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40" r:id="rId5"/>
    <p:sldMasterId id="2147483814" r:id="rId6"/>
    <p:sldMasterId id="2147483843" r:id="rId7"/>
  </p:sldMasterIdLst>
  <p:notesMasterIdLst>
    <p:notesMasterId r:id="rId92"/>
  </p:notesMasterIdLst>
  <p:sldIdLst>
    <p:sldId id="300" r:id="rId8"/>
    <p:sldId id="498" r:id="rId9"/>
    <p:sldId id="707" r:id="rId10"/>
    <p:sldId id="638" r:id="rId11"/>
    <p:sldId id="708" r:id="rId12"/>
    <p:sldId id="706" r:id="rId13"/>
    <p:sldId id="709" r:id="rId14"/>
    <p:sldId id="637" r:id="rId15"/>
    <p:sldId id="629" r:id="rId16"/>
    <p:sldId id="640" r:id="rId17"/>
    <p:sldId id="652" r:id="rId18"/>
    <p:sldId id="653" r:id="rId19"/>
    <p:sldId id="647" r:id="rId20"/>
    <p:sldId id="655" r:id="rId21"/>
    <p:sldId id="658" r:id="rId22"/>
    <p:sldId id="656" r:id="rId23"/>
    <p:sldId id="684" r:id="rId24"/>
    <p:sldId id="648" r:id="rId25"/>
    <p:sldId id="662" r:id="rId26"/>
    <p:sldId id="661" r:id="rId27"/>
    <p:sldId id="664" r:id="rId28"/>
    <p:sldId id="663" r:id="rId29"/>
    <p:sldId id="669" r:id="rId30"/>
    <p:sldId id="713" r:id="rId31"/>
    <p:sldId id="649" r:id="rId32"/>
    <p:sldId id="685" r:id="rId33"/>
    <p:sldId id="665" r:id="rId34"/>
    <p:sldId id="666" r:id="rId35"/>
    <p:sldId id="667" r:id="rId36"/>
    <p:sldId id="668" r:id="rId37"/>
    <p:sldId id="710" r:id="rId38"/>
    <p:sldId id="641" r:id="rId39"/>
    <p:sldId id="674" r:id="rId40"/>
    <p:sldId id="675" r:id="rId41"/>
    <p:sldId id="699" r:id="rId42"/>
    <p:sldId id="719" r:id="rId43"/>
    <p:sldId id="715" r:id="rId44"/>
    <p:sldId id="679" r:id="rId45"/>
    <p:sldId id="677" r:id="rId46"/>
    <p:sldId id="718" r:id="rId47"/>
    <p:sldId id="698" r:id="rId48"/>
    <p:sldId id="720" r:id="rId49"/>
    <p:sldId id="717" r:id="rId50"/>
    <p:sldId id="680" r:id="rId51"/>
    <p:sldId id="681" r:id="rId52"/>
    <p:sldId id="721" r:id="rId53"/>
    <p:sldId id="673" r:id="rId54"/>
    <p:sldId id="671" r:id="rId55"/>
    <p:sldId id="722" r:id="rId56"/>
    <p:sldId id="714" r:id="rId57"/>
    <p:sldId id="686" r:id="rId58"/>
    <p:sldId id="723" r:id="rId59"/>
    <p:sldId id="701" r:id="rId60"/>
    <p:sldId id="727" r:id="rId61"/>
    <p:sldId id="704" r:id="rId62"/>
    <p:sldId id="700" r:id="rId63"/>
    <p:sldId id="716" r:id="rId64"/>
    <p:sldId id="687" r:id="rId65"/>
    <p:sldId id="697" r:id="rId66"/>
    <p:sldId id="737" r:id="rId67"/>
    <p:sldId id="733" r:id="rId68"/>
    <p:sldId id="724" r:id="rId69"/>
    <p:sldId id="688" r:id="rId70"/>
    <p:sldId id="738" r:id="rId71"/>
    <p:sldId id="691" r:id="rId72"/>
    <p:sldId id="702" r:id="rId73"/>
    <p:sldId id="739" r:id="rId74"/>
    <p:sldId id="695" r:id="rId75"/>
    <p:sldId id="725" r:id="rId76"/>
    <p:sldId id="693" r:id="rId77"/>
    <p:sldId id="703" r:id="rId78"/>
    <p:sldId id="696" r:id="rId79"/>
    <p:sldId id="728" r:id="rId80"/>
    <p:sldId id="726" r:id="rId81"/>
    <p:sldId id="732" r:id="rId82"/>
    <p:sldId id="742" r:id="rId83"/>
    <p:sldId id="731" r:id="rId84"/>
    <p:sldId id="729" r:id="rId85"/>
    <p:sldId id="730" r:id="rId86"/>
    <p:sldId id="711" r:id="rId87"/>
    <p:sldId id="644" r:id="rId88"/>
    <p:sldId id="734" r:id="rId89"/>
    <p:sldId id="712" r:id="rId90"/>
    <p:sldId id="670" r:id="rId91"/>
  </p:sldIdLst>
  <p:sldSz cx="9144000" cy="5143500" type="screen16x9"/>
  <p:notesSz cx="6805613" cy="99441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4434C-02B0-42D7-A365-86A3183074D7}" name="Bruggers-van der Heijden, I.T.S. (Inge)" initials="BvdHI(" userId="S::i.bruggers@minvws.nl::810cce6d-0933-4464-8ae2-1e198f53a507" providerId="AD"/>
  <p188:author id="{5DDEB576-D34D-86C3-67D4-E38B173F1785}" name="Jan-Willem Verlijsdonk" initials="JWV" userId="S::J.Verlijsdonk@zn.nl::ef7816b2-2332-45bb-93b2-0ad35cfc11b5" providerId="AD"/>
  <p188:author id="{F2CF0ED0-EE7F-95E9-EA23-3C6A5D846703}" name="Khaddamallah, I. (Imane)" initials="KI(" userId="S::i.khaddamallah@minvws.nl::187f599b-d120-4a95-9ccc-3c8510b3be58" providerId="AD"/>
  <p188:author id="{66643CFB-4943-CDC5-D7CA-74C038CAE692}" name="Amelung, M.J.M. (Marcel)" initials="AM(" userId="S::mj.amelung@minvws.nl::38a3f776-2d59-477f-a33e-47e2f2bc6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0D"/>
    <a:srgbClr val="CC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4" autoAdjust="0"/>
    <p:restoredTop sz="96512"/>
  </p:normalViewPr>
  <p:slideViewPr>
    <p:cSldViewPr snapToGrid="0" snapToObjects="1">
      <p:cViewPr varScale="1">
        <p:scale>
          <a:sx n="145" d="100"/>
          <a:sy n="145" d="100"/>
        </p:scale>
        <p:origin x="396" y="114"/>
      </p:cViewPr>
      <p:guideLst/>
    </p:cSldViewPr>
  </p:slideViewPr>
  <p:outlineViewPr>
    <p:cViewPr>
      <p:scale>
        <a:sx n="33" d="100"/>
        <a:sy n="33" d="100"/>
      </p:scale>
      <p:origin x="0" y="-413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294ABBD-1D8E-AB4D-BFC8-A9CE9EA7FF94}"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t>
            </a:r>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44</a:t>
            </a:fld>
            <a:endParaRPr lang="nl-NL"/>
          </a:p>
        </p:txBody>
      </p:sp>
    </p:spTree>
    <p:extLst>
      <p:ext uri="{BB962C8B-B14F-4D97-AF65-F5344CB8AC3E}">
        <p14:creationId xmlns:p14="http://schemas.microsoft.com/office/powerpoint/2010/main" val="342729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75</a:t>
            </a:fld>
            <a:endParaRPr lang="nl-NL"/>
          </a:p>
        </p:txBody>
      </p:sp>
    </p:spTree>
    <p:extLst>
      <p:ext uri="{BB962C8B-B14F-4D97-AF65-F5344CB8AC3E}">
        <p14:creationId xmlns:p14="http://schemas.microsoft.com/office/powerpoint/2010/main" val="375313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77</a:t>
            </a:fld>
            <a:endParaRPr lang="nl-NL"/>
          </a:p>
        </p:txBody>
      </p:sp>
    </p:spTree>
    <p:extLst>
      <p:ext uri="{BB962C8B-B14F-4D97-AF65-F5344CB8AC3E}">
        <p14:creationId xmlns:p14="http://schemas.microsoft.com/office/powerpoint/2010/main" val="303880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9557EF10-17A0-4090-B327-7DEC8AAEBB20}"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75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6E1D13C-3BAA-4E2D-BFD5-3B274DFF311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5031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7C00BE-68D2-4CBD-8B93-132329871C3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7598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27D4123-5CD7-4E19-B476-C4688DF9C77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7247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AB97B110-49E6-4AB9-823C-CAB56AFC0AE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1832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6A657A5-3BCE-4251-93DF-F3860A1394A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4351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3B50EC28-FFF4-43A6-A245-2AC3760E045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6070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6B332B9-C8F7-4C9C-B78D-2F10C212AFBA}"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7662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C71A97E-409E-4D24-8540-83E50E3BBF9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59933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F131A57-08FD-48C9-A3D6-E6DE9DB07618}"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95058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7144DA-7950-4863-B1C8-3591898D0900}"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394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165BD3E6-7689-4863-B308-090811F2679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377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F9F0EFA-C5C5-4628-8C7C-54CFC53C87CE}"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888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D78954E1-EA4C-4470-A82E-B247795D4A26}"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3944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D54C6-4F35-4FAA-B944-C88E0F709A49}"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8991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FE628F9-1379-410E-8308-3D247E09C08F}"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974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4B494AE-3A26-4518-945E-103215CF198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40423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201518F5-5DB9-449B-8057-FC15376B618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2173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322D612A-9759-4466-B79C-FB17502024C2}"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84536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013D797A-99AD-47B2-B378-0243A1EA3E97}"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367675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5039996"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7C6A08-035E-408C-8F3B-8725D52FA8B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039999"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2770811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2B358064-EACF-48CF-9350-61DFB19D944F}"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8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7AB8910A-88A9-4F04-B333-9C6EA5D3358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59941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072315-831F-4385-9C84-348FBC13E68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51408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C2FF7755-E639-47AD-B61F-0B3BCFD7C429}"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3220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F3343F70-902D-4304-9AE7-D55C309BE81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124145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5FECBDA0-917B-4842-9895-89C7D7F1ACC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76193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6B3A86-5A29-48DB-AA7E-55BE51098D4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13811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7A389C-7159-4804-8D6F-8E9C7B04B334}"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431457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2A229CC-A6E4-4F17-A5B1-78ADF117F775}"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080133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4505E56-7AAA-4F4D-ACE1-DDEAC551A2E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48699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6FFCE52-426B-4AB7-9D85-ED15777B251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46257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2186051-22C8-42A3-9F70-2370C8C4127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765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D18974B1-1BD2-4908-BA2F-FCF6BF89DAF4}"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8243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6B6DF1-D9D6-402F-A4B3-CC483D417F3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710591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5FFECF0-FD3E-4210-A270-1A9798FB49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009091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10A5C2C-CBF8-45DE-8BB2-2C17AF0FB224}"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93943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B86A57BE-8EB4-4AAC-9681-067CF5EC4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840416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8369F5D-BC75-42B9-BF37-4ABD71012765}"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09866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D53386B-6C10-46FF-B1FE-BDBC20A1A4B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1405450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708C760-745E-4F37-89FC-EF81B21083E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2655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979315-30BB-46F7-B911-4CFB956498F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562843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6F1697BE-F6D4-4B50-A4C7-69DB254EBC8B}"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79402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C0FD-C82F-4A87-A5AB-6B4F6B173B8C}"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42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4BDFFAF0-8C14-4A0D-8DB9-AB0813655B46}"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5589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2738958F-6809-4563-82B7-19A010B66D01}"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2689275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E4A6C2D-5F4D-4958-A09E-9821F3F07ED6}"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968565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D15EA1C7-81B1-4C7F-A694-C305417554E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610493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689E55F-7F43-49F0-8E38-0C7FC7C0F06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1534684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D4775052-FCC2-41F1-BA62-95824E700D2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2344298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CC0B-9895-4FFF-99B9-59C04AA11DE0}"/>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A8E230B-21D9-4A48-9D43-E1DAA7DD52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7073AB-575E-427E-A86C-22E7020A83B7}"/>
              </a:ext>
            </a:extLst>
          </p:cNvPr>
          <p:cNvSpPr>
            <a:spLocks noGrp="1"/>
          </p:cNvSpPr>
          <p:nvPr>
            <p:ph type="dt" sz="half" idx="10"/>
          </p:nvPr>
        </p:nvSpPr>
        <p:spPr/>
        <p:txBody>
          <a:bodyPr/>
          <a:lstStyle/>
          <a:p>
            <a:fld id="{5333004A-7280-4E89-9218-80F31DC732E3}" type="datetime1">
              <a:rPr lang="nl-NL" smtClean="0"/>
              <a:t>31-3-2023</a:t>
            </a:fld>
            <a:endParaRPr lang="nl-NL"/>
          </a:p>
        </p:txBody>
      </p:sp>
      <p:sp>
        <p:nvSpPr>
          <p:cNvPr id="5" name="Tijdelijke aanduiding voor voettekst 4">
            <a:extLst>
              <a:ext uri="{FF2B5EF4-FFF2-40B4-BE49-F238E27FC236}">
                <a16:creationId xmlns:a16="http://schemas.microsoft.com/office/drawing/2014/main" id="{8F34DB59-6DA0-4AB8-B24D-6DEC538B28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31DBF-5054-47BB-B425-024E86DFE793}"/>
              </a:ext>
            </a:extLst>
          </p:cNvPr>
          <p:cNvSpPr>
            <a:spLocks noGrp="1"/>
          </p:cNvSpPr>
          <p:nvPr>
            <p:ph type="sldNum" sz="quarter" idx="12"/>
          </p:nvPr>
        </p:nvSpPr>
        <p:spPr/>
        <p:txBody>
          <a:bodyPr/>
          <a:lstStyle/>
          <a:p>
            <a:fld id="{E1501EF7-C231-40B5-9FF6-410F9D272306}" type="slidenum">
              <a:rPr lang="nl-NL" smtClean="0"/>
              <a:t>‹nr.›</a:t>
            </a:fld>
            <a:endParaRPr lang="nl-NL"/>
          </a:p>
        </p:txBody>
      </p:sp>
    </p:spTree>
    <p:extLst>
      <p:ext uri="{BB962C8B-B14F-4D97-AF65-F5344CB8AC3E}">
        <p14:creationId xmlns:p14="http://schemas.microsoft.com/office/powerpoint/2010/main" val="171690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E500ED23-DB1A-4E70-B294-7CFAD956D443}"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46892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3FF315-C4AF-4975-9D8D-F7B6F112C326}"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475233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96D33662-C5DF-4188-A96A-BD4D07DCA2B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23603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5F62E2A3-23F7-4EAF-883D-640B48BE36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045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239F4174-E4D5-4879-9B20-15A1220A44A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44600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021315E3-F455-4FAA-BE35-58B81E4F73F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068320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E8DA13D5-8789-487F-91BA-9E130D98353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047925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3338491-D1CE-4DBA-AADE-52131D1F5F37}"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882453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2051F4-D98C-415B-88A0-E42728C919C2}"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14221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5160217-AAFE-4E1C-BD0E-87E11AE17A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77118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3F0C729-11FD-4F1C-B1C3-60EA8489693D}"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15224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9CA0570-ECFA-4B42-9EB8-DB2FB957795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03555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FBFFDFE-88C6-42EA-BE16-10CE298F2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0353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9B4053C-93B8-49D3-8C7F-B7986B6E545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80210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913206-4785-4E3A-A77B-5434E052C84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620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E9C1E78-6E87-407A-B368-D1845A7629E6}"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07998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4079033-133F-4148-8E60-7EB964FC66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22760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95113A28-6392-43AB-87A6-8322078086BC}"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59253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13FD01E-28E5-4622-BDAF-429FC659BE0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470157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FE4D878B-635C-44A6-A373-76ECB5B84DF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620844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9D8403-CE9F-4F51-8620-3825EF62FF8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46394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71926859-0E74-47FC-83D3-FFEB3A16599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42545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B9902CAE-B18A-4648-9FA8-30F47A3AAD7A}"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62479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2ED4A-668B-4DC1-8CD0-D28DBCDF0F8F}"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02727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6D78D4B8-6988-4E9C-A4D0-BCD15974AFC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23830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75D7F107-3AB8-4140-838A-5D3C711DAF94}"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760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4A19D82-72D6-49E6-BFEB-D18EEB101FA3}"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59572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DCE8CA6-20C2-4DE4-9B43-061B376068C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32834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4BAC9320-4254-47CC-9215-C60A4753E4C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4022642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1556005B-8EEF-4B32-A99E-09B4D819914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626361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53959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032561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4538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1602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Voettekst</a:t>
            </a:r>
          </a:p>
        </p:txBody>
      </p:sp>
      <p:sp>
        <p:nvSpPr>
          <p:cNvPr id="9" name="Tijdelijke aanduiding voor dianummer 8"/>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304148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Voettekst</a:t>
            </a:r>
          </a:p>
        </p:txBody>
      </p:sp>
      <p:sp>
        <p:nvSpPr>
          <p:cNvPr id="5" name="Tijdelijke aanduiding voor dianummer 4"/>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690268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Voettekst</a:t>
            </a:r>
          </a:p>
        </p:txBody>
      </p:sp>
      <p:sp>
        <p:nvSpPr>
          <p:cNvPr id="4" name="Tijdelijke aanduiding voor dianummer 3"/>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1973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D20A103-1086-4A1D-A9BE-4D2588597EE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25708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60107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454415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0096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74145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1350">
              <a:solidFill>
                <a:srgbClr val="FFFFFF"/>
              </a:solidFill>
            </a:endParaRPr>
          </a:p>
        </p:txBody>
      </p:sp>
      <p:sp>
        <p:nvSpPr>
          <p:cNvPr id="5" name="shpTekst"/>
          <p:cNvSpPr>
            <a:spLocks noChangeArrowheads="1"/>
          </p:cNvSpPr>
          <p:nvPr/>
        </p:nvSpPr>
        <p:spPr bwMode="auto">
          <a:xfrm>
            <a:off x="0" y="1"/>
            <a:ext cx="9144000" cy="803672"/>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1350">
              <a:solidFill>
                <a:srgbClr val="FFFFFF"/>
              </a:solidFill>
            </a:endParaRPr>
          </a:p>
        </p:txBody>
      </p:sp>
      <p:pic>
        <p:nvPicPr>
          <p:cNvPr id="6" name="Afbeelding 7" descr="RO_BEELDMERK_Powerpoi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368301" y="924779"/>
            <a:ext cx="7847038" cy="428628"/>
          </a:xfrm>
          <a:prstGeom prst="rect">
            <a:avLst/>
          </a:prstGeom>
        </p:spPr>
        <p:txBody>
          <a:bodyPr>
            <a:normAutofit/>
          </a:bodyPr>
          <a:lstStyle>
            <a:lvl1pPr algn="l">
              <a:defRPr sz="1950" spc="-45"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KleurvlakBoven"/>
          <p:cNvSpPr>
            <a:spLocks noGrp="1" noChangeArrowheads="1"/>
          </p:cNvSpPr>
          <p:nvPr>
            <p:ph type="ftr" sz="quarter" idx="10"/>
          </p:nvPr>
        </p:nvSpPr>
        <p:spPr/>
        <p:txBody>
          <a:bodyPr/>
          <a:lstStyle>
            <a:lvl1pPr>
              <a:defRPr/>
            </a:lvl1pPr>
          </a:lstStyle>
          <a:p>
            <a:pPr>
              <a:defRPr/>
            </a:pPr>
            <a:r>
              <a:rPr lang="nl-NL"/>
              <a:t>Voettekst</a:t>
            </a:r>
          </a:p>
        </p:txBody>
      </p:sp>
      <p:sp>
        <p:nvSpPr>
          <p:cNvPr id="8" name="shpBeeldmerk"/>
          <p:cNvSpPr>
            <a:spLocks noGrp="1" noChangeArrowheads="1"/>
          </p:cNvSpPr>
          <p:nvPr>
            <p:ph type="sldNum" sz="quarter" idx="11"/>
          </p:nvPr>
        </p:nvSpPr>
        <p:spPr/>
        <p:txBody>
          <a:bodyPr/>
          <a:lstStyle>
            <a:lvl1pPr>
              <a:defRPr/>
            </a:lvl1pPr>
          </a:lstStyle>
          <a:p>
            <a:pPr>
              <a:defRPr/>
            </a:pPr>
            <a:fld id="{DEA49D5D-94F6-A14E-9B1F-41E0B8197FAE}" type="slidenum">
              <a:rPr lang="nl-NL"/>
              <a:pPr>
                <a:defRPr/>
              </a:pPr>
              <a:t>‹nr.›</a:t>
            </a:fld>
            <a:endParaRPr lang="nl-NL"/>
          </a:p>
        </p:txBody>
      </p:sp>
    </p:spTree>
    <p:extLst>
      <p:ext uri="{BB962C8B-B14F-4D97-AF65-F5344CB8AC3E}">
        <p14:creationId xmlns:p14="http://schemas.microsoft.com/office/powerpoint/2010/main" val="14184225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11934CB2-E04E-42E9-926E-B0D8C3EBFCD7}"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400236442"/>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21" r:id="rId13"/>
    <p:sldLayoutId id="2147483722" r:id="rId14"/>
    <p:sldLayoutId id="2147483723" r:id="rId15"/>
    <p:sldLayoutId id="2147483738" r:id="rId16"/>
    <p:sldLayoutId id="2147483724" r:id="rId17"/>
    <p:sldLayoutId id="2147483725" r:id="rId18"/>
    <p:sldLayoutId id="2147483726" r:id="rId19"/>
    <p:sldLayoutId id="2147483727" r:id="rId20"/>
    <p:sldLayoutId id="2147483728" r:id="rId21"/>
    <p:sldLayoutId id="2147483729" r:id="rId22"/>
    <p:sldLayoutId id="2147483731" r:id="rId23"/>
    <p:sldLayoutId id="2147483732" r:id="rId24"/>
    <p:sldLayoutId id="2147483733" r:id="rId25"/>
    <p:sldLayoutId id="2147483734" r:id="rId26"/>
    <p:sldLayoutId id="2147483735" r:id="rId27"/>
    <p:sldLayoutId id="2147483842" r:id="rId28"/>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alpha val="20000"/>
                  </a:schemeClr>
                </a:solidFill>
              </a:defRPr>
            </a:lvl1pPr>
          </a:lstStyle>
          <a:p>
            <a:fld id="{1E8F56C4-B1F9-47AC-A4FE-7E86A4966CA4}"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alpha val="20000"/>
                  </a:schemeClr>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2107331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005E0945-603B-4551-8339-3CF4359A85E9}"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75981478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Voettekst</a:t>
            </a:r>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CCA04-3C56-4463-B9E1-5734EE7FB932}" type="slidenum">
              <a:rPr lang="nl-NL" smtClean="0"/>
              <a:t>‹nr.›</a:t>
            </a:fld>
            <a:endParaRPr lang="nl-NL"/>
          </a:p>
        </p:txBody>
      </p:sp>
    </p:spTree>
    <p:extLst>
      <p:ext uri="{BB962C8B-B14F-4D97-AF65-F5344CB8AC3E}">
        <p14:creationId xmlns:p14="http://schemas.microsoft.com/office/powerpoint/2010/main" val="390301253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4.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regiobeeld.nl/"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94.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prognosemodelzw.databank.nl/dashboard/dashboard-branches/totaal-zorg-en-welzijn--breed-" TargetMode="External"/><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9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1.png"/><Relationship Id="rId5" Type="http://schemas.openxmlformats.org/officeDocument/2006/relationships/image" Target="../media/image73.png"/><Relationship Id="rId10" Type="http://schemas.openxmlformats.org/officeDocument/2006/relationships/image" Target="../media/image85.png"/><Relationship Id="rId4" Type="http://schemas.openxmlformats.org/officeDocument/2006/relationships/image" Target="../media/image72.png"/><Relationship Id="rId9"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0.png"/><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1.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94.xml"/><Relationship Id="rId5" Type="http://schemas.openxmlformats.org/officeDocument/2006/relationships/image" Target="../media/image95.sv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6.png"/><Relationship Id="rId1" Type="http://schemas.openxmlformats.org/officeDocument/2006/relationships/slideLayout" Target="../slideLayouts/slideLayout19.xml"/><Relationship Id="rId6" Type="http://schemas.openxmlformats.org/officeDocument/2006/relationships/hyperlink" Target="https://www.kiezenindeggz.nl/" TargetMode="External"/><Relationship Id="rId5" Type="http://schemas.openxmlformats.org/officeDocument/2006/relationships/image" Target="../media/image97.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94.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4.png"/><Relationship Id="rId1" Type="http://schemas.openxmlformats.org/officeDocument/2006/relationships/slideLayout" Target="../slideLayouts/slideLayout19.xml"/><Relationship Id="rId6" Type="http://schemas.openxmlformats.org/officeDocument/2006/relationships/image" Target="../media/image97.png"/><Relationship Id="rId5" Type="http://schemas.openxmlformats.org/officeDocument/2006/relationships/image" Target="../media/image105.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14.png"/><Relationship Id="rId1" Type="http://schemas.openxmlformats.org/officeDocument/2006/relationships/slideLayout" Target="../slideLayouts/slideLayout94.xml"/><Relationship Id="rId5" Type="http://schemas.openxmlformats.org/officeDocument/2006/relationships/image" Target="../media/image95.svg"/><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a9c5c49d-02f2-4d2e-ae89-15dc1cbc7f21&amp;data=05%7C01%7CJanneke.Lummen%40vng.nl%7C2aea0fa8481e4c754bc008db20b14a3e%7C6ef029ab3fd74d989b0ed1f5fedea6d1%7C1%7C0%7C638139718060822558%7CUnknown%7CTWFpbGZsb3d8eyJWIjoiMC4wLjAwMDAiLCJQIjoiV2luMzIiLCJBTiI6Ik1haWwiLCJXVCI6Mn0%3D%7C3000%7C%7C%7C&amp;sdata=%2B62P59JfmOVAYF3IDMd%2F%2FVlMCj1wflYZHinysiZeRkY%3D&amp;reserved=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8ce130c7-c202-4b7d-9f31-357799a3d051&amp;data=05%7C01%7CJanneke.Lummen%40vng.nl%7C2aea0fa8481e4c754bc008db20b14a3e%7C6ef029ab3fd74d989b0ed1f5fedea6d1%7C1%7C0%7C638139718060822558%7CUnknown%7CTWFpbGZsb3d8eyJWIjoiMC4wLjAwMDAiLCJQIjoiV2luMzIiLCJBTiI6Ik1haWwiLCJXVCI6Mn0%3D%7C3000%7C%7C%7C&amp;sdata=i1PkAYMlLPzPLLSDka5IcizFa7RlWCvW3WCY%2FhxIexs%3D&amp;reserved=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18.svg"/><Relationship Id="rId7" Type="http://schemas.openxmlformats.org/officeDocument/2006/relationships/image" Target="../media/image120.svg"/><Relationship Id="rId2" Type="http://schemas.openxmlformats.org/officeDocument/2006/relationships/image" Target="../media/image117.png"/><Relationship Id="rId1" Type="http://schemas.openxmlformats.org/officeDocument/2006/relationships/slideLayout" Target="../slideLayouts/slideLayout94.xml"/><Relationship Id="rId6" Type="http://schemas.openxmlformats.org/officeDocument/2006/relationships/image" Target="../media/image119.png"/><Relationship Id="rId5" Type="http://schemas.openxmlformats.org/officeDocument/2006/relationships/image" Target="../media/image37.sv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4.xml"/></Relationships>
</file>

<file path=ppt/slides/_rels/slide80.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4.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ECD43C7-2D8B-461A-B82A-8C18D15FE635}"/>
              </a:ext>
            </a:extLst>
          </p:cNvPr>
          <p:cNvSpPr>
            <a:spLocks noGrp="1"/>
          </p:cNvSpPr>
          <p:nvPr>
            <p:ph type="title"/>
          </p:nvPr>
        </p:nvSpPr>
        <p:spPr>
          <a:xfrm>
            <a:off x="5327999" y="1253354"/>
            <a:ext cx="3096000" cy="864000"/>
          </a:xfrm>
        </p:spPr>
        <p:txBody>
          <a:bodyPr anchor="b">
            <a:normAutofit fontScale="90000"/>
          </a:bodyPr>
          <a:lstStyle/>
          <a:p>
            <a:pPr algn="ctr">
              <a:lnSpc>
                <a:spcPct val="125000"/>
              </a:lnSpc>
            </a:pPr>
            <a:r>
              <a:rPr lang="nl-NL" sz="3600" dirty="0">
                <a:latin typeface="Verdana"/>
              </a:rPr>
              <a:t>Regiobeeld</a:t>
            </a:r>
            <a:br>
              <a:rPr lang="nl-NL" sz="3600" dirty="0">
                <a:latin typeface="Verdana"/>
              </a:rPr>
            </a:br>
            <a:r>
              <a:rPr lang="nl-NL" sz="3600" dirty="0">
                <a:latin typeface="Verdana"/>
              </a:rPr>
              <a:t>Zwolle</a:t>
            </a:r>
            <a:br>
              <a:rPr lang="nl-NL" sz="3600" dirty="0">
                <a:latin typeface="Verdana"/>
              </a:rPr>
            </a:br>
            <a:r>
              <a:rPr lang="nl-NL" sz="1600" dirty="0">
                <a:latin typeface="Verdana"/>
              </a:rPr>
              <a:t>2023</a:t>
            </a:r>
            <a:endParaRPr lang="nl-NL" sz="2800" dirty="0"/>
          </a:p>
        </p:txBody>
      </p:sp>
      <p:sp>
        <p:nvSpPr>
          <p:cNvPr id="2" name="Tijdelijke aanduiding voor datum 1">
            <a:extLst>
              <a:ext uri="{FF2B5EF4-FFF2-40B4-BE49-F238E27FC236}">
                <a16:creationId xmlns:a16="http://schemas.microsoft.com/office/drawing/2014/main" id="{A5D8DAF9-CE01-4040-9338-7BDE5D69B4D6}"/>
              </a:ext>
            </a:extLst>
          </p:cNvPr>
          <p:cNvSpPr>
            <a:spLocks noGrp="1"/>
          </p:cNvSpPr>
          <p:nvPr>
            <p:ph type="dt" sz="half" idx="10"/>
          </p:nvPr>
        </p:nvSpPr>
        <p:spPr/>
        <p:txBody>
          <a:bodyPr/>
          <a:lstStyle/>
          <a:p>
            <a:fld id="{AACC7DA4-C49F-427E-8CC2-6C84B38325CB}" type="datetime1">
              <a:rPr lang="nl-NL" smtClean="0"/>
              <a:t>31-3-2023</a:t>
            </a:fld>
            <a:endParaRPr lang="nl-NL" dirty="0"/>
          </a:p>
        </p:txBody>
      </p:sp>
      <p:sp>
        <p:nvSpPr>
          <p:cNvPr id="3" name="Tijdelijke aanduiding voor dianummer 2">
            <a:extLst>
              <a:ext uri="{FF2B5EF4-FFF2-40B4-BE49-F238E27FC236}">
                <a16:creationId xmlns:a16="http://schemas.microsoft.com/office/drawing/2014/main" id="{25B718DF-27A3-41B3-B77B-9FFBC51F6324}"/>
              </a:ext>
            </a:extLst>
          </p:cNvPr>
          <p:cNvSpPr>
            <a:spLocks noGrp="1"/>
          </p:cNvSpPr>
          <p:nvPr>
            <p:ph type="sldNum" sz="quarter" idx="12"/>
          </p:nvPr>
        </p:nvSpPr>
        <p:spPr/>
        <p:txBody>
          <a:bodyPr/>
          <a:lstStyle/>
          <a:p>
            <a:fld id="{14F1411D-0280-154F-AEAC-4C20B7AA46B2}" type="slidenum">
              <a:rPr lang="nl-NL" smtClean="0"/>
              <a:t>1</a:t>
            </a:fld>
            <a:endParaRPr lang="nl-NL" dirty="0"/>
          </a:p>
        </p:txBody>
      </p:sp>
      <p:sp>
        <p:nvSpPr>
          <p:cNvPr id="9" name="Tijdelijke aanduiding voor inhoud 2">
            <a:extLst>
              <a:ext uri="{FF2B5EF4-FFF2-40B4-BE49-F238E27FC236}">
                <a16:creationId xmlns:a16="http://schemas.microsoft.com/office/drawing/2014/main" id="{E9034EFD-86D6-2DC3-20DA-28A984A632CE}"/>
              </a:ext>
            </a:extLst>
          </p:cNvPr>
          <p:cNvSpPr txBox="1">
            <a:spLocks/>
          </p:cNvSpPr>
          <p:nvPr/>
        </p:nvSpPr>
        <p:spPr>
          <a:xfrm>
            <a:off x="6717889" y="2457449"/>
            <a:ext cx="2230677" cy="248324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900" b="1" dirty="0"/>
              <a:t>Contactpersonen</a:t>
            </a:r>
          </a:p>
          <a:p>
            <a:pPr algn="l"/>
            <a:r>
              <a:rPr lang="nl-NL" sz="800" u="sng" dirty="0"/>
              <a:t>Regionale samenwerkingsstructuur:</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a:p>
            <a:pPr algn="l">
              <a:spcBef>
                <a:spcPts val="0"/>
              </a:spcBef>
            </a:pPr>
            <a:endParaRPr lang="nl-NL" sz="800" dirty="0"/>
          </a:p>
          <a:p>
            <a:pPr algn="l">
              <a:spcBef>
                <a:spcPts val="0"/>
              </a:spcBef>
            </a:pPr>
            <a:r>
              <a:rPr lang="nl-NL" sz="800" u="sng" dirty="0"/>
              <a:t>Coördinerende zorgverzekeraar:</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a:p>
            <a:pPr algn="l">
              <a:spcBef>
                <a:spcPts val="0"/>
              </a:spcBef>
            </a:pPr>
            <a:endParaRPr lang="nl-NL" sz="800" dirty="0"/>
          </a:p>
          <a:p>
            <a:pPr algn="l">
              <a:spcBef>
                <a:spcPts val="0"/>
              </a:spcBef>
            </a:pPr>
            <a:r>
              <a:rPr lang="nl-NL" sz="800" u="sng" dirty="0"/>
              <a:t>Coördinerende gemeente:</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p:txBody>
      </p:sp>
      <p:pic>
        <p:nvPicPr>
          <p:cNvPr id="12" name="Afbeelding 11">
            <a:extLst>
              <a:ext uri="{FF2B5EF4-FFF2-40B4-BE49-F238E27FC236}">
                <a16:creationId xmlns:a16="http://schemas.microsoft.com/office/drawing/2014/main" id="{73ED118D-E6B0-BA15-5770-2F115125B6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149" y="1049057"/>
            <a:ext cx="2625212" cy="3043439"/>
          </a:xfrm>
          <a:prstGeom prst="rect">
            <a:avLst/>
          </a:prstGeom>
        </p:spPr>
      </p:pic>
    </p:spTree>
    <p:extLst>
      <p:ext uri="{BB962C8B-B14F-4D97-AF65-F5344CB8AC3E}">
        <p14:creationId xmlns:p14="http://schemas.microsoft.com/office/powerpoint/2010/main" val="254463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10</a:t>
            </a:fld>
            <a:endParaRPr lang="nl-NL"/>
          </a:p>
        </p:txBody>
      </p:sp>
      <p:pic>
        <p:nvPicPr>
          <p:cNvPr id="2" name="Afbeelding 1">
            <a:extLst>
              <a:ext uri="{FF2B5EF4-FFF2-40B4-BE49-F238E27FC236}">
                <a16:creationId xmlns:a16="http://schemas.microsoft.com/office/drawing/2014/main" id="{1840A331-7082-C5B8-E610-B04FBE46C1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7C9D934-5E07-4BE0-682D-B8CAC37F3D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1A. Bevolkingsontwikkeling en leeftijdsopbouw</a:t>
            </a:r>
            <a:endParaRPr lang="nl-NL" dirty="0"/>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bevolkingsaantal stijgt naar verwachting van 570.490 in 2023, naar 609.210 in 2040; dit is een stijging van 6,8%.</a:t>
            </a:r>
          </a:p>
          <a:p>
            <a:pPr>
              <a:spcAft>
                <a:spcPts val="600"/>
              </a:spcAft>
            </a:pPr>
            <a:r>
              <a:rPr lang="nl-NL" sz="750" dirty="0"/>
              <a:t>De bevolkingsgroei in de zorgkantoorregio is net iets minder sterker dan de gemiddelde bevolkingsgroei in Nederland.</a:t>
            </a:r>
          </a:p>
          <a:p>
            <a:pPr>
              <a:spcAft>
                <a:spcPts val="600"/>
              </a:spcAft>
            </a:pPr>
            <a:r>
              <a:rPr lang="nl-NL" sz="750" i="1" dirty="0">
                <a:solidFill>
                  <a:srgbClr val="FF0000"/>
                </a:solidFill>
              </a:rPr>
              <a:t>Verdere duiding/aanvulling door regio…</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In de periode 2023 – 2040 neemt in de regio Zwolle het aandeel inwoners van 65-79 jaar toe van 15% naar 17,1% en het aandeel van de groep inwoners ouder dan 80 jaar stijgt van 4,9% naar 8,4%.</a:t>
            </a:r>
          </a:p>
          <a:p>
            <a:pPr>
              <a:spcAft>
                <a:spcPts val="600"/>
              </a:spcAft>
            </a:pPr>
            <a:r>
              <a:rPr lang="nl-NL" sz="750" dirty="0"/>
              <a:t>Het aandeel inwoners van 20-64 daalt in de periode 2023 – 2040 van 56,8% naar 51,6%. </a:t>
            </a:r>
          </a:p>
          <a:p>
            <a:pPr>
              <a:spcAft>
                <a:spcPts val="600"/>
              </a:spcAft>
            </a:pPr>
            <a:r>
              <a:rPr lang="nl-NL" sz="750" dirty="0"/>
              <a:t>Het aandeel inwoners jonger dan 20 blijft met een lichte daling van 23,3 naar 22,9% relatief stabiel.   </a:t>
            </a:r>
          </a:p>
          <a:p>
            <a:pPr>
              <a:spcAft>
                <a:spcPts val="600"/>
              </a:spcAft>
            </a:pPr>
            <a:r>
              <a:rPr lang="nl-NL" sz="750" i="1" dirty="0">
                <a:solidFill>
                  <a:srgbClr val="FF0000"/>
                </a:solidFill>
              </a:rPr>
              <a:t>Verdere duiding/aanvulling door regio…</a:t>
            </a:r>
            <a:endParaRPr lang="nl-NL" sz="750" dirty="0"/>
          </a:p>
        </p:txBody>
      </p:sp>
    </p:spTree>
    <p:extLst>
      <p:ext uri="{BB962C8B-B14F-4D97-AF65-F5344CB8AC3E}">
        <p14:creationId xmlns:p14="http://schemas.microsoft.com/office/powerpoint/2010/main" val="103479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11</a:t>
            </a:fld>
            <a:endParaRPr lang="nl-NL"/>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1B. Vergrijzing en geboortes</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percentage inwoners van 65 jaar en ouder stijgt van 19,9% in 2023, naar 25,5% in 2040. </a:t>
            </a:r>
          </a:p>
          <a:p>
            <a:pPr>
              <a:spcAft>
                <a:spcPts val="600"/>
              </a:spcAft>
            </a:pPr>
            <a:r>
              <a:rPr lang="nl-NL" sz="750" dirty="0"/>
              <a:t>Absoluut stijgt het aantal ouderen van 113.290 in 2023 naar 155.550 in 2040; een toename van 42.260 personen.</a:t>
            </a:r>
          </a:p>
          <a:p>
            <a:pPr>
              <a:spcAft>
                <a:spcPts val="600"/>
              </a:spcAft>
            </a:pPr>
            <a:r>
              <a:rPr lang="nl-NL" sz="750" dirty="0"/>
              <a:t>Het percentage inwoners van 65 jaar en ouder ligt in de zorgkantoorregio Zwolle lager dan het gemiddelde in Nederland. Dit percentage stijgt net iets harder dan het gemiddelde percentage van 65 jaar en ouder in Nederland. </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5458505B-D0A7-4048-B252-B2C749C804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10" name="Tijdelijke aanduiding voor tekst 4">
            <a:extLst>
              <a:ext uri="{FF2B5EF4-FFF2-40B4-BE49-F238E27FC236}">
                <a16:creationId xmlns:a16="http://schemas.microsoft.com/office/drawing/2014/main" id="{BFC86CA8-7527-8317-6205-15A9C878538A}"/>
              </a:ext>
            </a:extLst>
          </p:cNvPr>
          <p:cNvSpPr txBox="1">
            <a:spLocks/>
          </p:cNvSpPr>
          <p:nvPr/>
        </p:nvSpPr>
        <p:spPr>
          <a:xfrm>
            <a:off x="4889136"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Zwolle in de periode 2002 – 2021 een dalende trend zien. De daling is vergelijkbaar met de gemiddelde trend in Nederland. </a:t>
            </a:r>
          </a:p>
          <a:p>
            <a:pPr>
              <a:spcAft>
                <a:spcPts val="600"/>
              </a:spcAft>
            </a:pPr>
            <a:r>
              <a:rPr lang="nl-NL" sz="750" dirty="0"/>
              <a:t>Het aantal levend geboren kinderen in de regio Zwolle bedroeg 6.270 in 2021.</a:t>
            </a:r>
          </a:p>
          <a:p>
            <a:pPr>
              <a:spcAft>
                <a:spcPts val="600"/>
              </a:spcAft>
            </a:pPr>
            <a:r>
              <a:rPr lang="nl-NL" sz="750" i="1" dirty="0">
                <a:solidFill>
                  <a:srgbClr val="FF0000"/>
                </a:solidFill>
              </a:rPr>
              <a:t>Verdere duiding/aanvulling door regio…</a:t>
            </a:r>
          </a:p>
        </p:txBody>
      </p:sp>
      <p:pic>
        <p:nvPicPr>
          <p:cNvPr id="3" name="Afbeelding 2">
            <a:extLst>
              <a:ext uri="{FF2B5EF4-FFF2-40B4-BE49-F238E27FC236}">
                <a16:creationId xmlns:a16="http://schemas.microsoft.com/office/drawing/2014/main" id="{5FE4C85B-0D7A-5502-23B6-C9D7BC305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24000" y="962211"/>
            <a:ext cx="3239998" cy="2159999"/>
          </a:xfrm>
          <a:prstGeom prst="rect">
            <a:avLst/>
          </a:prstGeom>
        </p:spPr>
      </p:pic>
    </p:spTree>
    <p:extLst>
      <p:ext uri="{BB962C8B-B14F-4D97-AF65-F5344CB8AC3E}">
        <p14:creationId xmlns:p14="http://schemas.microsoft.com/office/powerpoint/2010/main" val="205977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1C. Demografische druk</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89136" y="869430"/>
            <a:ext cx="3240000" cy="16134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demografische druk in de regio Zwolle neemt in de periode 2023 – 2040 toe van </a:t>
            </a:r>
            <a:r>
              <a:rPr lang="nl-NL" sz="750" dirty="0">
                <a:solidFill>
                  <a:srgbClr val="00305B"/>
                </a:solidFill>
                <a:latin typeface="Verdana"/>
              </a:rPr>
              <a:t>75</a:t>
            </a:r>
            <a:r>
              <a:rPr kumimoji="0" lang="nl-NL" sz="750" b="0" i="0" u="none" strike="noStrike" kern="1200" cap="none" spc="0" normalizeH="0" baseline="0" noProof="0" dirty="0">
                <a:ln>
                  <a:noFill/>
                </a:ln>
                <a:solidFill>
                  <a:srgbClr val="00305B"/>
                </a:solidFill>
                <a:effectLst/>
                <a:uLnTx/>
                <a:uFillTx/>
                <a:latin typeface="Verdana"/>
                <a:ea typeface="+mn-ea"/>
                <a:cs typeface="+mn-cs"/>
              </a:rPr>
              <a:t>,9% naar 94%.</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demografische druk is in de regio Zwolle hoger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regio Zwolle laat een vergelijkbare trend zien met de rest van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ECBF3B2B-A0DB-7E1C-36A3-558571AFA5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3670383"/>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Demografische druk geeft de verhouding aan tussen de som van het aantal personen van 0-19 jaar en 65 jaar of ouder en de personen in de zogenaamde 'productieve leeftijdsgroep' van 20-64 jaar. Het cijfer van de demografische druk geeft inzicht in de verhouding tussen het niet-werkende deel van de bevolking en het werkende deel van de bevolking.</a:t>
            </a:r>
          </a:p>
        </p:txBody>
      </p:sp>
    </p:spTree>
    <p:extLst>
      <p:ext uri="{BB962C8B-B14F-4D97-AF65-F5344CB8AC3E}">
        <p14:creationId xmlns:p14="http://schemas.microsoft.com/office/powerpoint/2010/main" val="418699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2.	Sociale determinanten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SES-WOA per gemeente</a:t>
            </a:r>
          </a:p>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Inkomensverdeling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Regie over het eigen leven </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Eenzaamheid</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descr="Universele toegang silhouet">
            <a:extLst>
              <a:ext uri="{FF2B5EF4-FFF2-40B4-BE49-F238E27FC236}">
                <a16:creationId xmlns:a16="http://schemas.microsoft.com/office/drawing/2014/main" id="{C03870A4-F052-787E-6BBE-D89EDA3CA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68710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2A</a:t>
            </a:r>
            <a:r>
              <a:rPr kumimoji="0" lang="nl-NL" sz="2000" b="1" i="0" u="none" strike="noStrike" kern="1200" cap="none" spc="0" normalizeH="0" baseline="0" noProof="0" dirty="0">
                <a:ln>
                  <a:noFill/>
                </a:ln>
                <a:solidFill>
                  <a:srgbClr val="00305B"/>
                </a:solidFill>
                <a:effectLst/>
                <a:uLnTx/>
                <a:uFillTx/>
                <a:latin typeface="Verdana"/>
                <a:ea typeface="+mj-ea"/>
                <a:cs typeface="+mj-cs"/>
              </a:rPr>
              <a:t>. SES-WOA</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23999" y="896993"/>
            <a:ext cx="3240000" cy="153087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SES-WOA score is de regio Zwolle ligt in de meeste gemeenten op of boven 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gemeentes Staphorst, Dalfsen, Hattem en Putten hebben de hoogste SES-WOA scores met een score van 0,2%.</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421758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kaart toont per gemeente in regio Zwolle de gemiddelde sociaaleconomische status (SES-WOA). De SES-WOA score is voor het eerst bepaald door het Centraal Bureau voor de Statistiek op basis van gegevens over financiële welvaart (W), opleidingsniveau (O) en recent arbeidsverleden (A) van de huishoudens in de betreffende regio. Een hogere score reflecteert een hogere sociaaleconomische status.</a:t>
            </a:r>
          </a:p>
        </p:txBody>
      </p:sp>
      <p:pic>
        <p:nvPicPr>
          <p:cNvPr id="2" name="Afbeelding 1">
            <a:extLst>
              <a:ext uri="{FF2B5EF4-FFF2-40B4-BE49-F238E27FC236}">
                <a16:creationId xmlns:a16="http://schemas.microsoft.com/office/drawing/2014/main" id="{7252D576-4765-1686-474C-71275A5643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40000" cy="3240000"/>
          </a:xfrm>
          <a:prstGeom prst="rect">
            <a:avLst/>
          </a:prstGeom>
        </p:spPr>
      </p:pic>
    </p:spTree>
    <p:extLst>
      <p:ext uri="{BB962C8B-B14F-4D97-AF65-F5344CB8AC3E}">
        <p14:creationId xmlns:p14="http://schemas.microsoft.com/office/powerpoint/2010/main" val="306171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2B. Inkomensverdeling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5DB37339-FDBD-1F71-FD1C-5A86139F22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60000"/>
          </a:xfrm>
          <a:prstGeom prst="rect">
            <a:avLst/>
          </a:prstGeom>
        </p:spPr>
      </p:pic>
      <p:sp>
        <p:nvSpPr>
          <p:cNvPr id="7" name="Tijdelijke aanduiding voor tekst 4">
            <a:extLst>
              <a:ext uri="{FF2B5EF4-FFF2-40B4-BE49-F238E27FC236}">
                <a16:creationId xmlns:a16="http://schemas.microsoft.com/office/drawing/2014/main" id="{C858FD79-ED96-576F-E71B-329086DE73D5}"/>
              </a:ext>
            </a:extLst>
          </p:cNvPr>
          <p:cNvSpPr txBox="1">
            <a:spLocks/>
          </p:cNvSpPr>
          <p:nvPr/>
        </p:nvSpPr>
        <p:spPr>
          <a:xfrm>
            <a:off x="4823999" y="869431"/>
            <a:ext cx="3240000" cy="12873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regio Zwolle is een relatief welvarende regio. Er zijn relatief minder huishoudens in het eerste kwartiel, licht meer in het tweede, tweede en derde inkomenskwintiel, en minder huishoudens in het vijfde inkomenskwintiel.</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46228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2C. Regie over het eigen leven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4524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dat regie over het eigen leven heeft, ligt hoger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a:t>
            </a:r>
            <a:r>
              <a:rPr kumimoji="0" lang="nl-NL" sz="750" b="0" i="0" u="none" strike="noStrike" kern="1200" cap="none" spc="0" normalizeH="0" baseline="0" noProof="0" dirty="0">
                <a:ln>
                  <a:noFill/>
                </a:ln>
                <a:solidFill>
                  <a:srgbClr val="00305B"/>
                </a:solidFill>
                <a:effectLst/>
                <a:uLnTx/>
                <a:uFillTx/>
                <a:latin typeface="Verdana"/>
                <a:ea typeface="+mn-ea"/>
                <a:cs typeface="+mn-cs"/>
              </a:rPr>
              <a:t>percentage inwoners van 20 jaar en ouder dat regie over het eigen leven heeft, laat een dalende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9C52373C-20CF-C516-FFF5-FBC346AE46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12" name="Tijdelijke aanduiding voor tekst 4">
            <a:extLst>
              <a:ext uri="{FF2B5EF4-FFF2-40B4-BE49-F238E27FC236}">
                <a16:creationId xmlns:a16="http://schemas.microsoft.com/office/drawing/2014/main" id="{BFC8A4CA-DA86-84E1-C7A4-76B2CEDE0350}"/>
              </a:ext>
            </a:extLst>
          </p:cNvPr>
          <p:cNvSpPr txBox="1">
            <a:spLocks/>
          </p:cNvSpPr>
          <p:nvPr/>
        </p:nvSpPr>
        <p:spPr>
          <a:xfrm>
            <a:off x="4889136" y="3717560"/>
            <a:ext cx="3240000" cy="99414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verdeling van het percentage inwoners 20 jaar en ouder dat regie over het eigen leven heeft over de regio Zwolle laat geen grote uitschieters zien tussen de verschillende gemeenten.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3" name="Afbeelding 12">
            <a:extLst>
              <a:ext uri="{FF2B5EF4-FFF2-40B4-BE49-F238E27FC236}">
                <a16:creationId xmlns:a16="http://schemas.microsoft.com/office/drawing/2014/main" id="{2715C662-14B6-2FE1-A9CA-FE2E9DA52F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8"/>
          <a:stretch/>
        </p:blipFill>
        <p:spPr>
          <a:xfrm>
            <a:off x="4889136" y="599053"/>
            <a:ext cx="3240000" cy="3118507"/>
          </a:xfrm>
          <a:prstGeom prst="rect">
            <a:avLst/>
          </a:prstGeom>
        </p:spPr>
      </p:pic>
    </p:spTree>
    <p:extLst>
      <p:ext uri="{BB962C8B-B14F-4D97-AF65-F5344CB8AC3E}">
        <p14:creationId xmlns:p14="http://schemas.microsoft.com/office/powerpoint/2010/main" val="351965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2D. Eenzaamheid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5647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ligt in de regio Zwolle veel lager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laat een licht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0" name="Afbeelding 9">
            <a:extLst>
              <a:ext uri="{FF2B5EF4-FFF2-40B4-BE49-F238E27FC236}">
                <a16:creationId xmlns:a16="http://schemas.microsoft.com/office/drawing/2014/main" id="{71FF528A-F74A-28DC-7756-11B9B5C8B0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E97C11C-115B-EE47-DD83-A9E245869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9136" y="869431"/>
            <a:ext cx="3240000" cy="2788659"/>
          </a:xfrm>
          <a:prstGeom prst="rect">
            <a:avLst/>
          </a:prstGeom>
        </p:spPr>
      </p:pic>
      <p:sp>
        <p:nvSpPr>
          <p:cNvPr id="7" name="Tijdelijke aanduiding voor tekst 4">
            <a:extLst>
              <a:ext uri="{FF2B5EF4-FFF2-40B4-BE49-F238E27FC236}">
                <a16:creationId xmlns:a16="http://schemas.microsoft.com/office/drawing/2014/main" id="{E960AAD5-BC9D-BEE8-F3F3-7683B68167A1}"/>
              </a:ext>
            </a:extLst>
          </p:cNvPr>
          <p:cNvSpPr txBox="1">
            <a:spLocks/>
          </p:cNvSpPr>
          <p:nvPr/>
        </p:nvSpPr>
        <p:spPr>
          <a:xfrm>
            <a:off x="4889136" y="3717561"/>
            <a:ext cx="3240000" cy="110079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waarbij sprake is van ernstige of zeer ernstige eenzaamheid, het hoogst in Zwolle (10,7%), gevolgd door Harderwijk (10,4%).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34801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3.	Gezondheid en leefstijl</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Ervaren gezondheid en Levensverwachting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Prevalentie aandoeningen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Medicijngebruik</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Leefstijlindicatoren</a:t>
            </a:r>
            <a:endParaRPr lang="en-US" sz="900" dirty="0">
              <a:solidFill>
                <a:srgbClr val="FFFFFF"/>
              </a:solidFill>
              <a:latin typeface="+mn-lt"/>
              <a:ea typeface="+mn-ea"/>
              <a:cs typeface="+mn-cs"/>
            </a:endParaRP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Zorgkosten (algemeen)</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nl-NL"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ersoon in rolstoel silhouet">
            <a:extLst>
              <a:ext uri="{FF2B5EF4-FFF2-40B4-BE49-F238E27FC236}">
                <a16:creationId xmlns:a16="http://schemas.microsoft.com/office/drawing/2014/main" id="{A2E735B0-97D9-75B4-69C3-AFAFD66082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41590" y="1629622"/>
            <a:ext cx="1127550" cy="1197398"/>
          </a:xfrm>
          <a:prstGeom prst="rect">
            <a:avLst/>
          </a:prstGeom>
        </p:spPr>
      </p:pic>
      <p:pic>
        <p:nvPicPr>
          <p:cNvPr id="8" name="Graphic 7" descr="Lopen silhouet">
            <a:extLst>
              <a:ext uri="{FF2B5EF4-FFF2-40B4-BE49-F238E27FC236}">
                <a16:creationId xmlns:a16="http://schemas.microsoft.com/office/drawing/2014/main" id="{5AD96EA6-F476-5940-5252-A22F12619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920" y="1603248"/>
            <a:ext cx="1219200" cy="1219200"/>
          </a:xfrm>
          <a:prstGeom prst="rect">
            <a:avLst/>
          </a:prstGeom>
        </p:spPr>
      </p:pic>
    </p:spTree>
    <p:extLst>
      <p:ext uri="{BB962C8B-B14F-4D97-AF65-F5344CB8AC3E}">
        <p14:creationId xmlns:p14="http://schemas.microsoft.com/office/powerpoint/2010/main" val="288175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3A</a:t>
            </a:r>
            <a:r>
              <a:rPr kumimoji="0" lang="nl-NL" sz="2000" b="1" i="0" u="none" strike="noStrike" kern="1200" cap="none" spc="0" normalizeH="0" baseline="0" noProof="0" dirty="0">
                <a:ln>
                  <a:noFill/>
                </a:ln>
                <a:solidFill>
                  <a:srgbClr val="00305B"/>
                </a:solidFill>
                <a:effectLst/>
                <a:uLnTx/>
                <a:uFillTx/>
                <a:latin typeface="Verdana"/>
                <a:ea typeface="+mj-ea"/>
                <a:cs typeface="+mj-cs"/>
              </a:rPr>
              <a:t>. Ervaren gezondheid en Levensverwachting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9" name="Afbeelding 8">
            <a:extLst>
              <a:ext uri="{FF2B5EF4-FFF2-40B4-BE49-F238E27FC236}">
                <a16:creationId xmlns:a16="http://schemas.microsoft.com/office/drawing/2014/main" id="{5F541BD9-5AD2-7B1B-7EC1-C1CDEAFAB5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4A4E98F9-0F50-F4D0-36DB-F89B9620E454}"/>
              </a:ext>
            </a:extLst>
          </p:cNvPr>
          <p:cNvSpPr txBox="1">
            <a:spLocks/>
          </p:cNvSpPr>
          <p:nvPr/>
        </p:nvSpPr>
        <p:spPr>
          <a:xfrm>
            <a:off x="616939"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ligt in de regio Zwolle hoger dan gemiddeld in Nederland.</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daalt in de periode 2023 – 2030 in de regio Zwolle licht; van 78,7% naar 78,2%.</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3" name="Tijdelijke aanduiding voor tekst 4">
            <a:extLst>
              <a:ext uri="{FF2B5EF4-FFF2-40B4-BE49-F238E27FC236}">
                <a16:creationId xmlns:a16="http://schemas.microsoft.com/office/drawing/2014/main" id="{B6B70DE7-88CA-7F08-6ABD-51A3734C8F5F}"/>
              </a:ext>
            </a:extLst>
          </p:cNvPr>
          <p:cNvSpPr txBox="1">
            <a:spLocks/>
          </p:cNvSpPr>
          <p:nvPr/>
        </p:nvSpPr>
        <p:spPr>
          <a:xfrm>
            <a:off x="4889136" y="3260715"/>
            <a:ext cx="3240000" cy="11677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levensverwachting bij geboorte ligt in de regio Zwolle hoger dan gemiddeld in Nederland, maar laat wel een vergelijkbare stijgende trend zien in de periode 2000 –2023.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00D167BB-6BF9-E075-CC7F-FBA8DB40AA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Tree>
    <p:extLst>
      <p:ext uri="{BB962C8B-B14F-4D97-AF65-F5344CB8AC3E}">
        <p14:creationId xmlns:p14="http://schemas.microsoft.com/office/powerpoint/2010/main" val="19260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2</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164217" y="900348"/>
            <a:ext cx="3481640" cy="2292373"/>
          </a:xfrm>
        </p:spPr>
        <p:txBody>
          <a:bodyPr/>
          <a:lstStyle/>
          <a:p>
            <a:r>
              <a:rPr lang="nl-NL" dirty="0">
                <a:effectLst/>
                <a:latin typeface="Verdana" panose="020B0604030504040204" pitchFamily="34" charset="0"/>
                <a:ea typeface="Calibri" panose="020F0502020204030204" pitchFamily="34" charset="0"/>
                <a:cs typeface="Times New Roman" panose="02020603050405020304" pitchFamily="18" charset="0"/>
              </a:rPr>
              <a:t>Dit regiobeeld geeft inzicht in:</a:t>
            </a:r>
          </a:p>
          <a:p>
            <a:pPr marL="228600" indent="-228600">
              <a:spcBef>
                <a:spcPts val="600"/>
              </a:spcBef>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P</a:t>
            </a:r>
            <a:r>
              <a:rPr lang="nl-NL" dirty="0">
                <a:effectLst/>
                <a:latin typeface="Verdana" panose="020B0604030504040204" pitchFamily="34" charset="0"/>
                <a:ea typeface="Calibri" panose="020F0502020204030204" pitchFamily="34" charset="0"/>
                <a:cs typeface="Times New Roman" panose="02020603050405020304" pitchFamily="18" charset="0"/>
              </a:rPr>
              <a:t>rognoses van en ontwikkelingen in de zorgbehoefte en andere relevante informatie over de bevolking van de regio; en </a:t>
            </a:r>
          </a:p>
          <a:p>
            <a:pPr marL="228600" indent="-228600">
              <a:spcBef>
                <a:spcPts val="600"/>
              </a:spcBef>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 capaciteit en prestaties van zorg, sociaal domein en ondersteuning in de regio.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Het regiobeeld vormt de basis voor het regioplan.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In het regioplan stellen de regionale zorgpartijen vast wat de belangrijkste prioritaire opgaven zijn en staan de afspraken hoe deze gezamenlijk worden aangepakt.</a:t>
            </a: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Doel van het regiobeeld</a:t>
            </a:r>
          </a:p>
          <a:p>
            <a:endParaRPr lang="nl-NL" dirty="0"/>
          </a:p>
        </p:txBody>
      </p:sp>
      <p:sp>
        <p:nvSpPr>
          <p:cNvPr id="2" name="Tijdelijke aanduiding voor tekst 4">
            <a:extLst>
              <a:ext uri="{FF2B5EF4-FFF2-40B4-BE49-F238E27FC236}">
                <a16:creationId xmlns:a16="http://schemas.microsoft.com/office/drawing/2014/main" id="{8E697C7C-FCA6-57B6-EE77-B53731BC94AF}"/>
              </a:ext>
            </a:extLst>
          </p:cNvPr>
          <p:cNvSpPr txBox="1">
            <a:spLocks/>
          </p:cNvSpPr>
          <p:nvPr/>
        </p:nvSpPr>
        <p:spPr>
          <a:xfrm>
            <a:off x="5314856" y="3613920"/>
            <a:ext cx="3180361" cy="39966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nl-NL" dirty="0"/>
              <a:t>Zie voor meer informatie, verdiepende data en vergelijking met andere regio’s: </a:t>
            </a:r>
            <a:r>
              <a:rPr lang="nl-NL" dirty="0">
                <a:hlinkClick r:id="rId2"/>
              </a:rPr>
              <a:t>www.regiobeeld.nl</a:t>
            </a:r>
            <a:r>
              <a:rPr lang="nl-NL" dirty="0"/>
              <a:t> </a:t>
            </a:r>
          </a:p>
        </p:txBody>
      </p:sp>
    </p:spTree>
    <p:extLst>
      <p:ext uri="{BB962C8B-B14F-4D97-AF65-F5344CB8AC3E}">
        <p14:creationId xmlns:p14="http://schemas.microsoft.com/office/powerpoint/2010/main" val="261061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3B. Prevalentie aandoeningen</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2023 heeft 50,9% van de inwoners </a:t>
            </a:r>
            <a:r>
              <a:rPr lang="nl-NL" sz="750" dirty="0">
                <a:solidFill>
                  <a:srgbClr val="00305B"/>
                </a:solidFill>
              </a:rPr>
              <a:t>in de regio Zwolle </a:t>
            </a:r>
            <a:r>
              <a:rPr kumimoji="0" lang="nl-NL" sz="750" b="0" i="0" u="none" strike="noStrike" kern="1200" cap="none" spc="0" normalizeH="0" baseline="0" noProof="0" dirty="0">
                <a:ln>
                  <a:noFill/>
                </a:ln>
                <a:solidFill>
                  <a:srgbClr val="00305B"/>
                </a:solidFill>
                <a:effectLst/>
                <a:uLnTx/>
                <a:uFillTx/>
                <a:latin typeface="Verdana"/>
                <a:ea typeface="+mn-ea"/>
                <a:cs typeface="+mn-cs"/>
              </a:rPr>
              <a:t>minimaal één chronische aandoening.</a:t>
            </a:r>
          </a:p>
          <a:p>
            <a:pPr>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inwoners met een chronische aandoening stijgt van 290.740 in 2023 naar 303.350 in 2030</a:t>
            </a:r>
            <a:r>
              <a:rPr lang="nl-NL" sz="750" dirty="0"/>
              <a:t>; een toename van 12.610 personen in 7 jaar.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relatieve stijging van het aantal inwoners met een </a:t>
            </a:r>
            <a:r>
              <a:rPr lang="nl-NL" sz="750" dirty="0">
                <a:solidFill>
                  <a:srgbClr val="00305B"/>
                </a:solidFill>
              </a:rPr>
              <a:t>chronische aandoening is in de regio Zwolle </a:t>
            </a:r>
            <a:r>
              <a:rPr kumimoji="0" lang="nl-NL" sz="750" b="0" i="0" u="none" strike="noStrike" kern="1200" cap="none" spc="0" normalizeH="0" baseline="0" noProof="0" dirty="0">
                <a:ln>
                  <a:noFill/>
                </a:ln>
                <a:solidFill>
                  <a:srgbClr val="00305B"/>
                </a:solidFill>
                <a:effectLst/>
                <a:uLnTx/>
                <a:uFillTx/>
                <a:latin typeface="Verdana"/>
                <a:ea typeface="+mn-ea"/>
                <a:cs typeface="+mn-cs"/>
              </a:rPr>
              <a:t>groter </a:t>
            </a:r>
            <a:r>
              <a:rPr lang="nl-NL" sz="750" dirty="0">
                <a:solidFill>
                  <a:srgbClr val="00305B"/>
                </a:solidFill>
              </a:rPr>
              <a:t>dan het gemiddelde in Nederland.</a:t>
            </a:r>
          </a:p>
          <a:p>
            <a:pPr lvl="0">
              <a:spcAft>
                <a:spcPts val="600"/>
              </a:spcAft>
              <a:buClr>
                <a:srgbClr val="E17000"/>
              </a:buCl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BFC86CA8-7527-8317-6205-15A9C878538A}"/>
              </a:ext>
            </a:extLst>
          </p:cNvPr>
          <p:cNvSpPr txBox="1">
            <a:spLocks/>
          </p:cNvSpPr>
          <p:nvPr/>
        </p:nvSpPr>
        <p:spPr>
          <a:xfrm>
            <a:off x="4889136"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prevalentie van de in de grafiek getoonde zes veelvoorkomende aandoeningen, neemt in de periode tot 2030 </a:t>
            </a:r>
            <a:r>
              <a:rPr lang="nl-NL" sz="750" dirty="0">
                <a:solidFill>
                  <a:srgbClr val="00305B"/>
                </a:solidFill>
                <a:latin typeface="Verdana"/>
              </a:rPr>
              <a:t>bijna allemaal sterk</a:t>
            </a:r>
            <a:r>
              <a:rPr kumimoji="0" lang="nl-NL" sz="750" b="0" i="0" u="none" strike="noStrike" kern="1200" cap="none" spc="0" normalizeH="0" baseline="0" noProof="0" dirty="0">
                <a:ln>
                  <a:noFill/>
                </a:ln>
                <a:solidFill>
                  <a:srgbClr val="00305B"/>
                </a:solidFill>
                <a:effectLst/>
                <a:uLnTx/>
                <a:uFillTx/>
                <a:latin typeface="Verdana"/>
                <a:ea typeface="+mn-ea"/>
                <a:cs typeface="+mn-cs"/>
              </a:rPr>
              <a:t> toe in de regio Zwolle. Alleen de prevalentie van angststoornissen toont slechts een lichte stijging.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de prevalentie van ouderdomgerelateerde aandoeningen neemt sterk toe. De prevalentie van dementie stijgt het hardst.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AF3837C-44AF-0C40-6E6A-FF3B364F4B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EDCAC45-094D-779B-6FD6-E1BE552579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Tree>
    <p:extLst>
      <p:ext uri="{BB962C8B-B14F-4D97-AF65-F5344CB8AC3E}">
        <p14:creationId xmlns:p14="http://schemas.microsoft.com/office/powerpoint/2010/main" val="30774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3C. Medicijngebruik</a:t>
            </a:r>
          </a:p>
        </p:txBody>
      </p:sp>
      <p:pic>
        <p:nvPicPr>
          <p:cNvPr id="7" name="Afbeelding 6">
            <a:extLst>
              <a:ext uri="{FF2B5EF4-FFF2-40B4-BE49-F238E27FC236}">
                <a16:creationId xmlns:a16="http://schemas.microsoft.com/office/drawing/2014/main" id="{9BDF0095-E393-B929-9186-BBAD6477A5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5"/>
          <a:stretch/>
        </p:blipFill>
        <p:spPr>
          <a:xfrm>
            <a:off x="616939" y="874930"/>
            <a:ext cx="4714169" cy="1915920"/>
          </a:xfrm>
          <a:prstGeom prst="rect">
            <a:avLst/>
          </a:prstGeom>
        </p:spPr>
      </p:pic>
      <p:sp>
        <p:nvSpPr>
          <p:cNvPr id="9" name="Tijdelijke aanduiding voor tekst 4">
            <a:extLst>
              <a:ext uri="{FF2B5EF4-FFF2-40B4-BE49-F238E27FC236}">
                <a16:creationId xmlns:a16="http://schemas.microsoft.com/office/drawing/2014/main" id="{339504A4-D8C9-F536-DEF5-DD626C02A481}"/>
              </a:ext>
            </a:extLst>
          </p:cNvPr>
          <p:cNvSpPr txBox="1">
            <a:spLocks/>
          </p:cNvSpPr>
          <p:nvPr/>
        </p:nvSpPr>
        <p:spPr>
          <a:xfrm>
            <a:off x="6478093" y="826139"/>
            <a:ext cx="2148746" cy="243776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voor astma en schildklieraandoening ligt in de zorgkantoorregio boven het Nederlands gemiddelde. Voor de overige genoemde lichamelijke aandoeningen in de bovenste tabel ligt het gemiddelde in de zorgkantoorregio Zwolle op of onder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onderste tabel genoemde geestelijke aandoeningen in de zorgkantoorregio Zwolle boven en onder het Nederlandse gemiddelde. Het medicijngebruik voor chronische stemmingsstoornissen en ADHD ligt in de zorgkantoorregio Zwolle boven het Nederlandse gemiddelde. Voor de overige medicatie groepen ligt het medicijngebruik onder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62120D9A-9828-0BA2-31B2-F4D21B1E86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7"/>
          <a:stretch/>
        </p:blipFill>
        <p:spPr>
          <a:xfrm>
            <a:off x="616939" y="2968098"/>
            <a:ext cx="4716217" cy="1915920"/>
          </a:xfrm>
          <a:prstGeom prst="rect">
            <a:avLst/>
          </a:prstGeom>
        </p:spPr>
      </p:pic>
    </p:spTree>
    <p:extLst>
      <p:ext uri="{BB962C8B-B14F-4D97-AF65-F5344CB8AC3E}">
        <p14:creationId xmlns:p14="http://schemas.microsoft.com/office/powerpoint/2010/main" val="103112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3D. Leefstijlindicatoren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6478093" y="826138"/>
            <a:ext cx="2076138" cy="267271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rokers ligt in de zorgkantoorregio Zwolle hoger dan het gemiddelde in Nederland en het percentage personen met overmatig alcoholgebruik is hoger. </a:t>
            </a:r>
            <a:endParaRPr lang="nl-NL" sz="750" dirty="0">
              <a:solidFill>
                <a:srgbClr val="00305B"/>
              </a:solidFill>
              <a:latin typeface="Verdana"/>
            </a:endParaRP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personen met overmatig alcoholgebruik is licht hoger en het percentage wekelijkste sporters is ook hoger dan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percentage rokers neemt in de periode tot 2030 sterk af. Het percentage personen met overgewicht neemt sterk toe.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C321EEF-FF2E-3A7E-6C20-93E85D6DC5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26139"/>
            <a:ext cx="2519999" cy="1679999"/>
          </a:xfrm>
          <a:prstGeom prst="rect">
            <a:avLst/>
          </a:prstGeom>
        </p:spPr>
      </p:pic>
      <p:pic>
        <p:nvPicPr>
          <p:cNvPr id="10" name="Afbeelding 9">
            <a:extLst>
              <a:ext uri="{FF2B5EF4-FFF2-40B4-BE49-F238E27FC236}">
                <a16:creationId xmlns:a16="http://schemas.microsoft.com/office/drawing/2014/main" id="{9C4F768B-8724-BE50-5641-C974F7B63D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7516" y="826139"/>
            <a:ext cx="2519999" cy="1679999"/>
          </a:xfrm>
          <a:prstGeom prst="rect">
            <a:avLst/>
          </a:prstGeom>
        </p:spPr>
      </p:pic>
      <p:pic>
        <p:nvPicPr>
          <p:cNvPr id="11" name="Afbeelding 10">
            <a:extLst>
              <a:ext uri="{FF2B5EF4-FFF2-40B4-BE49-F238E27FC236}">
                <a16:creationId xmlns:a16="http://schemas.microsoft.com/office/drawing/2014/main" id="{DE0C5B95-64E3-59FC-7E96-0EF8AC8E262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939" y="2839434"/>
            <a:ext cx="2519999" cy="1679999"/>
          </a:xfrm>
          <a:prstGeom prst="rect">
            <a:avLst/>
          </a:prstGeom>
        </p:spPr>
      </p:pic>
      <p:pic>
        <p:nvPicPr>
          <p:cNvPr id="12" name="Afbeelding 11">
            <a:extLst>
              <a:ext uri="{FF2B5EF4-FFF2-40B4-BE49-F238E27FC236}">
                <a16:creationId xmlns:a16="http://schemas.microsoft.com/office/drawing/2014/main" id="{4CBFEE23-939C-D78E-AE90-87102828EC8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47516" y="2839434"/>
            <a:ext cx="2519999" cy="1679999"/>
          </a:xfrm>
          <a:prstGeom prst="rect">
            <a:avLst/>
          </a:prstGeom>
        </p:spPr>
      </p:pic>
    </p:spTree>
    <p:extLst>
      <p:ext uri="{BB962C8B-B14F-4D97-AF65-F5344CB8AC3E}">
        <p14:creationId xmlns:p14="http://schemas.microsoft.com/office/powerpoint/2010/main" val="186098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3E</a:t>
            </a:r>
            <a:r>
              <a:rPr kumimoji="0" lang="nl-NL" sz="2000" b="1" i="0" u="none" strike="noStrike" kern="1200" cap="none" spc="0" normalizeH="0" baseline="0" noProof="0" dirty="0">
                <a:ln>
                  <a:noFill/>
                </a:ln>
                <a:solidFill>
                  <a:srgbClr val="00305B"/>
                </a:solidFill>
                <a:effectLst/>
                <a:uLnTx/>
                <a:uFillTx/>
                <a:latin typeface="Verdana"/>
                <a:ea typeface="+mj-ea"/>
                <a:cs typeface="+mj-cs"/>
              </a:rPr>
              <a:t>. Zorgkosten (algemeen)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25896"/>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Zvw</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Zwolle voor alle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Alleen de gemiddelde gedeclareerde kosten in de leeftijdscategorie 85 jaar en ouder ligt hoger; dit hangt samen met het feit dat deze groep relatief meer kosten maakt voor wijkverpleging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FE487F2F-3C6A-22E4-D77D-CAB5C191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000" y="840765"/>
            <a:ext cx="3960000" cy="2000308"/>
          </a:xfrm>
          <a:prstGeom prst="rect">
            <a:avLst/>
          </a:prstGeom>
        </p:spPr>
      </p:pic>
      <p:pic>
        <p:nvPicPr>
          <p:cNvPr id="8" name="Afbeelding 7">
            <a:extLst>
              <a:ext uri="{FF2B5EF4-FFF2-40B4-BE49-F238E27FC236}">
                <a16:creationId xmlns:a16="http://schemas.microsoft.com/office/drawing/2014/main" id="{BCA1FF88-E280-1D56-F0BC-C347893D5B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6020" y="837072"/>
            <a:ext cx="3960000" cy="2004001"/>
          </a:xfrm>
          <a:prstGeom prst="rect">
            <a:avLst/>
          </a:prstGeom>
        </p:spPr>
      </p:pic>
      <p:sp>
        <p:nvSpPr>
          <p:cNvPr id="9" name="Tijdelijke aanduiding voor tekst 4">
            <a:extLst>
              <a:ext uri="{FF2B5EF4-FFF2-40B4-BE49-F238E27FC236}">
                <a16:creationId xmlns:a16="http://schemas.microsoft.com/office/drawing/2014/main" id="{6CDFDCE5-0AB7-6110-4A1F-F8EC349679FE}"/>
              </a:ext>
            </a:extLst>
          </p:cNvPr>
          <p:cNvSpPr txBox="1">
            <a:spLocks/>
          </p:cNvSpPr>
          <p:nvPr/>
        </p:nvSpPr>
        <p:spPr>
          <a:xfrm>
            <a:off x="4736020" y="3125895"/>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liggen in de regio Zwolle voor de verschillende in de grafieken beschreven zorgsoorten en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Alleen de leeftijdscategorie 85 jaar en ouder maakt meer kosten voor wijkverpleging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9943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4.	IZA-doelgroepen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beperkte gezondheidsvaardigheden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psychische klachten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kanker</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hart- en vaatziekten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Ouderen met een kwetsbare gezondheid</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Zorgprofessionals</a:t>
            </a:r>
          </a:p>
          <a:p>
            <a:pPr marL="457200" lvl="0" indent="-342900" defTabSz="914400">
              <a:lnSpc>
                <a:spcPct val="110000"/>
              </a:lnSpc>
              <a:spcBef>
                <a:spcPts val="400"/>
              </a:spcBef>
              <a:buFont typeface="+mj-lt"/>
              <a:buAutoNum type="alphaUcPeriod"/>
            </a:pP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CBA8323F-0CD2-595F-DD24-970CF2D11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6" name="Tekstvak 5">
            <a:extLst>
              <a:ext uri="{FF2B5EF4-FFF2-40B4-BE49-F238E27FC236}">
                <a16:creationId xmlns:a16="http://schemas.microsoft.com/office/drawing/2014/main" id="{94DDA13E-902D-3284-14FA-E8759D28E0DF}"/>
              </a:ext>
            </a:extLst>
          </p:cNvPr>
          <p:cNvSpPr txBox="1"/>
          <p:nvPr/>
        </p:nvSpPr>
        <p:spPr>
          <a:xfrm>
            <a:off x="491900" y="3311862"/>
            <a:ext cx="2557083" cy="1323439"/>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het IZA is afgesproken dat enkele doelgroepen zullen worden gemonitord. Momenteel wordt deze monitor nog vormgegeven en uitgevoerd. Specifieke data daaruit is daarom helaas nog niet beschikbaar.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De verwachting is dat deze monitor per zomer 2023 beschikbaar zal zijn. Zodra dit het geval is, wordt hier een verwijzing opgenomen.</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i="1" dirty="0">
                <a:solidFill>
                  <a:srgbClr val="FF0000"/>
                </a:solidFill>
                <a:latin typeface="RO Sans"/>
              </a:rPr>
              <a:t>Uiteraard kunnen regio’s zelf, waar gewenst en voor zover dit niet al in het regiobeeld staat, informatie over deze doelgroepen toevoegen aan het regiobeeld.</a:t>
            </a:r>
          </a:p>
        </p:txBody>
      </p:sp>
    </p:spTree>
    <p:extLst>
      <p:ext uri="{BB962C8B-B14F-4D97-AF65-F5344CB8AC3E}">
        <p14:creationId xmlns:p14="http://schemas.microsoft.com/office/powerpoint/2010/main" val="145992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5.	Fysieke omgeving</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Toe te voegen door de regio</a:t>
            </a: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25</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descr="Stad silhouet">
            <a:extLst>
              <a:ext uri="{FF2B5EF4-FFF2-40B4-BE49-F238E27FC236}">
                <a16:creationId xmlns:a16="http://schemas.microsoft.com/office/drawing/2014/main" id="{36381B2E-A3B8-3A9B-08FE-21439A6CC1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4479" y="1900428"/>
            <a:ext cx="1151819" cy="1151819"/>
          </a:xfrm>
          <a:prstGeom prst="rect">
            <a:avLst/>
          </a:prstGeom>
        </p:spPr>
      </p:pic>
      <p:pic>
        <p:nvPicPr>
          <p:cNvPr id="12" name="Graphic 11" descr="Buurt silhouet">
            <a:extLst>
              <a:ext uri="{FF2B5EF4-FFF2-40B4-BE49-F238E27FC236}">
                <a16:creationId xmlns:a16="http://schemas.microsoft.com/office/drawing/2014/main" id="{04D0F224-129B-2F58-EE86-53DFEF085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547" y="1789500"/>
            <a:ext cx="1213980" cy="1213980"/>
          </a:xfrm>
          <a:prstGeom prst="rect">
            <a:avLst/>
          </a:prstGeom>
        </p:spPr>
      </p:pic>
    </p:spTree>
    <p:extLst>
      <p:ext uri="{BB962C8B-B14F-4D97-AF65-F5344CB8AC3E}">
        <p14:creationId xmlns:p14="http://schemas.microsoft.com/office/powerpoint/2010/main" val="8681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F99A6C8-EC29-0498-D2B5-1127A14598E8}"/>
              </a:ext>
            </a:extLst>
          </p:cNvPr>
          <p:cNvSpPr txBox="1"/>
          <p:nvPr/>
        </p:nvSpPr>
        <p:spPr>
          <a:xfrm rot="1126478">
            <a:off x="3293458" y="2163933"/>
            <a:ext cx="2557083" cy="507831"/>
          </a:xfrm>
          <a:prstGeom prst="rect">
            <a:avLst/>
          </a:prstGeom>
          <a:noFill/>
          <a:ln w="31750">
            <a:solidFill>
              <a:srgbClr val="FF0000"/>
            </a:solidFill>
          </a:ln>
        </p:spPr>
        <p:txBody>
          <a:bodyPr wrap="square" rtlCol="0">
            <a:spAutoFit/>
          </a:bodyPr>
          <a:lstStyle/>
          <a:p>
            <a:pPr algn="ctr"/>
            <a:r>
              <a:rPr lang="nl-NL" b="1" dirty="0"/>
              <a:t>Aan de regio om in te vullen</a:t>
            </a:r>
            <a:endParaRPr lang="nl-NL" sz="1100" b="1" dirty="0"/>
          </a:p>
        </p:txBody>
      </p:sp>
    </p:spTree>
    <p:extLst>
      <p:ext uri="{BB962C8B-B14F-4D97-AF65-F5344CB8AC3E}">
        <p14:creationId xmlns:p14="http://schemas.microsoft.com/office/powerpoint/2010/main" val="339931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6.	Arbeidsmarkt</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Personeelstekort in de regio</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Percentage 55+ in zorg en welzijn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Mantelzorgpotentieel</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e arts silhouet">
            <a:extLst>
              <a:ext uri="{FF2B5EF4-FFF2-40B4-BE49-F238E27FC236}">
                <a16:creationId xmlns:a16="http://schemas.microsoft.com/office/drawing/2014/main" id="{C3ECF18D-7E35-F28D-15E9-E89FD89B9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065" y="1649163"/>
            <a:ext cx="914400" cy="914400"/>
          </a:xfrm>
          <a:prstGeom prst="rect">
            <a:avLst/>
          </a:prstGeom>
        </p:spPr>
      </p:pic>
      <p:pic>
        <p:nvPicPr>
          <p:cNvPr id="11" name="Graphic 10" descr="Vrouwelijke wetenschapper silhouet">
            <a:extLst>
              <a:ext uri="{FF2B5EF4-FFF2-40B4-BE49-F238E27FC236}">
                <a16:creationId xmlns:a16="http://schemas.microsoft.com/office/drawing/2014/main" id="{FC660F35-1CA1-30EF-66C4-A619E6EA3E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540" y="1637558"/>
            <a:ext cx="914400" cy="914400"/>
          </a:xfrm>
          <a:prstGeom prst="rect">
            <a:avLst/>
          </a:prstGeom>
        </p:spPr>
      </p:pic>
      <p:pic>
        <p:nvPicPr>
          <p:cNvPr id="14" name="Graphic 13" descr="Mannelijke programmeur silhouet">
            <a:extLst>
              <a:ext uri="{FF2B5EF4-FFF2-40B4-BE49-F238E27FC236}">
                <a16:creationId xmlns:a16="http://schemas.microsoft.com/office/drawing/2014/main" id="{40C1B5A6-5979-30F4-3A5C-1C70B9ECF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031" y="1598734"/>
            <a:ext cx="914400" cy="914400"/>
          </a:xfrm>
          <a:prstGeom prst="rect">
            <a:avLst/>
          </a:prstGeom>
        </p:spPr>
      </p:pic>
      <p:sp>
        <p:nvSpPr>
          <p:cNvPr id="5" name="Tijdelijke aanduiding voor tekst 4">
            <a:extLst>
              <a:ext uri="{FF2B5EF4-FFF2-40B4-BE49-F238E27FC236}">
                <a16:creationId xmlns:a16="http://schemas.microsoft.com/office/drawing/2014/main" id="{DFA0BDE8-C07B-BD4F-8C16-70981A610E3A}"/>
              </a:ext>
            </a:extLst>
          </p:cNvPr>
          <p:cNvSpPr txBox="1">
            <a:spLocks/>
          </p:cNvSpPr>
          <p:nvPr/>
        </p:nvSpPr>
        <p:spPr>
          <a:xfrm>
            <a:off x="728664" y="3607324"/>
            <a:ext cx="1776053" cy="4122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voor verdiepende informatie: </a:t>
            </a:r>
            <a:r>
              <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hlinkClick r:id="rId8"/>
              </a:rPr>
              <a:t>Prognosemodel zorg en welzijn</a:t>
            </a:r>
            <a:endPar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97238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6A. </a:t>
            </a:r>
            <a:r>
              <a:rPr lang="nl-NL" sz="2000" dirty="0">
                <a:solidFill>
                  <a:srgbClr val="00305B"/>
                </a:solidFill>
                <a:latin typeface="Verdana"/>
              </a:rPr>
              <a:t>Personeelstekort in de regio</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AC666877-ACF3-938F-1856-F9927B5FA5D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9763" y="756696"/>
            <a:ext cx="5703758" cy="3948755"/>
          </a:xfrm>
          <a:prstGeom prst="rect">
            <a:avLst/>
          </a:prstGeom>
        </p:spPr>
      </p:pic>
      <p:sp>
        <p:nvSpPr>
          <p:cNvPr id="5" name="Tijdelijke aanduiding voor tekst 4">
            <a:extLst>
              <a:ext uri="{FF2B5EF4-FFF2-40B4-BE49-F238E27FC236}">
                <a16:creationId xmlns:a16="http://schemas.microsoft.com/office/drawing/2014/main" id="{0B0B359F-1C32-5BB0-25A1-C9B13EEF8764}"/>
              </a:ext>
            </a:extLst>
          </p:cNvPr>
          <p:cNvSpPr txBox="1">
            <a:spLocks/>
          </p:cNvSpPr>
          <p:nvPr/>
        </p:nvSpPr>
        <p:spPr>
          <a:xfrm>
            <a:off x="6478093" y="946016"/>
            <a:ext cx="2076138" cy="214643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personeelstekort binnen de sector zorg en welzijn in de regio Zwolle loopt op van 2,7% in 2021 naar 3,8 in 2030; dit is een stijging van circa 40%.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personeelstekort in de regio ligt onder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Pijl: rechts 7">
            <a:extLst>
              <a:ext uri="{FF2B5EF4-FFF2-40B4-BE49-F238E27FC236}">
                <a16:creationId xmlns:a16="http://schemas.microsoft.com/office/drawing/2014/main" id="{9323152E-CA7D-3316-F8FE-D0B3FEBF2A21}"/>
              </a:ext>
            </a:extLst>
          </p:cNvPr>
          <p:cNvSpPr/>
          <p:nvPr/>
        </p:nvSpPr>
        <p:spPr>
          <a:xfrm>
            <a:off x="452046" y="4063143"/>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4">
            <a:extLst>
              <a:ext uri="{FF2B5EF4-FFF2-40B4-BE49-F238E27FC236}">
                <a16:creationId xmlns:a16="http://schemas.microsoft.com/office/drawing/2014/main" id="{FC7631C8-5210-6205-32C3-2EE419397E4E}"/>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a:t>
            </a:r>
            <a:r>
              <a:rPr lang="nl-NL" sz="750" dirty="0">
                <a:solidFill>
                  <a:srgbClr val="00305B"/>
                </a:solidFill>
                <a:latin typeface="Verdana"/>
              </a:rPr>
              <a:t>grafiek toont het personeelstekort binnen de sector zorg en welzijn. (Bron: prognosemodel zorg en welzijn.) </a:t>
            </a:r>
          </a:p>
        </p:txBody>
      </p:sp>
    </p:spTree>
    <p:extLst>
      <p:ext uri="{BB962C8B-B14F-4D97-AF65-F5344CB8AC3E}">
        <p14:creationId xmlns:p14="http://schemas.microsoft.com/office/powerpoint/2010/main" val="353493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6B. Percentage 55+ in zorg en welzijn </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MSZ, GGZ en huisartsenzorg in de arbeidsmarktregio Zwolle is de afgelopen 13 jaar relatief stabiel. Het percentage werknemers van 55 jaar en ouder is het meest gestegen in ziekenhuizen en overige medisch specialistische zorg.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921583FE-53BF-4A8C-1F0C-2D17DBF686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60000"/>
          </a:xfrm>
          <a:prstGeom prst="rect">
            <a:avLst/>
          </a:prstGeom>
        </p:spPr>
      </p:pic>
      <p:pic>
        <p:nvPicPr>
          <p:cNvPr id="7" name="Afbeelding 6">
            <a:extLst>
              <a:ext uri="{FF2B5EF4-FFF2-40B4-BE49-F238E27FC236}">
                <a16:creationId xmlns:a16="http://schemas.microsoft.com/office/drawing/2014/main" id="{2787D80E-5155-AA36-2426-A35F72C6B7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VVT, gehandicaptenzorg en sociaal werk in de arbeidsmarktregio Zwolle is de afgelopen 13 jaar, laat een stijgende trend zien.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in de VVT is het percentage werknemers ouder dan 55 jaar hoog. In de jeugdzorg is het percentage werknemers ouder dan 55 jaar relatief laag.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0CA96F5E-C8A1-DF24-EB71-B82FCB462825}"/>
              </a:ext>
            </a:extLst>
          </p:cNvPr>
          <p:cNvSpPr txBox="1">
            <a:spLocks/>
          </p:cNvSpPr>
          <p:nvPr/>
        </p:nvSpPr>
        <p:spPr>
          <a:xfrm>
            <a:off x="527248" y="458698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grafieken tonen het aandeel werknemers van 55 jaar en ouder per branche in de sector zorg en welzijn ten opzichte van het totaal aantal werknemers in de branche tussen 2010 en 2022. De cijfers zijn alleen beschikbaar per arbeidsmarktregio.</a:t>
            </a:r>
          </a:p>
        </p:txBody>
      </p:sp>
    </p:spTree>
    <p:extLst>
      <p:ext uri="{BB962C8B-B14F-4D97-AF65-F5344CB8AC3E}">
        <p14:creationId xmlns:p14="http://schemas.microsoft.com/office/powerpoint/2010/main" val="20902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3</a:t>
            </a:fld>
            <a:endParaRPr lang="nl-NL"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Betrokken partijen</a:t>
            </a:r>
          </a:p>
          <a:p>
            <a:endParaRPr lang="nl-NL" dirty="0"/>
          </a:p>
        </p:txBody>
      </p:sp>
      <p:sp>
        <p:nvSpPr>
          <p:cNvPr id="9" name="Tijdelijke aanduiding voor inhoud 2">
            <a:extLst>
              <a:ext uri="{FF2B5EF4-FFF2-40B4-BE49-F238E27FC236}">
                <a16:creationId xmlns:a16="http://schemas.microsoft.com/office/drawing/2014/main" id="{48477A32-4B3B-0706-702F-AED415B43237}"/>
              </a:ext>
            </a:extLst>
          </p:cNvPr>
          <p:cNvSpPr txBox="1">
            <a:spLocks/>
          </p:cNvSpPr>
          <p:nvPr/>
        </p:nvSpPr>
        <p:spPr>
          <a:xfrm>
            <a:off x="4813300" y="374650"/>
            <a:ext cx="4152899" cy="4258072"/>
          </a:xfrm>
          <a:prstGeom prst="rect">
            <a:avLst/>
          </a:prstGeom>
        </p:spPr>
        <p:txBody>
          <a:bodyPr vert="horz" lIns="91440" tIns="45720" rIns="91440" bIns="45720" rtlCol="0" anchor="t">
            <a:normAutofit/>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800"/>
              </a:spcAft>
              <a:buClr>
                <a:schemeClr val="accent2"/>
              </a:buClr>
              <a:buFont typeface="Arial" panose="020B0604020202020204" pitchFamily="34" charset="0"/>
              <a:buNone/>
              <a:tabLst>
                <a:tab pos="914400" algn="l"/>
              </a:tabLst>
            </a:pPr>
            <a:r>
              <a:rPr lang="nl-NL" sz="850" dirty="0">
                <a:cs typeface="Times New Roman" panose="02020603050405020304" pitchFamily="18" charset="0"/>
              </a:rPr>
              <a:t>Bij het opstellen van dit regiobeeld zijn de volgende partijen betrokken:</a:t>
            </a:r>
          </a:p>
          <a:p>
            <a:pPr marL="171450" lvl="1" indent="-171450">
              <a:spcAft>
                <a:spcPts val="800"/>
              </a:spcAft>
              <a:buClr>
                <a:schemeClr val="accent2"/>
              </a:buClr>
              <a:tabLst>
                <a:tab pos="914400" algn="l"/>
              </a:tabLst>
            </a:pPr>
            <a:r>
              <a:rPr lang="nl-NL" sz="850" i="1" dirty="0">
                <a:solidFill>
                  <a:srgbClr val="FF0000"/>
                </a:solidFill>
                <a:cs typeface="Times New Roman" panose="02020603050405020304" pitchFamily="18" charset="0"/>
              </a:rPr>
              <a:t>Is aan de regio om dit in te vullen. Kan met namen, maar bijvoorbeeld ook met logo’s o.i.d.</a:t>
            </a:r>
            <a:endParaRPr lang="en-US" sz="850" i="1" dirty="0">
              <a:solidFill>
                <a:srgbClr val="FF0000"/>
              </a:solidFill>
              <a:cs typeface="Times New Roman" panose="02020603050405020304" pitchFamily="18" charset="0"/>
            </a:endParaRPr>
          </a:p>
          <a:p>
            <a:pPr indent="-228600" defTabSz="914400"/>
            <a:endParaRPr lang="en-US" dirty="0"/>
          </a:p>
        </p:txBody>
      </p:sp>
    </p:spTree>
    <p:extLst>
      <p:ext uri="{BB962C8B-B14F-4D97-AF65-F5344CB8AC3E}">
        <p14:creationId xmlns:p14="http://schemas.microsoft.com/office/powerpoint/2010/main" val="172497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6C. Mantelzorgpotentieel</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0800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mantelzorgpotentieel daalt in de periode 2023 van 9,0 naar 3,9; dit is meer dan een halvering.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943BFD37-3D1B-E201-DA74-3A2F5E470B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 laat de ontwikkeling van het aantal 50- tot 65-jarige mantelzorgers zien per 85-jarig en ouder persoon. Dit wordt het zogenaamde mantelzorgpotentieel genoemd.</a:t>
            </a:r>
          </a:p>
        </p:txBody>
      </p:sp>
    </p:spTree>
    <p:extLst>
      <p:ext uri="{BB962C8B-B14F-4D97-AF65-F5344CB8AC3E}">
        <p14:creationId xmlns:p14="http://schemas.microsoft.com/office/powerpoint/2010/main" val="369357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sz="2600" dirty="0"/>
          </a:p>
        </p:txBody>
      </p:sp>
      <p:pic>
        <p:nvPicPr>
          <p:cNvPr id="9" name="Graphic 8" descr="Stethoscoop silhouet">
            <a:extLst>
              <a:ext uri="{FF2B5EF4-FFF2-40B4-BE49-F238E27FC236}">
                <a16:creationId xmlns:a16="http://schemas.microsoft.com/office/drawing/2014/main" id="{C30B9EC9-88C6-BE5B-B057-B6E2B5593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764" y="1433273"/>
            <a:ext cx="1886147" cy="1886147"/>
          </a:xfrm>
          <a:prstGeom prst="rect">
            <a:avLst/>
          </a:prstGeom>
        </p:spPr>
      </p:pic>
      <p:sp>
        <p:nvSpPr>
          <p:cNvPr id="10" name="Tekstvak 9">
            <a:extLst>
              <a:ext uri="{FF2B5EF4-FFF2-40B4-BE49-F238E27FC236}">
                <a16:creationId xmlns:a16="http://schemas.microsoft.com/office/drawing/2014/main" id="{5C5DD825-4D88-C950-1AFA-A50971DE955C}"/>
              </a:ext>
            </a:extLst>
          </p:cNvPr>
          <p:cNvSpPr txBox="1"/>
          <p:nvPr/>
        </p:nvSpPr>
        <p:spPr>
          <a:xfrm>
            <a:off x="491900" y="3311862"/>
            <a:ext cx="2613250" cy="707886"/>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belangrijkste sectoren gekozen en waarbij we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sectoren aan toe te voegen. Denk aan o.a. mondzorg, farmacie, </a:t>
            </a:r>
            <a:r>
              <a:rPr lang="nl-NL" sz="750" dirty="0" err="1">
                <a:solidFill>
                  <a:srgbClr val="000000"/>
                </a:solidFill>
                <a:latin typeface="RO Sans"/>
              </a:rPr>
              <a:t>paramedie</a:t>
            </a:r>
            <a:r>
              <a:rPr lang="nl-NL" sz="750" dirty="0">
                <a:solidFill>
                  <a:srgbClr val="000000"/>
                </a:solidFill>
                <a:latin typeface="RO Sans"/>
              </a:rPr>
              <a:t> en hulpmiddelen. </a:t>
            </a:r>
            <a:endParaRPr lang="nl-NL" sz="750" i="1" dirty="0">
              <a:solidFill>
                <a:srgbClr val="FF0000"/>
              </a:solidFill>
              <a:latin typeface="RO Sans"/>
            </a:endParaRPr>
          </a:p>
        </p:txBody>
      </p:sp>
    </p:spTree>
    <p:extLst>
      <p:ext uri="{BB962C8B-B14F-4D97-AF65-F5344CB8AC3E}">
        <p14:creationId xmlns:p14="http://schemas.microsoft.com/office/powerpoint/2010/main" val="379091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7.	</a:t>
            </a:r>
            <a:r>
              <a:rPr lang="nl-NL" sz="3000" dirty="0">
                <a:solidFill>
                  <a:srgbClr val="FFFFFF"/>
                </a:solidFill>
                <a:latin typeface="+mj-lt"/>
                <a:ea typeface="+mj-ea"/>
                <a:cs typeface="+mj-cs"/>
              </a:rPr>
              <a:t>Huisartsenzorg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Aanbod</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Consulten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32</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elijke arts silhouet">
            <a:extLst>
              <a:ext uri="{FF2B5EF4-FFF2-40B4-BE49-F238E27FC236}">
                <a16:creationId xmlns:a16="http://schemas.microsoft.com/office/drawing/2014/main" id="{ADA183D2-063B-4F28-96B0-78B23CD7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632" y="1719834"/>
            <a:ext cx="1404192" cy="1404192"/>
          </a:xfrm>
          <a:prstGeom prst="rect">
            <a:avLst/>
          </a:prstGeom>
        </p:spPr>
      </p:pic>
    </p:spTree>
    <p:extLst>
      <p:ext uri="{BB962C8B-B14F-4D97-AF65-F5344CB8AC3E}">
        <p14:creationId xmlns:p14="http://schemas.microsoft.com/office/powerpoint/2010/main" val="197758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7A. Huisartsenzorg – aanbod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Zwolle wonen inwoners over het algemeen dichtbij een huisartsenpraktijk. In de gemeente Ommen is de gemiddelde afstand het grootst (2,3 km) gevolgd door gemeente Dalfsen (2,1 km).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huisartsen per 10.000 inwoners is in de regio Zwolle hoog.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Staphorst en Zwartewaterland is deze verhouding </a:t>
            </a:r>
            <a:r>
              <a:rPr lang="nl-NL" sz="750" dirty="0">
                <a:solidFill>
                  <a:srgbClr val="00305B"/>
                </a:solidFill>
                <a:latin typeface="Verdana"/>
              </a:rPr>
              <a:t>het laagst.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2750C19B-9D33-262F-D6D4-B469A1B5B0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2"/>
          <a:stretch/>
        </p:blipFill>
        <p:spPr>
          <a:xfrm>
            <a:off x="616939" y="638147"/>
            <a:ext cx="3240000" cy="3030697"/>
          </a:xfrm>
          <a:prstGeom prst="rect">
            <a:avLst/>
          </a:prstGeom>
        </p:spPr>
      </p:pic>
      <p:pic>
        <p:nvPicPr>
          <p:cNvPr id="3" name="Afbeelding 2">
            <a:extLst>
              <a:ext uri="{FF2B5EF4-FFF2-40B4-BE49-F238E27FC236}">
                <a16:creationId xmlns:a16="http://schemas.microsoft.com/office/drawing/2014/main" id="{D3633802-60B1-11D1-336D-2956552C6B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0"/>
          <a:stretch/>
        </p:blipFill>
        <p:spPr>
          <a:xfrm>
            <a:off x="4889136" y="638147"/>
            <a:ext cx="3240000" cy="3030697"/>
          </a:xfrm>
          <a:prstGeom prst="rect">
            <a:avLst/>
          </a:prstGeom>
        </p:spPr>
      </p:pic>
    </p:spTree>
    <p:extLst>
      <p:ext uri="{BB962C8B-B14F-4D97-AF65-F5344CB8AC3E}">
        <p14:creationId xmlns:p14="http://schemas.microsoft.com/office/powerpoint/2010/main" val="203948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reguliere huisartsconsulten is in 2040 126.450 per jaar meer dan in 2023; een stijging van 11,4%.</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reguliere huisartsconsulten in de regio Zwolle is licht lager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telefonische huisartsconsulten is in 2040 151.470 per jaar meer dan in 2023; een stijging van 17,9%.</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telefonische huisartsconsulten in de regio Zwolle is gelijk aan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7B. Huisartsenzorg – consulten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1C653E78-91A5-2187-0C8C-43EAA810300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0"/>
            <a:ext cx="3239999" cy="2159999"/>
          </a:xfrm>
          <a:prstGeom prst="rect">
            <a:avLst/>
          </a:prstGeom>
        </p:spPr>
      </p:pic>
      <p:pic>
        <p:nvPicPr>
          <p:cNvPr id="10" name="Afbeelding 9">
            <a:extLst>
              <a:ext uri="{FF2B5EF4-FFF2-40B4-BE49-F238E27FC236}">
                <a16:creationId xmlns:a16="http://schemas.microsoft.com/office/drawing/2014/main" id="{C7F6204F-CAB1-CF93-24E4-E49AC6646E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0"/>
            <a:ext cx="3239999" cy="2159999"/>
          </a:xfrm>
          <a:prstGeom prst="rect">
            <a:avLst/>
          </a:prstGeom>
        </p:spPr>
      </p:pic>
    </p:spTree>
    <p:extLst>
      <p:ext uri="{BB962C8B-B14F-4D97-AF65-F5344CB8AC3E}">
        <p14:creationId xmlns:p14="http://schemas.microsoft.com/office/powerpoint/2010/main" val="349959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7C. Huisartsenzorg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455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huisartsen-zorg</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Zwolle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4048433" y="139246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003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7D. Huisartsenzorg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83E87296-1743-8285-F65F-FA1A0DA4EA97}"/>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1296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8.	</a:t>
            </a:r>
            <a:r>
              <a:rPr lang="nl-NL" sz="3000" dirty="0">
                <a:solidFill>
                  <a:srgbClr val="FFFFFF"/>
                </a:solidFill>
                <a:latin typeface="+mj-lt"/>
                <a:ea typeface="+mj-ea"/>
                <a:cs typeface="+mj-cs"/>
              </a:rPr>
              <a:t>Medisch specialistische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ziekenhuizen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DBC’s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Ziekenhuis silhouet">
            <a:extLst>
              <a:ext uri="{FF2B5EF4-FFF2-40B4-BE49-F238E27FC236}">
                <a16:creationId xmlns:a16="http://schemas.microsoft.com/office/drawing/2014/main" id="{9F763DDE-3819-4F69-1E69-3274F71765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708" y="1674000"/>
            <a:ext cx="1450200" cy="1450200"/>
          </a:xfrm>
          <a:prstGeom prst="rect">
            <a:avLst/>
          </a:prstGeom>
        </p:spPr>
      </p:pic>
    </p:spTree>
    <p:extLst>
      <p:ext uri="{BB962C8B-B14F-4D97-AF65-F5344CB8AC3E}">
        <p14:creationId xmlns:p14="http://schemas.microsoft.com/office/powerpoint/2010/main" val="2158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8A. MSZ – locaties ziekenhuizen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7"/>
            <a:ext cx="4140097" cy="124748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Zwolle zijn X ziekenhuizen (hoofdlocaties):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Saxenburg Medisch Centrum (Hardenberg) – Algemeen Ziekenhuis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Isala Ziekenhuis (Zwolle) – Algemeen Ziekenhuis</a:t>
            </a:r>
          </a:p>
        </p:txBody>
      </p:sp>
      <p:pic>
        <p:nvPicPr>
          <p:cNvPr id="3" name="Afbeelding 2">
            <a:extLst>
              <a:ext uri="{FF2B5EF4-FFF2-40B4-BE49-F238E27FC236}">
                <a16:creationId xmlns:a16="http://schemas.microsoft.com/office/drawing/2014/main" id="{0BAB0A6A-AE41-49AF-900F-A3616D4C7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860857"/>
            <a:ext cx="3240000" cy="2790295"/>
          </a:xfrm>
          <a:prstGeom prst="rect">
            <a:avLst/>
          </a:prstGeom>
        </p:spPr>
      </p:pic>
      <p:pic>
        <p:nvPicPr>
          <p:cNvPr id="8" name="Afbeelding 7">
            <a:extLst>
              <a:ext uri="{FF2B5EF4-FFF2-40B4-BE49-F238E27FC236}">
                <a16:creationId xmlns:a16="http://schemas.microsoft.com/office/drawing/2014/main" id="{51166C0D-D8B6-BCDC-B074-B7914AADB6D7}"/>
              </a:ext>
            </a:extLst>
          </p:cNvPr>
          <p:cNvPicPr>
            <a:picLocks noChangeAspect="1"/>
          </p:cNvPicPr>
          <p:nvPr/>
        </p:nvPicPr>
        <p:blipFill>
          <a:blip r:embed="rId3"/>
          <a:stretch>
            <a:fillRect/>
          </a:stretch>
        </p:blipFill>
        <p:spPr>
          <a:xfrm>
            <a:off x="3547658" y="1883571"/>
            <a:ext cx="201185" cy="213378"/>
          </a:xfrm>
          <a:prstGeom prst="rect">
            <a:avLst/>
          </a:prstGeom>
        </p:spPr>
      </p:pic>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351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Zwolle is de afstand tot ziekenhuislocaties (in kilometers) beperkt.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11" name="Afbeelding 10">
            <a:extLst>
              <a:ext uri="{FF2B5EF4-FFF2-40B4-BE49-F238E27FC236}">
                <a16:creationId xmlns:a16="http://schemas.microsoft.com/office/drawing/2014/main" id="{492C461A-2142-E351-FDF3-AF28988CFCC0}"/>
              </a:ext>
            </a:extLst>
          </p:cNvPr>
          <p:cNvPicPr>
            <a:picLocks noChangeAspect="1"/>
          </p:cNvPicPr>
          <p:nvPr/>
        </p:nvPicPr>
        <p:blipFill>
          <a:blip r:embed="rId4"/>
          <a:stretch>
            <a:fillRect/>
          </a:stretch>
        </p:blipFill>
        <p:spPr>
          <a:xfrm>
            <a:off x="2376310" y="2013246"/>
            <a:ext cx="201185" cy="213378"/>
          </a:xfrm>
          <a:prstGeom prst="rect">
            <a:avLst/>
          </a:prstGeom>
        </p:spPr>
      </p:pic>
    </p:spTree>
    <p:extLst>
      <p:ext uri="{BB962C8B-B14F-4D97-AF65-F5344CB8AC3E}">
        <p14:creationId xmlns:p14="http://schemas.microsoft.com/office/powerpoint/2010/main" val="25310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8B</a:t>
            </a:r>
            <a:r>
              <a:rPr kumimoji="0" lang="nl-NL" sz="2000" b="1" i="0" u="none" strike="noStrike" kern="1200" cap="none" spc="0" normalizeH="0" baseline="0" noProof="0" dirty="0">
                <a:ln>
                  <a:noFill/>
                </a:ln>
                <a:solidFill>
                  <a:srgbClr val="00305B"/>
                </a:solidFill>
                <a:effectLst/>
                <a:uLnTx/>
                <a:uFillTx/>
                <a:latin typeface="Verdana"/>
                <a:ea typeface="+mj-ea"/>
                <a:cs typeface="+mj-cs"/>
              </a:rPr>
              <a:t>. MSZ – aantal DBC’s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2594071"/>
            <a:ext cx="2520000"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Zwolle dat onder behandeling is in een algemeen ziekenhuis stijgt van 221.140 in 2023 naar 246.490 in 2040; dit is een stijging van 25.350 personen, een toename van 11,5%.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Zwolle dat onder behandeling is in een algemeen ziekenhuis stijgt in de regio Zwolle gelijk aan de gemiddelde stijging in Nederland.</a:t>
            </a:r>
            <a:r>
              <a:rPr lang="nl-NL" sz="750" i="1" dirty="0">
                <a:solidFill>
                  <a:srgbClr val="FF0000"/>
                </a:solidFill>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6264234" y="2594071"/>
            <a:ext cx="2519765"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DBC’s in de regio Zwolle stijgt met 15,6% in de periode 2023-2040.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stijging van het aantal DBC’s in de regio Zwolle is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AA0A5B2D-F51B-2D20-48AC-CC611D3932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2519999" cy="1679999"/>
          </a:xfrm>
          <a:prstGeom prst="rect">
            <a:avLst/>
          </a:prstGeom>
        </p:spPr>
      </p:pic>
      <p:pic>
        <p:nvPicPr>
          <p:cNvPr id="9" name="Afbeelding 8">
            <a:extLst>
              <a:ext uri="{FF2B5EF4-FFF2-40B4-BE49-F238E27FC236}">
                <a16:creationId xmlns:a16="http://schemas.microsoft.com/office/drawing/2014/main" id="{2340125E-1393-9DC4-5F1D-1D9A305B2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63999" y="869431"/>
            <a:ext cx="2519999" cy="1679999"/>
          </a:xfrm>
          <a:prstGeom prst="rect">
            <a:avLst/>
          </a:prstGeom>
        </p:spPr>
      </p:pic>
      <p:pic>
        <p:nvPicPr>
          <p:cNvPr id="2" name="Afbeelding 1">
            <a:extLst>
              <a:ext uri="{FF2B5EF4-FFF2-40B4-BE49-F238E27FC236}">
                <a16:creationId xmlns:a16="http://schemas.microsoft.com/office/drawing/2014/main" id="{966F1EF5-BBD2-4D15-CAA1-8180433EC1E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40469" y="869431"/>
            <a:ext cx="2519999" cy="1679999"/>
          </a:xfrm>
          <a:prstGeom prst="rect">
            <a:avLst/>
          </a:prstGeom>
        </p:spPr>
      </p:pic>
      <p:sp>
        <p:nvSpPr>
          <p:cNvPr id="3" name="Tijdelijke aanduiding voor tekst 4">
            <a:extLst>
              <a:ext uri="{FF2B5EF4-FFF2-40B4-BE49-F238E27FC236}">
                <a16:creationId xmlns:a16="http://schemas.microsoft.com/office/drawing/2014/main" id="{C83C9A8D-FDC8-AEE7-F7C8-735A8B4C4F45}"/>
              </a:ext>
            </a:extLst>
          </p:cNvPr>
          <p:cNvSpPr txBox="1">
            <a:spLocks/>
          </p:cNvSpPr>
          <p:nvPr/>
        </p:nvSpPr>
        <p:spPr>
          <a:xfrm>
            <a:off x="3440469" y="2597340"/>
            <a:ext cx="2520000" cy="2154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Zwolle dat onder behandeling is in een UMC stijgt van 14.690 in 2023 naar 16.030 in 2040; dit is een stijging van 14.120 personen, een toename van 9,1%.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Zwolle dat onder behandeling is in een UMC stijgt in de regio Zwolle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351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4</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081860" y="545877"/>
            <a:ext cx="3481640" cy="2951999"/>
          </a:xfrm>
        </p:spPr>
        <p:txBody>
          <a:bodyPr/>
          <a:lstStyle/>
          <a:p>
            <a:r>
              <a:rPr lang="nl-NL" b="1" dirty="0">
                <a:effectLst/>
                <a:latin typeface="Verdana" panose="020B0604030504040204" pitchFamily="34" charset="0"/>
                <a:ea typeface="Calibri" panose="020F0502020204030204" pitchFamily="34" charset="0"/>
                <a:cs typeface="Times New Roman" panose="02020603050405020304" pitchFamily="18" charset="0"/>
              </a:rPr>
              <a:t>Samenvatting en belangrijkste conclusies</a:t>
            </a:r>
          </a:p>
          <a:p>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effectLst/>
                <a:latin typeface="Verdana" panose="020B0604030504040204" pitchFamily="34" charset="0"/>
                <a:ea typeface="Calibri" panose="020F0502020204030204" pitchFamily="34" charset="0"/>
                <a:cs typeface="Times New Roman" panose="02020603050405020304" pitchFamily="18" charset="0"/>
              </a:rPr>
              <a:t>A. Kenmerken van de regio:</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Demografie</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Sociale factoren</a:t>
            </a:r>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Gezondheid en leefstijl</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IZA-doelgroepen</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Fysieke omgeving</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Arbeidsmarkt</a:t>
            </a:r>
          </a:p>
          <a:p>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Huisartsenzorg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Medisch specialistische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Acute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Geboortezorg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Geestelijke gezondheidszorg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Verpleeg- en verzorgingshuizen en thuiszorg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Gehandicaptenzorg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Jeugdwet en </a:t>
            </a:r>
            <a:r>
              <a:rPr lang="nl-NL" dirty="0" err="1">
                <a:latin typeface="Verdana" panose="020B0604030504040204" pitchFamily="34" charset="0"/>
                <a:cs typeface="Times New Roman" panose="02020603050405020304" pitchFamily="18" charset="0"/>
              </a:rPr>
              <a:t>Wmo</a:t>
            </a:r>
            <a:endParaRPr lang="nl-NL" dirty="0">
              <a:latin typeface="Verdana" panose="020B060403050404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Preventie</a:t>
            </a:r>
          </a:p>
          <a:p>
            <a:endParaRPr lang="nl-NL" dirty="0"/>
          </a:p>
          <a:p>
            <a:r>
              <a:rPr lang="nl-NL" b="1" dirty="0"/>
              <a:t>C. Regionale samenwerking</a:t>
            </a:r>
          </a:p>
          <a:p>
            <a:endParaRPr lang="nl-NL" dirty="0"/>
          </a:p>
          <a:p>
            <a:r>
              <a:rPr lang="nl-NL" b="1" dirty="0"/>
              <a:t>D. Conclusies</a:t>
            </a:r>
            <a:endParaRPr lang="nl-NL" dirty="0"/>
          </a:p>
          <a:p>
            <a:pPr marL="457200" indent="-457200">
              <a:buAutoNum type="arabicPeriod"/>
            </a:pPr>
            <a:endParaRPr lang="nl-NL" sz="1600" dirty="0"/>
          </a:p>
          <a:p>
            <a:pPr marL="457200" indent="-457200">
              <a:buAutoNum type="arabicPeriod"/>
            </a:pPr>
            <a:endParaRPr lang="nl-NL" sz="1600" dirty="0"/>
          </a:p>
          <a:p>
            <a:pPr marL="457200" indent="-457200">
              <a:buAutoNum type="arabicPeriod"/>
            </a:pP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Inhoudsopgave</a:t>
            </a:r>
          </a:p>
          <a:p>
            <a:endParaRPr lang="nl-NL" dirty="0"/>
          </a:p>
        </p:txBody>
      </p:sp>
    </p:spTree>
    <p:extLst>
      <p:ext uri="{BB962C8B-B14F-4D97-AF65-F5344CB8AC3E}">
        <p14:creationId xmlns:p14="http://schemas.microsoft.com/office/powerpoint/2010/main" val="396527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8C. MSZ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6939" y="854388"/>
            <a:ext cx="4101220" cy="32096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i="1" dirty="0">
                <a:solidFill>
                  <a:srgbClr val="FF0000"/>
                </a:solidFill>
              </a:rPr>
              <a:t>Op dit moment loopt er een apart traject voor de uitvoering van de VWS-opdracht Toegankelijkheid van MSZ en (regio)rapportages. De uitkomsten hiervan kunnen t.z.t. mogelijk worden verwerkt in dit regiobeeld. </a:t>
            </a:r>
            <a:endParaRPr kumimoji="0" lang="nl-NL" sz="750" b="0" i="1"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899703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8D. MSZ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79637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800" dirty="0">
                <a:solidFill>
                  <a:srgbClr val="00305B"/>
                </a:solidFill>
              </a:rPr>
              <a:t>De </a:t>
            </a:r>
            <a:r>
              <a:rPr kumimoji="0" lang="nl-NL" sz="800" b="0" i="0" u="none" strike="noStrike" kern="1200" cap="none" spc="0" normalizeH="0" baseline="0" noProof="0" dirty="0">
                <a:ln>
                  <a:noFill/>
                </a:ln>
                <a:solidFill>
                  <a:srgbClr val="00305B"/>
                </a:solidFill>
                <a:effectLst/>
                <a:uLnTx/>
                <a:uFillTx/>
                <a:latin typeface="Verdana"/>
                <a:ea typeface="+mn-ea"/>
                <a:cs typeface="+mn-cs"/>
              </a:rPr>
              <a:t>gemiddelde kosten voor medisch specialistische zorg liggen in de regio Zwolle voor alle </a:t>
            </a:r>
            <a:r>
              <a:rPr lang="nl-NL" sz="800" dirty="0">
                <a:solidFill>
                  <a:srgbClr val="00305B"/>
                </a:solidFill>
                <a:latin typeface="Verdana"/>
              </a:rPr>
              <a:t>leeftijdscategorieën op of rondom </a:t>
            </a:r>
            <a:r>
              <a:rPr kumimoji="0" lang="nl-NL" sz="80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800" i="1" dirty="0">
                <a:solidFill>
                  <a:srgbClr val="FF0000"/>
                </a:solidFill>
              </a:rPr>
              <a:t>Verdere duiding/aanvulling door regio…</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958646" y="225524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567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8E. MSZ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52061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9.	</a:t>
            </a:r>
            <a:r>
              <a:rPr lang="nl-NL" sz="3000" dirty="0">
                <a:solidFill>
                  <a:srgbClr val="FFFFFF"/>
                </a:solidFill>
                <a:latin typeface="+mj-lt"/>
                <a:ea typeface="+mj-ea"/>
                <a:cs typeface="+mj-cs"/>
              </a:rPr>
              <a:t>Acute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Acute zorgvoorzieningen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Bezoeken huisartsenpost en SEH</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Ambulance silhouet">
            <a:extLst>
              <a:ext uri="{FF2B5EF4-FFF2-40B4-BE49-F238E27FC236}">
                <a16:creationId xmlns:a16="http://schemas.microsoft.com/office/drawing/2014/main" id="{BD1B6930-679D-50D0-B8E9-DD8885FDA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664" y="1712100"/>
            <a:ext cx="1466850" cy="1466850"/>
          </a:xfrm>
          <a:prstGeom prst="rect">
            <a:avLst/>
          </a:prstGeom>
        </p:spPr>
      </p:pic>
      <p:sp>
        <p:nvSpPr>
          <p:cNvPr id="9" name="Tijdelijke aanduiding voor tekst 4">
            <a:extLst>
              <a:ext uri="{FF2B5EF4-FFF2-40B4-BE49-F238E27FC236}">
                <a16:creationId xmlns:a16="http://schemas.microsoft.com/office/drawing/2014/main" id="{0AD71868-58B4-BDCD-57B1-7FF48201D1D3}"/>
              </a:ext>
            </a:extLst>
          </p:cNvPr>
          <p:cNvSpPr txBox="1">
            <a:spLocks/>
          </p:cNvSpPr>
          <p:nvPr/>
        </p:nvSpPr>
        <p:spPr>
          <a:xfrm>
            <a:off x="728664" y="3607324"/>
            <a:ext cx="1776053" cy="5011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ook het ROAZ-beeld van de ROAZ-regio Traumazorgnetwerk Zwolle</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30184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Acute Zorg – acute zorgvoorzieningen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6"/>
            <a:ext cx="4140097" cy="36702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Zwolle zijn twee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SEH’s</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Saxenburg Medisch Centrum (Hardenberg) – Algemeen Ziekenhuis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Isala Ziekenhuis (Zwolle) – Algemeen Ziekenhuis</a:t>
            </a:r>
          </a:p>
          <a:p>
            <a:pPr marL="0" marR="0" lvl="0" indent="0" algn="l" defTabSz="685800" rtl="0" eaLnBrk="1" fontAlgn="auto" latinLnBrk="0" hangingPunct="1">
              <a:lnSpc>
                <a:spcPct val="120000"/>
              </a:lnSpc>
              <a:spcBef>
                <a:spcPts val="0"/>
              </a:spcBef>
              <a:buClr>
                <a:srgbClr val="E17000"/>
              </a:buClr>
              <a:buSzTx/>
              <a:buNone/>
              <a:tabLst/>
              <a:defRPr/>
            </a:pPr>
            <a:endParaRPr kumimoji="0" lang="nl-NL" sz="750" b="1"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Zwolle zijn drie huisartsenposten: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Huisartsenpost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Medrie</a:t>
            </a:r>
            <a:r>
              <a:rPr kumimoji="0" lang="nl-NL" sz="750" b="0" i="0" u="none" strike="noStrike" kern="1200" cap="none" spc="0" normalizeH="0" baseline="0" noProof="0" dirty="0">
                <a:ln>
                  <a:noFill/>
                </a:ln>
                <a:solidFill>
                  <a:srgbClr val="00305B"/>
                </a:solidFill>
                <a:effectLst/>
                <a:uLnTx/>
                <a:uFillTx/>
                <a:latin typeface="Verdana"/>
                <a:ea typeface="+mn-ea"/>
                <a:cs typeface="+mn-cs"/>
              </a:rPr>
              <a:t> Zwolle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Hanzepraktijk Kampen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Huisartspraktijk J.J. de Jonge</a:t>
            </a:r>
          </a:p>
          <a:p>
            <a:pPr marL="0" marR="0" lvl="0" indent="0" algn="l" defTabSz="685800" rtl="0" eaLnBrk="1" fontAlgn="auto" latinLnBrk="0" hangingPunct="1">
              <a:lnSpc>
                <a:spcPct val="120000"/>
              </a:lnSpc>
              <a:spcBef>
                <a:spcPts val="0"/>
              </a:spcBef>
              <a:buClr>
                <a:srgbClr val="E17000"/>
              </a:buClr>
              <a:buSzTx/>
              <a:buNone/>
              <a:tabLst/>
              <a:defRPr/>
            </a:pPr>
            <a:endParaRPr lang="nl-NL" sz="750" b="1" dirty="0">
              <a:solidFill>
                <a:srgbClr val="00305B"/>
              </a:solidFill>
              <a:latin typeface="Verdana"/>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lang="nl-NL" sz="750" dirty="0">
                <a:solidFill>
                  <a:srgbClr val="00305B"/>
                </a:solidFill>
                <a:latin typeface="Verdana"/>
              </a:rPr>
              <a:t>In de regio Zwolle zijn twee aanbieders van acute GGZ</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Isala Ziekenhuis, Zwolle</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lang="nl-NL" sz="750" dirty="0" err="1">
                <a:solidFill>
                  <a:srgbClr val="00305B"/>
                </a:solidFill>
                <a:latin typeface="Verdana"/>
              </a:rPr>
              <a:t>Dimence</a:t>
            </a:r>
            <a:r>
              <a:rPr lang="nl-NL" sz="750" dirty="0">
                <a:solidFill>
                  <a:srgbClr val="00305B"/>
                </a:solidFill>
                <a:latin typeface="Verdana"/>
              </a:rPr>
              <a:t> locatie Zwolle</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lang="nl-NL" sz="750" dirty="0" err="1">
                <a:solidFill>
                  <a:srgbClr val="00305B"/>
                </a:solidFill>
                <a:latin typeface="Verdana"/>
              </a:rPr>
              <a:t>Dimence</a:t>
            </a:r>
            <a:r>
              <a:rPr lang="nl-NL" sz="750" dirty="0">
                <a:solidFill>
                  <a:srgbClr val="00305B"/>
                </a:solidFill>
                <a:latin typeface="Verdana"/>
              </a:rPr>
              <a:t> locatie Kampen</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lang="nl-NL" sz="750" dirty="0" err="1">
                <a:solidFill>
                  <a:srgbClr val="00305B"/>
                </a:solidFill>
                <a:latin typeface="Verdana"/>
              </a:rPr>
              <a:t>Dimence</a:t>
            </a:r>
            <a:r>
              <a:rPr lang="nl-NL" sz="750" dirty="0">
                <a:solidFill>
                  <a:srgbClr val="00305B"/>
                </a:solidFill>
                <a:latin typeface="Verdana"/>
              </a:rPr>
              <a:t> locatie Hardenberg</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endParaRPr kumimoji="0" lang="nl-NL" sz="750" b="1" i="0" u="none" strike="noStrike" kern="1200" cap="none" spc="0" normalizeH="0" baseline="0" noProof="0" dirty="0">
              <a:ln>
                <a:noFill/>
              </a:ln>
              <a:solidFill>
                <a:srgbClr val="F3700D"/>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4047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Zwolle is de afstand tot SEH’s en huisartsenposten (in kilometers) beperkt.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73446311-D3BF-BFC9-2D93-31460DAFA9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939" y="638147"/>
            <a:ext cx="3240000" cy="3131879"/>
          </a:xfrm>
          <a:prstGeom prst="rect">
            <a:avLst/>
          </a:prstGeom>
        </p:spPr>
      </p:pic>
      <p:pic>
        <p:nvPicPr>
          <p:cNvPr id="3" name="Afbeelding 2">
            <a:extLst>
              <a:ext uri="{FF2B5EF4-FFF2-40B4-BE49-F238E27FC236}">
                <a16:creationId xmlns:a16="http://schemas.microsoft.com/office/drawing/2014/main" id="{123BFE92-C43B-50A0-318F-A765E91D4D44}"/>
              </a:ext>
            </a:extLst>
          </p:cNvPr>
          <p:cNvPicPr>
            <a:picLocks noChangeAspect="1"/>
          </p:cNvPicPr>
          <p:nvPr/>
        </p:nvPicPr>
        <p:blipFill>
          <a:blip r:embed="rId4"/>
          <a:stretch>
            <a:fillRect/>
          </a:stretch>
        </p:blipFill>
        <p:spPr>
          <a:xfrm>
            <a:off x="3547657" y="1884019"/>
            <a:ext cx="201185" cy="213378"/>
          </a:xfrm>
          <a:prstGeom prst="rect">
            <a:avLst/>
          </a:prstGeom>
        </p:spPr>
      </p:pic>
      <p:pic>
        <p:nvPicPr>
          <p:cNvPr id="11" name="Afbeelding 10">
            <a:extLst>
              <a:ext uri="{FF2B5EF4-FFF2-40B4-BE49-F238E27FC236}">
                <a16:creationId xmlns:a16="http://schemas.microsoft.com/office/drawing/2014/main" id="{ED36603C-5779-3F79-C122-85BEF76A1036}"/>
              </a:ext>
            </a:extLst>
          </p:cNvPr>
          <p:cNvPicPr>
            <a:picLocks noChangeAspect="1"/>
          </p:cNvPicPr>
          <p:nvPr/>
        </p:nvPicPr>
        <p:blipFill>
          <a:blip r:embed="rId5"/>
          <a:stretch>
            <a:fillRect/>
          </a:stretch>
        </p:blipFill>
        <p:spPr>
          <a:xfrm>
            <a:off x="2400397" y="2022374"/>
            <a:ext cx="201185" cy="213378"/>
          </a:xfrm>
          <a:prstGeom prst="rect">
            <a:avLst/>
          </a:prstGeom>
        </p:spPr>
      </p:pic>
      <p:pic>
        <p:nvPicPr>
          <p:cNvPr id="16" name="Afbeelding 15">
            <a:extLst>
              <a:ext uri="{FF2B5EF4-FFF2-40B4-BE49-F238E27FC236}">
                <a16:creationId xmlns:a16="http://schemas.microsoft.com/office/drawing/2014/main" id="{30941246-59FB-0246-4CFD-4915ED66E913}"/>
              </a:ext>
            </a:extLst>
          </p:cNvPr>
          <p:cNvPicPr>
            <a:picLocks noChangeAspect="1"/>
          </p:cNvPicPr>
          <p:nvPr/>
        </p:nvPicPr>
        <p:blipFill>
          <a:blip r:embed="rId6"/>
          <a:stretch>
            <a:fillRect/>
          </a:stretch>
        </p:blipFill>
        <p:spPr>
          <a:xfrm>
            <a:off x="2467427" y="2011623"/>
            <a:ext cx="195089" cy="213378"/>
          </a:xfrm>
          <a:prstGeom prst="rect">
            <a:avLst/>
          </a:prstGeom>
        </p:spPr>
      </p:pic>
      <p:pic>
        <p:nvPicPr>
          <p:cNvPr id="18" name="Afbeelding 17">
            <a:extLst>
              <a:ext uri="{FF2B5EF4-FFF2-40B4-BE49-F238E27FC236}">
                <a16:creationId xmlns:a16="http://schemas.microsoft.com/office/drawing/2014/main" id="{0D243A89-0210-AFD9-5FE3-F2C00F592307}"/>
              </a:ext>
            </a:extLst>
          </p:cNvPr>
          <p:cNvPicPr>
            <a:picLocks noChangeAspect="1"/>
          </p:cNvPicPr>
          <p:nvPr/>
        </p:nvPicPr>
        <p:blipFill>
          <a:blip r:embed="rId7"/>
          <a:stretch>
            <a:fillRect/>
          </a:stretch>
        </p:blipFill>
        <p:spPr>
          <a:xfrm>
            <a:off x="1731364" y="1990708"/>
            <a:ext cx="195088" cy="213378"/>
          </a:xfrm>
          <a:prstGeom prst="rect">
            <a:avLst/>
          </a:prstGeom>
        </p:spPr>
      </p:pic>
      <p:pic>
        <p:nvPicPr>
          <p:cNvPr id="20" name="Afbeelding 19">
            <a:extLst>
              <a:ext uri="{FF2B5EF4-FFF2-40B4-BE49-F238E27FC236}">
                <a16:creationId xmlns:a16="http://schemas.microsoft.com/office/drawing/2014/main" id="{7CFA3757-BD4C-A349-F45D-4F30DB141A29}"/>
              </a:ext>
            </a:extLst>
          </p:cNvPr>
          <p:cNvPicPr>
            <a:picLocks noChangeAspect="1"/>
          </p:cNvPicPr>
          <p:nvPr/>
        </p:nvPicPr>
        <p:blipFill>
          <a:blip r:embed="rId8"/>
          <a:stretch>
            <a:fillRect/>
          </a:stretch>
        </p:blipFill>
        <p:spPr>
          <a:xfrm>
            <a:off x="2272338" y="2324623"/>
            <a:ext cx="195089" cy="213378"/>
          </a:xfrm>
          <a:prstGeom prst="rect">
            <a:avLst/>
          </a:prstGeom>
        </p:spPr>
      </p:pic>
      <p:pic>
        <p:nvPicPr>
          <p:cNvPr id="36" name="Afbeelding 35">
            <a:extLst>
              <a:ext uri="{FF2B5EF4-FFF2-40B4-BE49-F238E27FC236}">
                <a16:creationId xmlns:a16="http://schemas.microsoft.com/office/drawing/2014/main" id="{2549192A-3F28-304F-F4DE-9F380F5E00D4}"/>
              </a:ext>
            </a:extLst>
          </p:cNvPr>
          <p:cNvPicPr>
            <a:picLocks noChangeAspect="1"/>
          </p:cNvPicPr>
          <p:nvPr/>
        </p:nvPicPr>
        <p:blipFill>
          <a:blip r:embed="rId9"/>
          <a:stretch>
            <a:fillRect/>
          </a:stretch>
        </p:blipFill>
        <p:spPr>
          <a:xfrm>
            <a:off x="2246976" y="2202030"/>
            <a:ext cx="231668" cy="213378"/>
          </a:xfrm>
          <a:prstGeom prst="rect">
            <a:avLst/>
          </a:prstGeom>
        </p:spPr>
      </p:pic>
      <p:pic>
        <p:nvPicPr>
          <p:cNvPr id="38" name="Afbeelding 37">
            <a:extLst>
              <a:ext uri="{FF2B5EF4-FFF2-40B4-BE49-F238E27FC236}">
                <a16:creationId xmlns:a16="http://schemas.microsoft.com/office/drawing/2014/main" id="{6A361C89-F27B-168F-3627-154274CEF7EB}"/>
              </a:ext>
            </a:extLst>
          </p:cNvPr>
          <p:cNvPicPr>
            <a:picLocks noChangeAspect="1"/>
          </p:cNvPicPr>
          <p:nvPr/>
        </p:nvPicPr>
        <p:blipFill>
          <a:blip r:embed="rId10"/>
          <a:stretch>
            <a:fillRect/>
          </a:stretch>
        </p:blipFill>
        <p:spPr>
          <a:xfrm>
            <a:off x="2457716" y="2084590"/>
            <a:ext cx="176799" cy="213378"/>
          </a:xfrm>
          <a:prstGeom prst="rect">
            <a:avLst/>
          </a:prstGeom>
        </p:spPr>
      </p:pic>
      <p:pic>
        <p:nvPicPr>
          <p:cNvPr id="8" name="Afbeelding 7">
            <a:extLst>
              <a:ext uri="{FF2B5EF4-FFF2-40B4-BE49-F238E27FC236}">
                <a16:creationId xmlns:a16="http://schemas.microsoft.com/office/drawing/2014/main" id="{8C295615-7E24-728C-5C77-9BA162102BB8}"/>
              </a:ext>
            </a:extLst>
          </p:cNvPr>
          <p:cNvPicPr>
            <a:picLocks noChangeAspect="1"/>
          </p:cNvPicPr>
          <p:nvPr/>
        </p:nvPicPr>
        <p:blipFill>
          <a:blip r:embed="rId9"/>
          <a:stretch>
            <a:fillRect/>
          </a:stretch>
        </p:blipFill>
        <p:spPr>
          <a:xfrm>
            <a:off x="1724904" y="2129063"/>
            <a:ext cx="231668" cy="213378"/>
          </a:xfrm>
          <a:prstGeom prst="rect">
            <a:avLst/>
          </a:prstGeom>
        </p:spPr>
      </p:pic>
      <p:pic>
        <p:nvPicPr>
          <p:cNvPr id="9" name="Afbeelding 8">
            <a:extLst>
              <a:ext uri="{FF2B5EF4-FFF2-40B4-BE49-F238E27FC236}">
                <a16:creationId xmlns:a16="http://schemas.microsoft.com/office/drawing/2014/main" id="{2041F3C8-EEAC-3142-31F8-6CA408451535}"/>
              </a:ext>
            </a:extLst>
          </p:cNvPr>
          <p:cNvPicPr>
            <a:picLocks noChangeAspect="1"/>
          </p:cNvPicPr>
          <p:nvPr/>
        </p:nvPicPr>
        <p:blipFill>
          <a:blip r:embed="rId10"/>
          <a:stretch>
            <a:fillRect/>
          </a:stretch>
        </p:blipFill>
        <p:spPr>
          <a:xfrm>
            <a:off x="1825051" y="2129063"/>
            <a:ext cx="176799" cy="213378"/>
          </a:xfrm>
          <a:prstGeom prst="rect">
            <a:avLst/>
          </a:prstGeom>
        </p:spPr>
      </p:pic>
      <p:sp>
        <p:nvSpPr>
          <p:cNvPr id="14" name="Tekstvak 13">
            <a:extLst>
              <a:ext uri="{FF2B5EF4-FFF2-40B4-BE49-F238E27FC236}">
                <a16:creationId xmlns:a16="http://schemas.microsoft.com/office/drawing/2014/main" id="{6592058C-1DB6-9864-5F34-FECED3F73571}"/>
              </a:ext>
            </a:extLst>
          </p:cNvPr>
          <p:cNvSpPr txBox="1"/>
          <p:nvPr/>
        </p:nvSpPr>
        <p:spPr>
          <a:xfrm>
            <a:off x="1132000" y="2899697"/>
            <a:ext cx="303015" cy="230832"/>
          </a:xfrm>
          <a:prstGeom prst="rect">
            <a:avLst/>
          </a:prstGeom>
          <a:noFill/>
        </p:spPr>
        <p:txBody>
          <a:bodyPr wrap="square">
            <a:spAutoFit/>
          </a:bodyPr>
          <a:lstStyle/>
          <a:p>
            <a:r>
              <a:rPr lang="nl-NL" sz="900" dirty="0">
                <a:solidFill>
                  <a:srgbClr val="F3700D"/>
                </a:solidFill>
              </a:rPr>
              <a:t>V</a:t>
            </a:r>
          </a:p>
        </p:txBody>
      </p:sp>
    </p:spTree>
    <p:extLst>
      <p:ext uri="{BB962C8B-B14F-4D97-AF65-F5344CB8AC3E}">
        <p14:creationId xmlns:p14="http://schemas.microsoft.com/office/powerpoint/2010/main" val="108788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560232" y="3160136"/>
            <a:ext cx="3296707" cy="139622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Aantal HAP-bezoeken (= grafiek)</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Aantal HAP-bezoeken per 10.000 inwoners</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Uitsplitsing telefonische consulten en aantal fysieke consulten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E69053B0-C87E-A72B-8DA8-9FC43F5FD25F}"/>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9B. Acute Zorg – bezoeken huisartsenpost en SEH</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5" name="Afbeelding 4">
            <a:extLst>
              <a:ext uri="{FF2B5EF4-FFF2-40B4-BE49-F238E27FC236}">
                <a16:creationId xmlns:a16="http://schemas.microsoft.com/office/drawing/2014/main" id="{CC833929-8493-2846-8121-9241231AC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8" y="826139"/>
            <a:ext cx="3296707" cy="2197804"/>
          </a:xfrm>
          <a:prstGeom prst="rect">
            <a:avLst/>
          </a:prstGeom>
        </p:spPr>
      </p:pic>
      <p:pic>
        <p:nvPicPr>
          <p:cNvPr id="6" name="Afbeelding 5">
            <a:extLst>
              <a:ext uri="{FF2B5EF4-FFF2-40B4-BE49-F238E27FC236}">
                <a16:creationId xmlns:a16="http://schemas.microsoft.com/office/drawing/2014/main" id="{A67782F8-8DE4-6757-58E0-A33064BA27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3804"/>
            <a:ext cx="3239999" cy="2159999"/>
          </a:xfrm>
          <a:prstGeom prst="rect">
            <a:avLst/>
          </a:prstGeom>
        </p:spPr>
      </p:pic>
      <p:sp>
        <p:nvSpPr>
          <p:cNvPr id="8" name="Tijdelijke aanduiding voor tekst 4">
            <a:extLst>
              <a:ext uri="{FF2B5EF4-FFF2-40B4-BE49-F238E27FC236}">
                <a16:creationId xmlns:a16="http://schemas.microsoft.com/office/drawing/2014/main" id="{30EC24A6-32A0-77B8-81FB-D8A55EFC4D83}"/>
              </a:ext>
            </a:extLst>
          </p:cNvPr>
          <p:cNvSpPr txBox="1">
            <a:spLocks/>
          </p:cNvSpPr>
          <p:nvPr/>
        </p:nvSpPr>
        <p:spPr>
          <a:xfrm>
            <a:off x="4889136"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SEH is in 2040 11.570 per jaar meer dan in 2023; een stijging van 17,8%.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SEH is </a:t>
            </a:r>
            <a:r>
              <a:rPr lang="nl-NL" sz="750" dirty="0">
                <a:solidFill>
                  <a:srgbClr val="00305B"/>
                </a:solidFill>
                <a:latin typeface="Verdana"/>
              </a:rPr>
              <a:t>in de regio Zwolle is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3360830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630238" indent="-630238" defTabSz="914400"/>
            <a:r>
              <a:rPr lang="nl-NL" sz="3000" kern="1200" dirty="0">
                <a:solidFill>
                  <a:srgbClr val="FFFFFF"/>
                </a:solidFill>
                <a:latin typeface="+mj-lt"/>
                <a:ea typeface="+mj-ea"/>
                <a:cs typeface="+mj-cs"/>
              </a:rPr>
              <a:t>10.</a:t>
            </a:r>
            <a:r>
              <a:rPr lang="nl-NL" sz="3000" dirty="0">
                <a:solidFill>
                  <a:srgbClr val="FFFFFF"/>
                </a:solidFill>
                <a:latin typeface="+mj-lt"/>
                <a:ea typeface="+mj-ea"/>
                <a:cs typeface="+mj-cs"/>
              </a:rPr>
              <a:t> Geboortezorg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acute verloskunde</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geboortes</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46</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 die baby verschoont silhouet">
            <a:extLst>
              <a:ext uri="{FF2B5EF4-FFF2-40B4-BE49-F238E27FC236}">
                <a16:creationId xmlns:a16="http://schemas.microsoft.com/office/drawing/2014/main" id="{A486865E-7680-64DC-C2B9-03CF3BFFF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915" y="1876436"/>
            <a:ext cx="1527993" cy="1527993"/>
          </a:xfrm>
          <a:prstGeom prst="rect">
            <a:avLst/>
          </a:prstGeom>
        </p:spPr>
      </p:pic>
    </p:spTree>
    <p:extLst>
      <p:ext uri="{BB962C8B-B14F-4D97-AF65-F5344CB8AC3E}">
        <p14:creationId xmlns:p14="http://schemas.microsoft.com/office/powerpoint/2010/main" val="308396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10A. Geboortezorg – locaties acute verloskunde</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Zwolle zijn twee locaties voor acute verloskunde: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Saxenburg Medisch Centrum (Hardenberg) – Algemeen Ziekenhuis: </a:t>
            </a:r>
            <a:r>
              <a:rPr kumimoji="0" lang="nl-NL" sz="750" b="0" i="0" u="none" strike="noStrike" kern="1200" cap="none" spc="0" normalizeH="0" baseline="0" noProof="0" dirty="0">
                <a:ln>
                  <a:noFill/>
                </a:ln>
                <a:solidFill>
                  <a:srgbClr val="00305B"/>
                </a:solidFill>
                <a:effectLst/>
                <a:highlight>
                  <a:srgbClr val="FF0000"/>
                </a:highlight>
                <a:uLnTx/>
                <a:uFillTx/>
                <a:latin typeface="Verdana"/>
                <a:ea typeface="+mn-ea"/>
                <a:cs typeface="+mn-cs"/>
              </a:rPr>
              <a:t>X</a:t>
            </a:r>
            <a:r>
              <a:rPr kumimoji="0" lang="nl-NL" sz="750" b="0" i="0" u="none" strike="noStrike" kern="1200" cap="none" spc="0" normalizeH="0" baseline="0" noProof="0" dirty="0">
                <a:ln>
                  <a:noFill/>
                </a:ln>
                <a:solidFill>
                  <a:srgbClr val="00305B"/>
                </a:solidFill>
                <a:effectLst/>
                <a:uLnTx/>
                <a:uFillTx/>
                <a:latin typeface="Verdana"/>
                <a:ea typeface="+mn-ea"/>
                <a:cs typeface="+mn-cs"/>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Isala Ziekenhuis (Zwolle) – Algemeen Ziekenhuis: </a:t>
            </a:r>
            <a:r>
              <a:rPr kumimoji="0" lang="nl-NL" sz="750" b="0" i="0" u="none" strike="noStrike" kern="1200" cap="none" spc="0" normalizeH="0" baseline="0" noProof="0" dirty="0">
                <a:ln>
                  <a:noFill/>
                </a:ln>
                <a:solidFill>
                  <a:srgbClr val="00305B"/>
                </a:solidFill>
                <a:effectLst/>
                <a:highlight>
                  <a:srgbClr val="FF0000"/>
                </a:highlight>
                <a:uLnTx/>
                <a:uFillTx/>
                <a:latin typeface="Verdana"/>
                <a:ea typeface="+mn-ea"/>
                <a:cs typeface="+mn-cs"/>
              </a:rPr>
              <a:t>X</a:t>
            </a:r>
            <a:r>
              <a:rPr kumimoji="0" lang="nl-NL" sz="750" b="0" i="0" u="none" strike="noStrike" kern="1200" cap="none" spc="0" normalizeH="0" baseline="0" noProof="0" dirty="0">
                <a:ln>
                  <a:noFill/>
                </a:ln>
                <a:solidFill>
                  <a:srgbClr val="00305B"/>
                </a:solidFill>
                <a:effectLst/>
                <a:uLnTx/>
                <a:uFillTx/>
                <a:latin typeface="Verdana"/>
                <a:ea typeface="+mn-ea"/>
                <a:cs typeface="+mn-cs"/>
              </a:rPr>
              <a:t> bevallingen per jaar</a:t>
            </a: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7051" y="860857"/>
            <a:ext cx="2799773"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3252253" y="1690348"/>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2294143" y="1809958"/>
            <a:ext cx="201185" cy="213378"/>
          </a:xfrm>
          <a:prstGeom prst="rect">
            <a:avLst/>
          </a:prstGeom>
        </p:spPr>
      </p:pic>
      <p:sp>
        <p:nvSpPr>
          <p:cNvPr id="3" name="Tekstvak 2">
            <a:extLst>
              <a:ext uri="{FF2B5EF4-FFF2-40B4-BE49-F238E27FC236}">
                <a16:creationId xmlns:a16="http://schemas.microsoft.com/office/drawing/2014/main" id="{996DBD2D-1F5F-2334-DE24-5E80AEAE4C46}"/>
              </a:ext>
            </a:extLst>
          </p:cNvPr>
          <p:cNvSpPr txBox="1"/>
          <p:nvPr/>
        </p:nvSpPr>
        <p:spPr>
          <a:xfrm rot="536780">
            <a:off x="4977189" y="2764959"/>
            <a:ext cx="2557083" cy="923330"/>
          </a:xfrm>
          <a:prstGeom prst="rect">
            <a:avLst/>
          </a:prstGeom>
          <a:noFill/>
          <a:ln w="31750">
            <a:solidFill>
              <a:srgbClr val="FF0000"/>
            </a:solidFill>
          </a:ln>
        </p:spPr>
        <p:txBody>
          <a:bodyPr wrap="square" rtlCol="0">
            <a:spAutoFit/>
          </a:bodyPr>
          <a:lstStyle/>
          <a:p>
            <a:pPr algn="ctr"/>
            <a:r>
              <a:rPr lang="nl-NL" b="1" dirty="0"/>
              <a:t>Verzoek aan regio om in te vullen hoeveel bevallingen (totaal) per locatie per jaar.</a:t>
            </a:r>
            <a:endParaRPr lang="nl-NL" sz="1100" b="1" dirty="0"/>
          </a:p>
        </p:txBody>
      </p:sp>
    </p:spTree>
    <p:extLst>
      <p:ext uri="{BB962C8B-B14F-4D97-AF65-F5344CB8AC3E}">
        <p14:creationId xmlns:p14="http://schemas.microsoft.com/office/powerpoint/2010/main" val="3426726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10B. Geboortezorg – aantal geboortes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levend geboren kinderen in de regio Zwolle per 10.000 is relatief hoog. Het hoogst scoren de gemeenten Staphorst (133,8), Nunspeet (131,3), Kampen (127) en Zwartewaterland (126,2).</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B0C91F88-C703-188C-A078-733BA702D8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136" y="638147"/>
            <a:ext cx="3174863" cy="3113601"/>
          </a:xfrm>
          <a:prstGeom prst="rect">
            <a:avLst/>
          </a:prstGeom>
        </p:spPr>
      </p:pic>
      <p:pic>
        <p:nvPicPr>
          <p:cNvPr id="3" name="Afbeelding 2">
            <a:extLst>
              <a:ext uri="{FF2B5EF4-FFF2-40B4-BE49-F238E27FC236}">
                <a16:creationId xmlns:a16="http://schemas.microsoft.com/office/drawing/2014/main" id="{157AA638-DC29-C470-B34F-A84FAE7BAE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9985" y="871461"/>
            <a:ext cx="3233908" cy="2155939"/>
          </a:xfrm>
          <a:prstGeom prst="rect">
            <a:avLst/>
          </a:prstGeom>
        </p:spPr>
      </p:pic>
      <p:sp>
        <p:nvSpPr>
          <p:cNvPr id="9" name="Tijdelijke aanduiding voor tekst 4">
            <a:extLst>
              <a:ext uri="{FF2B5EF4-FFF2-40B4-BE49-F238E27FC236}">
                <a16:creationId xmlns:a16="http://schemas.microsoft.com/office/drawing/2014/main" id="{CD4877E7-0435-3C8C-1EE5-EA1D8C5695BF}"/>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Zwolle in de periode 2002 – 2021 een dalende trend zien. De daling is vergelijkbaar met de gemiddelde trend in Nederland. </a:t>
            </a:r>
          </a:p>
          <a:p>
            <a:pPr>
              <a:spcAft>
                <a:spcPts val="600"/>
              </a:spcAft>
            </a:pPr>
            <a:r>
              <a:rPr lang="nl-NL" sz="750" dirty="0"/>
              <a:t>Het aantal levend geboren kinderen in de regio Zwolle bedroeg 6.270 in 2021.</a:t>
            </a:r>
          </a:p>
          <a:p>
            <a:pPr>
              <a:spcAft>
                <a:spcPts val="600"/>
              </a:spcAft>
            </a:pPr>
            <a:r>
              <a:rPr lang="nl-NL" sz="750" i="1" dirty="0">
                <a:solidFill>
                  <a:srgbClr val="FF0000"/>
                </a:solidFill>
              </a:rPr>
              <a:t>Verdere duiding/aanvulling door regio…</a:t>
            </a:r>
          </a:p>
        </p:txBody>
      </p:sp>
    </p:spTree>
    <p:extLst>
      <p:ext uri="{BB962C8B-B14F-4D97-AF65-F5344CB8AC3E}">
        <p14:creationId xmlns:p14="http://schemas.microsoft.com/office/powerpoint/2010/main" val="99644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3" y="342900"/>
            <a:ext cx="5259202"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11.</a:t>
            </a:r>
            <a:r>
              <a:rPr lang="nl-NL" sz="3000" dirty="0">
                <a:solidFill>
                  <a:srgbClr val="FFFFFF"/>
                </a:solidFill>
                <a:latin typeface="+mj-lt"/>
                <a:ea typeface="+mj-ea"/>
                <a:cs typeface="+mj-cs"/>
              </a:rPr>
              <a:t> Geestelijke gezondheidszorg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Ernstig psychiatrische aandoeningen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voor behandeling</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 langdurige GGZ </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langdurige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 profiel silhouet">
            <a:extLst>
              <a:ext uri="{FF2B5EF4-FFF2-40B4-BE49-F238E27FC236}">
                <a16:creationId xmlns:a16="http://schemas.microsoft.com/office/drawing/2014/main" id="{EAD21031-4F67-52CE-7525-3CF6412AC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131" y="1838832"/>
            <a:ext cx="1174116" cy="1174116"/>
          </a:xfrm>
          <a:prstGeom prst="rect">
            <a:avLst/>
          </a:prstGeom>
        </p:spPr>
      </p:pic>
      <p:pic>
        <p:nvPicPr>
          <p:cNvPr id="9" name="Graphic 8" descr="Mannelijk profiel silhouet">
            <a:extLst>
              <a:ext uri="{FF2B5EF4-FFF2-40B4-BE49-F238E27FC236}">
                <a16:creationId xmlns:a16="http://schemas.microsoft.com/office/drawing/2014/main" id="{ACF5FC05-1031-A761-D2E5-344C342A8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227497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Samenvatting en belangrijkste conclusies</a:t>
            </a:r>
            <a:endParaRPr lang="nl-NL" sz="2600" dirty="0"/>
          </a:p>
        </p:txBody>
      </p:sp>
      <p:pic>
        <p:nvPicPr>
          <p:cNvPr id="8" name="Graphic 7" descr="Document silhouet">
            <a:extLst>
              <a:ext uri="{FF2B5EF4-FFF2-40B4-BE49-F238E27FC236}">
                <a16:creationId xmlns:a16="http://schemas.microsoft.com/office/drawing/2014/main" id="{73B59D66-BA37-5E23-8272-B81BE9997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0217" y="1463421"/>
            <a:ext cx="1608168" cy="1608168"/>
          </a:xfrm>
          <a:prstGeom prst="rect">
            <a:avLst/>
          </a:prstGeom>
        </p:spPr>
      </p:pic>
    </p:spTree>
    <p:extLst>
      <p:ext uri="{BB962C8B-B14F-4D97-AF65-F5344CB8AC3E}">
        <p14:creationId xmlns:p14="http://schemas.microsoft.com/office/powerpoint/2010/main" val="387464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11A. GGZ – locaties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800" dirty="0">
                <a:solidFill>
                  <a:srgbClr val="00305B"/>
                </a:solidFill>
                <a:latin typeface="Verdana"/>
              </a:rPr>
              <a:t>In de regio Zwolle zijn de belangrijkste GGZ-aanbieders: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800" b="0" i="0" u="none" strike="noStrike" kern="1200" cap="none" spc="0" normalizeH="0" baseline="0" noProof="0" dirty="0" err="1">
                <a:ln>
                  <a:noFill/>
                </a:ln>
                <a:solidFill>
                  <a:srgbClr val="00305B"/>
                </a:solidFill>
                <a:effectLst/>
                <a:uLnTx/>
                <a:uFillTx/>
                <a:latin typeface="Verdana"/>
                <a:ea typeface="+mn-ea"/>
                <a:cs typeface="+mn-cs"/>
              </a:rPr>
              <a:t>GGz</a:t>
            </a:r>
            <a:r>
              <a:rPr kumimoji="0" lang="nl-NL" sz="800" b="0" i="0" u="none" strike="noStrike" kern="1200" cap="none" spc="0" normalizeH="0" baseline="0" noProof="0" dirty="0">
                <a:ln>
                  <a:noFill/>
                </a:ln>
                <a:solidFill>
                  <a:srgbClr val="00305B"/>
                </a:solidFill>
                <a:effectLst/>
                <a:uLnTx/>
                <a:uFillTx/>
                <a:latin typeface="Verdana"/>
                <a:ea typeface="+mn-ea"/>
                <a:cs typeface="+mn-cs"/>
              </a:rPr>
              <a:t> Centraal, </a:t>
            </a:r>
            <a:r>
              <a:rPr kumimoji="0" lang="nl-NL" sz="800" b="0" i="0" u="none" strike="noStrike" kern="1200" cap="none" spc="0" normalizeH="0" baseline="0" noProof="0" dirty="0" err="1">
                <a:ln>
                  <a:noFill/>
                </a:ln>
                <a:solidFill>
                  <a:srgbClr val="00305B"/>
                </a:solidFill>
                <a:effectLst/>
                <a:uLnTx/>
                <a:uFillTx/>
                <a:latin typeface="Verdana"/>
                <a:ea typeface="+mn-ea"/>
                <a:cs typeface="+mn-cs"/>
              </a:rPr>
              <a:t>Harderw</a:t>
            </a:r>
            <a:r>
              <a:rPr lang="nl-NL" sz="800" dirty="0">
                <a:solidFill>
                  <a:srgbClr val="00305B"/>
                </a:solidFill>
                <a:latin typeface="Verdana"/>
              </a:rPr>
              <a:t>ijk</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800" dirty="0">
                <a:solidFill>
                  <a:srgbClr val="00305B"/>
                </a:solidFill>
                <a:latin typeface="Verdana"/>
              </a:rPr>
              <a:t>Psychologenpraktijk de Beken, Zwolle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800" b="0" i="0" u="none" strike="noStrike" kern="1200" cap="none" spc="0" normalizeH="0" baseline="0" noProof="0" dirty="0" err="1">
                <a:ln>
                  <a:noFill/>
                </a:ln>
                <a:solidFill>
                  <a:srgbClr val="00305B"/>
                </a:solidFill>
                <a:effectLst/>
                <a:uLnTx/>
                <a:uFillTx/>
                <a:latin typeface="Verdana"/>
                <a:ea typeface="+mn-ea"/>
                <a:cs typeface="+mn-cs"/>
              </a:rPr>
              <a:t>Psy</a:t>
            </a:r>
            <a:r>
              <a:rPr lang="nl-NL" sz="800" dirty="0">
                <a:solidFill>
                  <a:srgbClr val="00305B"/>
                </a:solidFill>
                <a:latin typeface="Verdana"/>
              </a:rPr>
              <a:t>Q Zwolle</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837094" y="860857"/>
            <a:ext cx="2799687"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190452" y="2538306"/>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2136344" y="1916647"/>
            <a:ext cx="201185"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5"/>
          <a:stretch>
            <a:fillRect/>
          </a:stretch>
        </p:blipFill>
        <p:spPr>
          <a:xfrm>
            <a:off x="2236936" y="2023336"/>
            <a:ext cx="195089" cy="213378"/>
          </a:xfrm>
          <a:prstGeom prst="rect">
            <a:avLst/>
          </a:prstGeom>
        </p:spPr>
      </p:pic>
      <p:sp>
        <p:nvSpPr>
          <p:cNvPr id="3" name="Tekstvak 2">
            <a:extLst>
              <a:ext uri="{FF2B5EF4-FFF2-40B4-BE49-F238E27FC236}">
                <a16:creationId xmlns:a16="http://schemas.microsoft.com/office/drawing/2014/main" id="{6B47D15A-0FD6-22D2-34E6-51F576259A47}"/>
              </a:ext>
            </a:extLst>
          </p:cNvPr>
          <p:cNvSpPr txBox="1"/>
          <p:nvPr/>
        </p:nvSpPr>
        <p:spPr>
          <a:xfrm rot="471942">
            <a:off x="4497990" y="2862650"/>
            <a:ext cx="3225319" cy="646331"/>
          </a:xfrm>
          <a:prstGeom prst="rect">
            <a:avLst/>
          </a:prstGeom>
          <a:noFill/>
          <a:ln w="31750">
            <a:solidFill>
              <a:srgbClr val="FF0000"/>
            </a:solidFill>
          </a:ln>
        </p:spPr>
        <p:txBody>
          <a:bodyPr wrap="square" rtlCol="0">
            <a:spAutoFit/>
          </a:bodyPr>
          <a:lstStyle/>
          <a:p>
            <a:pPr algn="ctr"/>
            <a:r>
              <a:rPr lang="nl-NL" sz="1200" b="1" dirty="0"/>
              <a:t>Verzoek aan de regio om dit in te vullen. Zie ook: </a:t>
            </a:r>
            <a:r>
              <a:rPr lang="nl-NL" sz="1200" b="1" dirty="0">
                <a:hlinkClick r:id="rId6"/>
              </a:rPr>
              <a:t>https://www.kiezenindeggz.nl/</a:t>
            </a:r>
            <a:r>
              <a:rPr lang="nl-NL" sz="1200" b="1" dirty="0"/>
              <a:t>  </a:t>
            </a:r>
          </a:p>
        </p:txBody>
      </p:sp>
    </p:spTree>
    <p:extLst>
      <p:ext uri="{BB962C8B-B14F-4D97-AF65-F5344CB8AC3E}">
        <p14:creationId xmlns:p14="http://schemas.microsoft.com/office/powerpoint/2010/main" val="230777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11B</a:t>
            </a:r>
            <a:r>
              <a:rPr kumimoji="0" lang="nl-NL" sz="2000" b="1" i="0" u="none" strike="noStrike" kern="1200" cap="none" spc="0" normalizeH="0" baseline="0" noProof="0" dirty="0">
                <a:ln>
                  <a:noFill/>
                </a:ln>
                <a:solidFill>
                  <a:srgbClr val="00305B"/>
                </a:solidFill>
                <a:effectLst/>
                <a:uLnTx/>
                <a:uFillTx/>
                <a:latin typeface="Verdana"/>
                <a:ea typeface="+mj-ea"/>
                <a:cs typeface="+mj-cs"/>
              </a:rPr>
              <a:t>. GGZ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3757395"/>
            <a:ext cx="3240000" cy="8441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Zwolle…</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Zwolle…</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ekstvak 1">
            <a:extLst>
              <a:ext uri="{FF2B5EF4-FFF2-40B4-BE49-F238E27FC236}">
                <a16:creationId xmlns:a16="http://schemas.microsoft.com/office/drawing/2014/main" id="{CE093EA3-1DE5-ACF6-691B-97D6E8D6BD97}"/>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totaal volgt</a:t>
            </a:r>
            <a:endParaRPr lang="nl-NL" sz="1100" b="1" dirty="0"/>
          </a:p>
        </p:txBody>
      </p:sp>
      <p:sp>
        <p:nvSpPr>
          <p:cNvPr id="3" name="Tekstvak 2">
            <a:extLst>
              <a:ext uri="{FF2B5EF4-FFF2-40B4-BE49-F238E27FC236}">
                <a16:creationId xmlns:a16="http://schemas.microsoft.com/office/drawing/2014/main" id="{1C55D6AC-53D2-06F8-F191-5ECEC29FDD45}"/>
              </a:ext>
            </a:extLst>
          </p:cNvPr>
          <p:cNvSpPr txBox="1"/>
          <p:nvPr/>
        </p:nvSpPr>
        <p:spPr>
          <a:xfrm rot="1126478">
            <a:off x="5030725" y="1943857"/>
            <a:ext cx="2557083" cy="507831"/>
          </a:xfrm>
          <a:prstGeom prst="rect">
            <a:avLst/>
          </a:prstGeom>
          <a:noFill/>
          <a:ln w="31750">
            <a:solidFill>
              <a:srgbClr val="00B050"/>
            </a:solidFill>
          </a:ln>
        </p:spPr>
        <p:txBody>
          <a:bodyPr wrap="square" rtlCol="0">
            <a:spAutoFit/>
          </a:bodyPr>
          <a:lstStyle/>
          <a:p>
            <a:pPr algn="ctr"/>
            <a:r>
              <a:rPr lang="nl-NL" b="1" dirty="0"/>
              <a:t>Aantal cliënten per 10.000 inwoners volgt</a:t>
            </a:r>
            <a:endParaRPr lang="nl-NL" sz="1100" b="1" dirty="0"/>
          </a:p>
        </p:txBody>
      </p:sp>
    </p:spTree>
    <p:extLst>
      <p:ext uri="{BB962C8B-B14F-4D97-AF65-F5344CB8AC3E}">
        <p14:creationId xmlns:p14="http://schemas.microsoft.com/office/powerpoint/2010/main" val="229242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11C. GGZ – Ernstig psychiatrische aandoeningen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5" y="3973768"/>
            <a:ext cx="3310485" cy="10929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ernstige psychiatrische aandoeningen per 10.000 inwoners verschilt sterk per gemeente. De gemeente Ermelo scoort het hoogst (203 per 10.000) en Staphorst scoort het laagst (57 per 10.000).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0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973768"/>
            <a:ext cx="3240000" cy="109290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D079C08-D3E6-3912-1262-9C123B10D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136" y="747924"/>
            <a:ext cx="3240000" cy="3116066"/>
          </a:xfrm>
          <a:prstGeom prst="rect">
            <a:avLst/>
          </a:prstGeom>
        </p:spPr>
      </p:pic>
      <p:sp>
        <p:nvSpPr>
          <p:cNvPr id="3" name="Tekstvak 2">
            <a:extLst>
              <a:ext uri="{FF2B5EF4-FFF2-40B4-BE49-F238E27FC236}">
                <a16:creationId xmlns:a16="http://schemas.microsoft.com/office/drawing/2014/main" id="{197982DE-DCBA-4BD7-7631-7F87C6BD3C36}"/>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met EPA totaal volgt nog</a:t>
            </a:r>
            <a:endParaRPr lang="nl-NL" sz="1100" b="1" dirty="0"/>
          </a:p>
        </p:txBody>
      </p:sp>
    </p:spTree>
    <p:extLst>
      <p:ext uri="{BB962C8B-B14F-4D97-AF65-F5344CB8AC3E}">
        <p14:creationId xmlns:p14="http://schemas.microsoft.com/office/powerpoint/2010/main" val="125214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11D. GGZ – wachttijden voor behandelingen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6" name="Afbeelding 5">
            <a:extLst>
              <a:ext uri="{FF2B5EF4-FFF2-40B4-BE49-F238E27FC236}">
                <a16:creationId xmlns:a16="http://schemas.microsoft.com/office/drawing/2014/main" id="{933FF1CA-E2EE-9C2A-1689-8BAE75181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69309"/>
            <a:ext cx="5040000" cy="2457176"/>
          </a:xfrm>
          <a:prstGeom prst="rect">
            <a:avLst/>
          </a:prstGeom>
        </p:spPr>
      </p:pic>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154903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GGZ liggen in de regio Zwolle hoger dan</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met uitzondering van neurobiologische ontwikkelingsstoornissen 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middelgerelateerd</a:t>
            </a:r>
            <a:r>
              <a:rPr kumimoji="0" lang="nl-NL" sz="750" b="0" i="0" u="none" strike="noStrike" kern="1200" cap="none" spc="0" normalizeH="0" baseline="0" noProof="0" dirty="0">
                <a:ln>
                  <a:noFill/>
                </a:ln>
                <a:solidFill>
                  <a:srgbClr val="00305B"/>
                </a:solidFill>
                <a:effectLst/>
                <a:uLnTx/>
                <a:uFillTx/>
                <a:latin typeface="Verdana"/>
                <a:ea typeface="+mn-ea"/>
                <a:cs typeface="+mn-cs"/>
              </a:rPr>
              <a:t> en verslaving.</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540846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11E. GGZ – Aantal cliënten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865892"/>
            <a:ext cx="3240000" cy="373560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Regionale afspraken over instroom in langdurige GGZ:</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1" u="none" strike="noStrike" kern="1200" cap="none" spc="0" normalizeH="0" baseline="0" noProof="0" dirty="0">
                <a:ln>
                  <a:noFill/>
                </a:ln>
                <a:solidFill>
                  <a:srgbClr val="FF0000"/>
                </a:solidFill>
                <a:effectLst/>
                <a:uLnTx/>
                <a:uFillTx/>
                <a:latin typeface="Verdana"/>
                <a:ea typeface="+mn-ea"/>
                <a:cs typeface="+mn-cs"/>
              </a:rPr>
              <a:t>Kan de regio aangeven of hier momenteel afspraken over zijn gemaakt? (Er zijn landelijk bestuurlijke afspraken gemaakt over op te stellen regio inzichten -en plannen hiervoor, de komende jaren moeten we volgen of dit goed genoeg verloopt. Het doel is dat het ventiel naar de </a:t>
            </a:r>
            <a:r>
              <a:rPr kumimoji="0" lang="nl-NL" sz="750" b="0" i="1" u="none" strike="noStrike" kern="1200" cap="none" spc="0" normalizeH="0" baseline="0" noProof="0" dirty="0" err="1">
                <a:ln>
                  <a:noFill/>
                </a:ln>
                <a:solidFill>
                  <a:srgbClr val="FF0000"/>
                </a:solidFill>
                <a:effectLst/>
                <a:uLnTx/>
                <a:uFillTx/>
                <a:latin typeface="Verdana"/>
                <a:ea typeface="+mn-ea"/>
                <a:cs typeface="+mn-cs"/>
              </a:rPr>
              <a:t>Wlz</a:t>
            </a:r>
            <a:r>
              <a:rPr kumimoji="0" lang="nl-NL" sz="750" b="0" i="1" u="none" strike="noStrike" kern="1200" cap="none" spc="0" normalizeH="0" baseline="0" noProof="0" dirty="0">
                <a:ln>
                  <a:noFill/>
                </a:ln>
                <a:solidFill>
                  <a:srgbClr val="FF0000"/>
                </a:solidFill>
                <a:effectLst/>
                <a:uLnTx/>
                <a:uFillTx/>
                <a:latin typeface="Verdana"/>
                <a:ea typeface="+mn-ea"/>
                <a:cs typeface="+mn-cs"/>
              </a:rPr>
              <a:t> verder dicht gaat, 20% minder instroom met korte termijn maatregelen, naast pakket langere termijn maatregelen.</a:t>
            </a: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p:txBody>
      </p:sp>
      <p:sp>
        <p:nvSpPr>
          <p:cNvPr id="3" name="Tekstvak 2">
            <a:extLst>
              <a:ext uri="{FF2B5EF4-FFF2-40B4-BE49-F238E27FC236}">
                <a16:creationId xmlns:a16="http://schemas.microsoft.com/office/drawing/2014/main" id="{E07DAC59-C8C2-8246-0DF8-42FFEC908EED}"/>
              </a:ext>
            </a:extLst>
          </p:cNvPr>
          <p:cNvSpPr txBox="1"/>
          <p:nvPr/>
        </p:nvSpPr>
        <p:spPr>
          <a:xfrm rot="1126478">
            <a:off x="958397" y="1623035"/>
            <a:ext cx="2557083" cy="715581"/>
          </a:xfrm>
          <a:prstGeom prst="rect">
            <a:avLst/>
          </a:prstGeom>
          <a:noFill/>
          <a:ln w="31750">
            <a:solidFill>
              <a:srgbClr val="00B050"/>
            </a:solidFill>
          </a:ln>
        </p:spPr>
        <p:txBody>
          <a:bodyPr wrap="square" rtlCol="0">
            <a:spAutoFit/>
          </a:bodyPr>
          <a:lstStyle/>
          <a:p>
            <a:pPr algn="ctr"/>
            <a:r>
              <a:rPr lang="nl-NL" b="1" dirty="0"/>
              <a:t>Aantal cliënten langdurige GGZ totaal volgt nog</a:t>
            </a:r>
            <a:endParaRPr lang="nl-NL" sz="1100" b="1" dirty="0"/>
          </a:p>
        </p:txBody>
      </p:sp>
    </p:spTree>
    <p:extLst>
      <p:ext uri="{BB962C8B-B14F-4D97-AF65-F5344CB8AC3E}">
        <p14:creationId xmlns:p14="http://schemas.microsoft.com/office/powerpoint/2010/main" val="4267454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11F. GGZ – wachttijden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2943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Zwolle ligt h</a:t>
            </a:r>
            <a:r>
              <a:rPr lang="nl-NL" sz="750" dirty="0">
                <a:solidFill>
                  <a:srgbClr val="00305B"/>
                </a:solidFill>
              </a:rPr>
              <a:t>et aantal wachtenden per 100.00 inwoners voor urgent plaatsen, actief plaatsen en wachten op voorkeur met en zonder zorg voor langdurige GGZ </a:t>
            </a:r>
            <a:r>
              <a:rPr lang="nl-NL" sz="750" dirty="0">
                <a:solidFill>
                  <a:srgbClr val="00305B"/>
                </a:solidFill>
                <a:latin typeface="Verdana"/>
              </a:rPr>
              <a:t>een stuk lager dan</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a:t>
            </a:r>
          </a:p>
          <a:p>
            <a:pPr>
              <a:spcAft>
                <a:spcPts val="600"/>
              </a:spcAft>
              <a:buClr>
                <a:srgbClr val="E17000"/>
              </a:buClr>
              <a:defRPr/>
            </a:pPr>
            <a:r>
              <a:rPr lang="nl-NL" sz="750" dirty="0">
                <a:solidFill>
                  <a:srgbClr val="00305B"/>
                </a:solidFill>
                <a:latin typeface="Verdana"/>
              </a:rPr>
              <a:t>In de regio Zwolle wachten een groter deel van de patiënten langer dan 6 en langer dan 12 maanden ten opzichte van het gemiddelde in Nederland. Het aandeel wachtenden met een wachttijd van 3 tot 6 weken en 3 tot 6 maanden ligt onder het gemiddelde van Nederland. </a:t>
            </a:r>
          </a:p>
          <a:p>
            <a:pPr>
              <a:spcAft>
                <a:spcPts val="600"/>
              </a:spcAft>
              <a:buClr>
                <a:srgbClr val="E17000"/>
              </a:buClr>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9FC0935-59D2-298B-BEEC-9FF03F086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69309"/>
            <a:ext cx="5040000" cy="2789523"/>
          </a:xfrm>
          <a:prstGeom prst="rect">
            <a:avLst/>
          </a:prstGeom>
        </p:spPr>
      </p:pic>
    </p:spTree>
    <p:extLst>
      <p:ext uri="{BB962C8B-B14F-4D97-AF65-F5344CB8AC3E}">
        <p14:creationId xmlns:p14="http://schemas.microsoft.com/office/powerpoint/2010/main" val="243025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11G. GGZ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9312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GGZ liggen in de regio Zwolle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29348" y="1378974"/>
            <a:ext cx="1607575" cy="971351"/>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4">
            <a:extLst>
              <a:ext uri="{FF2B5EF4-FFF2-40B4-BE49-F238E27FC236}">
                <a16:creationId xmlns:a16="http://schemas.microsoft.com/office/drawing/2014/main" id="{FBC82E5C-D46A-8301-9942-D84FDB3D8D2C}"/>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NB. De kolom zorgkosten bij de categorie 0 t/m 17 leeg is bij de GGZ, omdat dat onder Jeugdwet valt.</a:t>
            </a:r>
          </a:p>
        </p:txBody>
      </p:sp>
    </p:spTree>
    <p:extLst>
      <p:ext uri="{BB962C8B-B14F-4D97-AF65-F5344CB8AC3E}">
        <p14:creationId xmlns:p14="http://schemas.microsoft.com/office/powerpoint/2010/main" val="178759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12. </a:t>
            </a:r>
            <a:r>
              <a:rPr lang="nl-NL" sz="3000" dirty="0">
                <a:solidFill>
                  <a:srgbClr val="FFFFFF"/>
                </a:solidFill>
                <a:latin typeface="+mj-lt"/>
                <a:ea typeface="+mj-ea"/>
                <a:cs typeface="+mj-cs"/>
              </a:rPr>
              <a:t>VVT</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fontScale="92500" lnSpcReduction="10000"/>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 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 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locaties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aantal patiënten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uitstroom</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 verpleging en verzorging</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57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lapen silhouet">
            <a:extLst>
              <a:ext uri="{FF2B5EF4-FFF2-40B4-BE49-F238E27FC236}">
                <a16:creationId xmlns:a16="http://schemas.microsoft.com/office/drawing/2014/main" id="{2259A9C7-C402-EECD-E36E-ABE227D4DD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586" y="1641348"/>
            <a:ext cx="1317752" cy="1317752"/>
          </a:xfrm>
          <a:prstGeom prst="rect">
            <a:avLst/>
          </a:prstGeom>
        </p:spPr>
      </p:pic>
      <p:sp>
        <p:nvSpPr>
          <p:cNvPr id="9" name="Tekstvak 8">
            <a:extLst>
              <a:ext uri="{FF2B5EF4-FFF2-40B4-BE49-F238E27FC236}">
                <a16:creationId xmlns:a16="http://schemas.microsoft.com/office/drawing/2014/main" id="{25315198-B2CA-5040-B952-A6A21D093F5C}"/>
              </a:ext>
            </a:extLst>
          </p:cNvPr>
          <p:cNvSpPr txBox="1"/>
          <p:nvPr/>
        </p:nvSpPr>
        <p:spPr>
          <a:xfrm>
            <a:off x="491900" y="3311862"/>
            <a:ext cx="2613250" cy="823302"/>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onderdelen wijkverpleging, ELV en Verpleeghuizen gekozen omdat we daar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onderdelen aan toe te voegen. Denk aan o.a. aan GRZ en GZSP. </a:t>
            </a:r>
            <a:endParaRPr lang="nl-NL" sz="750" i="1" dirty="0">
              <a:solidFill>
                <a:srgbClr val="FF0000"/>
              </a:solidFill>
              <a:latin typeface="RO Sans"/>
            </a:endParaRPr>
          </a:p>
        </p:txBody>
      </p:sp>
    </p:spTree>
    <p:extLst>
      <p:ext uri="{BB962C8B-B14F-4D97-AF65-F5344CB8AC3E}">
        <p14:creationId xmlns:p14="http://schemas.microsoft.com/office/powerpoint/2010/main" val="2178341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12A.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9915F377-037F-6369-47F5-800C5B8568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2827F298-7F33-34A8-027F-8C3C4A9AF21F}"/>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Zwolle stijgt van 22.190 in 2023 naar 33.630 in 2040; een stijging van 51,6%.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Zwolle is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41157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12B.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21261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wijkverpleging liggen in de regio Zwolle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alleen voor de leeftijdscategorie 85 en ouder liggen de kosten hoger dan 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07226" y="227862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616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1"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Samenvatting</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900" dirty="0">
                <a:solidFill>
                  <a:srgbClr val="00305B"/>
                </a:solidFill>
                <a:latin typeface="Verdana"/>
                <a:cs typeface="Times New Roman" panose="02020603050405020304" pitchFamily="18" charset="0"/>
              </a:rPr>
              <a:t>…</a:t>
            </a:r>
            <a:endParaRPr kumimoji="0" lang="nl-NL" sz="9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9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 waar de belangrijkste mismatch zit tussen zorgvraag en zorgaanbod en andere knelpunten.</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Samenvatting en belangrijkste conclusies</a:t>
            </a:r>
          </a:p>
        </p:txBody>
      </p:sp>
      <p:sp>
        <p:nvSpPr>
          <p:cNvPr id="2" name="Tijdelijke aanduiding voor inhoud 2">
            <a:extLst>
              <a:ext uri="{FF2B5EF4-FFF2-40B4-BE49-F238E27FC236}">
                <a16:creationId xmlns:a16="http://schemas.microsoft.com/office/drawing/2014/main" id="{23F98BB2-DB89-7699-44A8-20B70B56E72B}"/>
              </a:ext>
            </a:extLst>
          </p:cNvPr>
          <p:cNvSpPr txBox="1">
            <a:spLocks/>
          </p:cNvSpPr>
          <p:nvPr/>
        </p:nvSpPr>
        <p:spPr>
          <a:xfrm>
            <a:off x="4921249"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Belangrijkste conclusies</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dirty="0">
                <a:solidFill>
                  <a:srgbClr val="00305B"/>
                </a:solidFill>
                <a:latin typeface="Verdana"/>
                <a:cs typeface="Times New Roman" panose="02020603050405020304" pitchFamily="18" charset="0"/>
              </a:rPr>
              <a:t>…</a:t>
            </a:r>
            <a:endPar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belangrijkste conclusies (knelpunten) zijn die kunnen worden verbonden aan de zaken genoemd in de samenvatting.</a:t>
            </a:r>
          </a:p>
        </p:txBody>
      </p:sp>
    </p:spTree>
    <p:extLst>
      <p:ext uri="{BB962C8B-B14F-4D97-AF65-F5344CB8AC3E}">
        <p14:creationId xmlns:p14="http://schemas.microsoft.com/office/powerpoint/2010/main" val="1061197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12C.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292961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12D.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locaties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Zwolle zijn de xxx locaties waar een ELV-faciliteit 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837094" y="860857"/>
            <a:ext cx="2799687"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7A95B0CC-3F4A-7B56-6DAE-57911A454398}"/>
              </a:ext>
            </a:extLst>
          </p:cNvPr>
          <p:cNvSpPr txBox="1"/>
          <p:nvPr/>
        </p:nvSpPr>
        <p:spPr>
          <a:xfrm rot="471942">
            <a:off x="4497990" y="2954983"/>
            <a:ext cx="3225319" cy="461665"/>
          </a:xfrm>
          <a:prstGeom prst="rect">
            <a:avLst/>
          </a:prstGeom>
          <a:noFill/>
          <a:ln w="31750">
            <a:solidFill>
              <a:srgbClr val="FF0000"/>
            </a:solidFill>
          </a:ln>
        </p:spPr>
        <p:txBody>
          <a:bodyPr wrap="square" rtlCol="0">
            <a:spAutoFit/>
          </a:bodyPr>
          <a:lstStyle/>
          <a:p>
            <a:pPr algn="ctr"/>
            <a:r>
              <a:rPr lang="nl-NL" sz="1200" b="1" dirty="0"/>
              <a:t>Verzoek aan de regio om dit in te vullen. </a:t>
            </a:r>
          </a:p>
        </p:txBody>
      </p:sp>
    </p:spTree>
    <p:extLst>
      <p:ext uri="{BB962C8B-B14F-4D97-AF65-F5344CB8AC3E}">
        <p14:creationId xmlns:p14="http://schemas.microsoft.com/office/powerpoint/2010/main" val="326498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12E.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aantal patiënten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3" name="Tekstvak 2">
            <a:extLst>
              <a:ext uri="{FF2B5EF4-FFF2-40B4-BE49-F238E27FC236}">
                <a16:creationId xmlns:a16="http://schemas.microsoft.com/office/drawing/2014/main" id="{6C05AA84-E27D-F0F3-0077-E90AB7A870AF}"/>
              </a:ext>
            </a:extLst>
          </p:cNvPr>
          <p:cNvSpPr txBox="1"/>
          <p:nvPr/>
        </p:nvSpPr>
        <p:spPr>
          <a:xfrm rot="1126478">
            <a:off x="2841934" y="1947666"/>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Tree>
    <p:extLst>
      <p:ext uri="{BB962C8B-B14F-4D97-AF65-F5344CB8AC3E}">
        <p14:creationId xmlns:p14="http://schemas.microsoft.com/office/powerpoint/2010/main" val="721140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12F.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uitstroom</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6891853A-0C4F-6A4C-408A-CB57D442E47A}"/>
              </a:ext>
            </a:extLst>
          </p:cNvPr>
          <p:cNvSpPr txBox="1"/>
          <p:nvPr/>
        </p:nvSpPr>
        <p:spPr>
          <a:xfrm>
            <a:off x="556979" y="854439"/>
            <a:ext cx="2167561" cy="215444"/>
          </a:xfrm>
          <a:prstGeom prst="rect">
            <a:avLst/>
          </a:prstGeom>
          <a:noFill/>
        </p:spPr>
        <p:txBody>
          <a:bodyPr wrap="square" rtlCol="0">
            <a:spAutoFit/>
          </a:bodyPr>
          <a:lstStyle/>
          <a:p>
            <a:r>
              <a:rPr lang="nl-NL" sz="800" b="1" dirty="0"/>
              <a:t>Uitstroom: naar huis</a:t>
            </a:r>
          </a:p>
        </p:txBody>
      </p:sp>
      <p:pic>
        <p:nvPicPr>
          <p:cNvPr id="7" name="Picture 2">
            <a:extLst>
              <a:ext uri="{FF2B5EF4-FFF2-40B4-BE49-F238E27FC236}">
                <a16:creationId xmlns:a16="http://schemas.microsoft.com/office/drawing/2014/main" id="{B3A2DD56-CE6A-30A1-0EA8-865463B949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4540" y="1084042"/>
            <a:ext cx="2160000" cy="30365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D94F2C0-5F2C-356E-F7AF-B2234C157142}"/>
              </a:ext>
            </a:extLst>
          </p:cNvPr>
          <p:cNvSpPr txBox="1"/>
          <p:nvPr/>
        </p:nvSpPr>
        <p:spPr>
          <a:xfrm>
            <a:off x="2837019" y="854439"/>
            <a:ext cx="2167561" cy="215444"/>
          </a:xfrm>
          <a:prstGeom prst="rect">
            <a:avLst/>
          </a:prstGeom>
          <a:noFill/>
        </p:spPr>
        <p:txBody>
          <a:bodyPr wrap="square" rtlCol="0">
            <a:spAutoFit/>
          </a:bodyPr>
          <a:lstStyle/>
          <a:p>
            <a:r>
              <a:rPr lang="nl-NL" sz="800" b="1" dirty="0"/>
              <a:t>Uitstroom: naar </a:t>
            </a:r>
            <a:r>
              <a:rPr lang="nl-NL" sz="800" b="1" dirty="0" err="1"/>
              <a:t>Wlz</a:t>
            </a:r>
            <a:r>
              <a:rPr lang="nl-NL" sz="800" b="1" dirty="0"/>
              <a:t>-instelling</a:t>
            </a:r>
          </a:p>
        </p:txBody>
      </p:sp>
      <p:sp>
        <p:nvSpPr>
          <p:cNvPr id="10" name="Tekstvak 9">
            <a:extLst>
              <a:ext uri="{FF2B5EF4-FFF2-40B4-BE49-F238E27FC236}">
                <a16:creationId xmlns:a16="http://schemas.microsoft.com/office/drawing/2014/main" id="{BB0662A5-94B5-01FA-157B-570524FCEBCB}"/>
              </a:ext>
            </a:extLst>
          </p:cNvPr>
          <p:cNvSpPr txBox="1"/>
          <p:nvPr/>
        </p:nvSpPr>
        <p:spPr>
          <a:xfrm>
            <a:off x="4997019" y="854439"/>
            <a:ext cx="2167561" cy="215444"/>
          </a:xfrm>
          <a:prstGeom prst="rect">
            <a:avLst/>
          </a:prstGeom>
          <a:noFill/>
        </p:spPr>
        <p:txBody>
          <a:bodyPr wrap="square" rtlCol="0">
            <a:spAutoFit/>
          </a:bodyPr>
          <a:lstStyle/>
          <a:p>
            <a:r>
              <a:rPr lang="nl-NL" sz="800" b="1" dirty="0"/>
              <a:t>Uitstroom: overleden</a:t>
            </a:r>
          </a:p>
        </p:txBody>
      </p:sp>
      <p:sp>
        <p:nvSpPr>
          <p:cNvPr id="11" name="Tijdelijke aanduiding voor tekst 4">
            <a:extLst>
              <a:ext uri="{FF2B5EF4-FFF2-40B4-BE49-F238E27FC236}">
                <a16:creationId xmlns:a16="http://schemas.microsoft.com/office/drawing/2014/main" id="{5A71974D-2296-F8A6-EFC7-B45257FB38BB}"/>
              </a:ext>
            </a:extLst>
          </p:cNvPr>
          <p:cNvSpPr txBox="1">
            <a:spLocks/>
          </p:cNvSpPr>
          <p:nvPr/>
        </p:nvSpPr>
        <p:spPr>
          <a:xfrm>
            <a:off x="7232754" y="969309"/>
            <a:ext cx="1678898" cy="217113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de regio Zwolle stromen relatief veel mensen uit de ELV naar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een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Wlz</a:t>
            </a:r>
            <a:r>
              <a:rPr kumimoji="0" lang="nl-NL" sz="750" b="0" i="0" u="none" strike="noStrike" kern="1200" cap="none" spc="0" normalizeH="0" baseline="0" noProof="0" dirty="0">
                <a:ln>
                  <a:noFill/>
                </a:ln>
                <a:solidFill>
                  <a:srgbClr val="00305B"/>
                </a:solidFill>
                <a:effectLst/>
                <a:uLnTx/>
                <a:uFillTx/>
                <a:latin typeface="Verdana"/>
                <a:ea typeface="+mn-ea"/>
                <a:cs typeface="+mn-cs"/>
              </a:rPr>
              <a:t>-instelling.</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2" name="Tekstvak 11">
            <a:extLst>
              <a:ext uri="{FF2B5EF4-FFF2-40B4-BE49-F238E27FC236}">
                <a16:creationId xmlns:a16="http://schemas.microsoft.com/office/drawing/2014/main" id="{C69B8025-8C7E-0710-0176-59BDD6018E16}"/>
              </a:ext>
            </a:extLst>
          </p:cNvPr>
          <p:cNvSpPr txBox="1"/>
          <p:nvPr/>
        </p:nvSpPr>
        <p:spPr>
          <a:xfrm rot="1126478">
            <a:off x="530143" y="2094705"/>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3" name="Tekstvak 12">
            <a:extLst>
              <a:ext uri="{FF2B5EF4-FFF2-40B4-BE49-F238E27FC236}">
                <a16:creationId xmlns:a16="http://schemas.microsoft.com/office/drawing/2014/main" id="{9A10F6C6-370B-EF88-DF46-3B5479603290}"/>
              </a:ext>
            </a:extLst>
          </p:cNvPr>
          <p:cNvSpPr txBox="1"/>
          <p:nvPr/>
        </p:nvSpPr>
        <p:spPr>
          <a:xfrm rot="1126478">
            <a:off x="5273418" y="2449472"/>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4" name="Pijl: rechts 13">
            <a:extLst>
              <a:ext uri="{FF2B5EF4-FFF2-40B4-BE49-F238E27FC236}">
                <a16:creationId xmlns:a16="http://schemas.microsoft.com/office/drawing/2014/main" id="{203B1A2A-F5C2-086E-FCB5-D02C0A78569C}"/>
              </a:ext>
            </a:extLst>
          </p:cNvPr>
          <p:cNvSpPr/>
          <p:nvPr/>
        </p:nvSpPr>
        <p:spPr>
          <a:xfrm>
            <a:off x="3172762" y="2927882"/>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9829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12G.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06238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12H.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6F5304B5-2808-C740-CBB9-724C098F7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136" y="638147"/>
            <a:ext cx="3240000" cy="3145808"/>
          </a:xfrm>
          <a:prstGeom prst="rect">
            <a:avLst/>
          </a:prstGeom>
        </p:spPr>
      </p:pic>
      <p:pic>
        <p:nvPicPr>
          <p:cNvPr id="6" name="Afbeelding 5">
            <a:extLst>
              <a:ext uri="{FF2B5EF4-FFF2-40B4-BE49-F238E27FC236}">
                <a16:creationId xmlns:a16="http://schemas.microsoft.com/office/drawing/2014/main" id="{E00F10F7-129A-7310-A163-A7FFDC895E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9" name="Tijdelijke aanduiding voor tekst 4">
            <a:extLst>
              <a:ext uri="{FF2B5EF4-FFF2-40B4-BE49-F238E27FC236}">
                <a16:creationId xmlns:a16="http://schemas.microsoft.com/office/drawing/2014/main" id="{75407952-66F1-CDEC-7B2F-4FF0ED9396DB}"/>
              </a:ext>
            </a:extLst>
          </p:cNvPr>
          <p:cNvSpPr txBox="1">
            <a:spLocks/>
          </p:cNvSpPr>
          <p:nvPr/>
        </p:nvSpPr>
        <p:spPr>
          <a:xfrm>
            <a:off x="4889136" y="3757395"/>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V&amp;</a:t>
            </a:r>
            <a:r>
              <a:rPr lang="nl-NL" sz="750" dirty="0">
                <a:solidFill>
                  <a:srgbClr val="00305B"/>
                </a:solidFill>
              </a:rPr>
              <a:t>V per 10.000 inwoners verschilt </a:t>
            </a:r>
            <a:r>
              <a:rPr kumimoji="0" lang="nl-NL" sz="750" b="0" i="0" u="none" strike="noStrike" kern="1200" cap="none" spc="0" normalizeH="0" baseline="0" noProof="0" dirty="0">
                <a:ln>
                  <a:noFill/>
                </a:ln>
                <a:solidFill>
                  <a:srgbClr val="00305B"/>
                </a:solidFill>
                <a:effectLst/>
                <a:uLnTx/>
                <a:uFillTx/>
                <a:latin typeface="Verdana"/>
                <a:ea typeface="+mn-ea"/>
                <a:cs typeface="+mn-cs"/>
              </a:rPr>
              <a:t>sterk per gemeente in de regio Zwolle; van 29 in Staphorst tot 114 in Nunspeet.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635D4688-6A1F-6639-4303-E7FBBB1DE4E1}"/>
              </a:ext>
            </a:extLst>
          </p:cNvPr>
          <p:cNvSpPr txBox="1">
            <a:spLocks/>
          </p:cNvSpPr>
          <p:nvPr/>
        </p:nvSpPr>
        <p:spPr>
          <a:xfrm>
            <a:off x="616939" y="3156156"/>
            <a:ext cx="3240000" cy="15432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Zwolle stijgt van 4.880 in 2023 naar 8.530 in 2040; een stijging van 74,8%.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Zwolle is gelijk aan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74359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12I.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33229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Zwolle ligt h</a:t>
            </a:r>
            <a:r>
              <a:rPr lang="nl-NL" sz="750" dirty="0">
                <a:solidFill>
                  <a:srgbClr val="00305B"/>
                </a:solidFill>
              </a:rPr>
              <a:t>et aantal wachtenden per 100.00 inwoners voor urgent plaatsen </a:t>
            </a:r>
            <a:r>
              <a:rPr lang="nl-NL" sz="750" dirty="0">
                <a:solidFill>
                  <a:srgbClr val="00305B"/>
                </a:solidFill>
                <a:latin typeface="Verdana"/>
              </a:rPr>
              <a:t>rond</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 H</a:t>
            </a:r>
            <a:r>
              <a:rPr lang="nl-NL" sz="750" dirty="0">
                <a:solidFill>
                  <a:srgbClr val="00305B"/>
                </a:solidFill>
              </a:rPr>
              <a:t>et aantal wachtenden per 100.00 inwoners voor wachten op actief plaatsen ligt onder het Nederlands gemiddelde en het aantal wachtenden op voorkeur met zorg ligt in de regio Zwolle hoger dan het landelijk gemiddelde</a:t>
            </a:r>
            <a:r>
              <a:rPr lang="nl-NL" sz="750">
                <a:solidFill>
                  <a:srgbClr val="00305B"/>
                </a:solidFill>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verpleeghuiszorg liggen in de regio Zwolle is wisselend onder of boven het landelijk gemiddelde. Met name het aandeel wachtenden dat langer dan 12 maanden moet wachten is relatief hoog in de regio Zwolle ten opzichte van het landelijk gemiddelde. Het aandeel wachtenden met een wachttijd tussen 6 en 12 maanden is onder het gemiddelde en tussen 3 tot 6 maanden is weer boven het gemiddelde. Het aandeel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wachttenden</a:t>
            </a:r>
            <a:r>
              <a:rPr kumimoji="0" lang="nl-NL" sz="750" b="0" i="0" u="none" strike="noStrike" kern="1200" cap="none" spc="0" normalizeH="0" baseline="0" noProof="0" dirty="0">
                <a:ln>
                  <a:noFill/>
                </a:ln>
                <a:solidFill>
                  <a:srgbClr val="00305B"/>
                </a:solidFill>
                <a:effectLst/>
                <a:uLnTx/>
                <a:uFillTx/>
                <a:latin typeface="Verdana"/>
                <a:ea typeface="+mn-ea"/>
                <a:cs typeface="+mn-cs"/>
              </a:rPr>
              <a:t> met een wachttijd onder de 6 weken ligt onder het Nederlands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6992EF7E-9E4E-89B7-D705-B9578AA2A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682" y="969309"/>
            <a:ext cx="5040000" cy="2792246"/>
          </a:xfrm>
          <a:prstGeom prst="rect">
            <a:avLst/>
          </a:prstGeom>
        </p:spPr>
      </p:pic>
    </p:spTree>
    <p:extLst>
      <p:ext uri="{BB962C8B-B14F-4D97-AF65-F5344CB8AC3E}">
        <p14:creationId xmlns:p14="http://schemas.microsoft.com/office/powerpoint/2010/main" val="239096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12J.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580967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12K. VVT | Zorgkosten verpleging en verzorging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7" name="Afbeelding 6">
            <a:extLst>
              <a:ext uri="{FF2B5EF4-FFF2-40B4-BE49-F238E27FC236}">
                <a16:creationId xmlns:a16="http://schemas.microsoft.com/office/drawing/2014/main" id="{54851684-C301-C812-C9F7-9980994B2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7537"/>
            <a:ext cx="5040000" cy="2529509"/>
          </a:xfrm>
          <a:prstGeom prst="rect">
            <a:avLst/>
          </a:prstGeom>
        </p:spPr>
      </p:pic>
      <p:sp>
        <p:nvSpPr>
          <p:cNvPr id="12" name="Tijdelijke aanduiding voor tekst 4">
            <a:extLst>
              <a:ext uri="{FF2B5EF4-FFF2-40B4-BE49-F238E27FC236}">
                <a16:creationId xmlns:a16="http://schemas.microsoft.com/office/drawing/2014/main" id="{D488C8C6-16AE-6CB8-8F3B-2CC3471EA57D}"/>
              </a:ext>
            </a:extLst>
          </p:cNvPr>
          <p:cNvSpPr txBox="1">
            <a:spLocks/>
          </p:cNvSpPr>
          <p:nvPr/>
        </p:nvSpPr>
        <p:spPr>
          <a:xfrm>
            <a:off x="6134980" y="969309"/>
            <a:ext cx="2361338" cy="145909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liggen in de regio Zwolle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71863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13. </a:t>
            </a:r>
            <a:r>
              <a:rPr lang="nl-NL" sz="3000" dirty="0">
                <a:solidFill>
                  <a:srgbClr val="FFFFFF"/>
                </a:solidFill>
                <a:latin typeface="+mj-lt"/>
                <a:ea typeface="+mj-ea"/>
                <a:cs typeface="+mj-cs"/>
              </a:rPr>
              <a:t>Gehandicaptenzorg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69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E60B9E63-D9C9-9A9F-E20F-D3B812871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5383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A. Kenmerken van de regio</a:t>
            </a:r>
            <a:endParaRPr lang="nl-NL" sz="2600" dirty="0"/>
          </a:p>
        </p:txBody>
      </p:sp>
      <p:pic>
        <p:nvPicPr>
          <p:cNvPr id="2" name="Graphic 1" descr="Vrouw met wandelstok silhouet">
            <a:extLst>
              <a:ext uri="{FF2B5EF4-FFF2-40B4-BE49-F238E27FC236}">
                <a16:creationId xmlns:a16="http://schemas.microsoft.com/office/drawing/2014/main" id="{1CC62E1D-4943-FDB9-F782-B849123C6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4374" y="1922850"/>
            <a:ext cx="934720" cy="934720"/>
          </a:xfrm>
          <a:prstGeom prst="rect">
            <a:avLst/>
          </a:prstGeom>
        </p:spPr>
      </p:pic>
      <p:pic>
        <p:nvPicPr>
          <p:cNvPr id="4" name="Graphic 3" descr="Man met baby silhouet">
            <a:extLst>
              <a:ext uri="{FF2B5EF4-FFF2-40B4-BE49-F238E27FC236}">
                <a16:creationId xmlns:a16="http://schemas.microsoft.com/office/drawing/2014/main" id="{FC06C38F-88D4-64CE-B2FC-E33ED1964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0552" y="1922850"/>
            <a:ext cx="934720" cy="934720"/>
          </a:xfrm>
          <a:prstGeom prst="rect">
            <a:avLst/>
          </a:prstGeom>
        </p:spPr>
      </p:pic>
      <p:pic>
        <p:nvPicPr>
          <p:cNvPr id="6" name="Graphic 5" descr="Persoon in rolstoel silhouet">
            <a:extLst>
              <a:ext uri="{FF2B5EF4-FFF2-40B4-BE49-F238E27FC236}">
                <a16:creationId xmlns:a16="http://schemas.microsoft.com/office/drawing/2014/main" id="{E94F4EB1-DEC3-E5CA-B89D-82DD77B86B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375272" y="1995152"/>
            <a:ext cx="836029" cy="887818"/>
          </a:xfrm>
          <a:prstGeom prst="rect">
            <a:avLst/>
          </a:prstGeom>
        </p:spPr>
      </p:pic>
      <p:pic>
        <p:nvPicPr>
          <p:cNvPr id="8" name="Graphic 7" descr="Buurt silhouet">
            <a:extLst>
              <a:ext uri="{FF2B5EF4-FFF2-40B4-BE49-F238E27FC236}">
                <a16:creationId xmlns:a16="http://schemas.microsoft.com/office/drawing/2014/main" id="{A5FB3BCE-BF78-EA80-C048-D1DE61269C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5209" y="1629147"/>
            <a:ext cx="1328790" cy="1328790"/>
          </a:xfrm>
          <a:prstGeom prst="rect">
            <a:avLst/>
          </a:prstGeom>
        </p:spPr>
      </p:pic>
    </p:spTree>
    <p:extLst>
      <p:ext uri="{BB962C8B-B14F-4D97-AF65-F5344CB8AC3E}">
        <p14:creationId xmlns:p14="http://schemas.microsoft.com/office/powerpoint/2010/main" val="3896877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13A. Gehandicaptenzorg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EC899D20-5851-0372-E477-F0E8A32B5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gehandicaptenzorg in de regio Zwolle stijgt van 4.900 in 2023 naar 4.950 in 2040; een stijging van 1,0%.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Zwolle is vergelijkbaar met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270480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13B. Gehandicaptenzorg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339004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Zwolle ligt h</a:t>
            </a:r>
            <a:r>
              <a:rPr lang="nl-NL" sz="750" dirty="0">
                <a:solidFill>
                  <a:srgbClr val="00305B"/>
                </a:solidFill>
              </a:rPr>
              <a:t>et aantal wachtenden per 100.00 inwoners voor urgent plaatsen voor gehandicaptenzorg </a:t>
            </a:r>
            <a:r>
              <a:rPr kumimoji="0" lang="nl-NL" sz="750" b="0" i="0" u="none" strike="noStrike" kern="1200" cap="none" spc="0" normalizeH="0" baseline="0" noProof="0" dirty="0">
                <a:ln>
                  <a:noFill/>
                </a:ln>
                <a:solidFill>
                  <a:srgbClr val="00305B"/>
                </a:solidFill>
                <a:effectLst/>
                <a:uLnTx/>
                <a:uFillTx/>
                <a:latin typeface="Verdana"/>
                <a:ea typeface="+mn-ea"/>
                <a:cs typeface="+mn-cs"/>
              </a:rPr>
              <a:t>op het landelijk gemiddelde en het aantal wachtenden per 100.00 inwoners voor actief plaatsen boven het landelijk gemiddelde.</a:t>
            </a:r>
          </a:p>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Zwolle ligt h</a:t>
            </a:r>
            <a:r>
              <a:rPr lang="nl-NL" sz="750" dirty="0">
                <a:solidFill>
                  <a:srgbClr val="00305B"/>
                </a:solidFill>
              </a:rPr>
              <a:t>et aantal wachtenden per 100.00 inwoners voor wachten op voorkeur mét zorg hoger dan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en voor wachten op voorkeur zonder zorg </a:t>
            </a:r>
            <a:r>
              <a:rPr lang="nl-NL" sz="750" dirty="0">
                <a:solidFill>
                  <a:srgbClr val="00305B"/>
                </a:solidFill>
                <a:latin typeface="Verdana"/>
              </a:rPr>
              <a:t>lag</a:t>
            </a:r>
            <a:r>
              <a:rPr kumimoji="0" lang="nl-NL" sz="750" b="0" i="0" u="none" strike="noStrike" kern="1200" cap="none" spc="0" normalizeH="0" baseline="0" noProof="0" dirty="0">
                <a:ln>
                  <a:noFill/>
                </a:ln>
                <a:solidFill>
                  <a:srgbClr val="00305B"/>
                </a:solidFill>
                <a:effectLst/>
                <a:uLnTx/>
                <a:uFillTx/>
                <a:latin typeface="Verdana"/>
                <a:ea typeface="+mn-ea"/>
                <a:cs typeface="+mn-cs"/>
              </a:rPr>
              <a:t>er dan het landelijk gemiddelde.</a:t>
            </a:r>
          </a:p>
          <a:p>
            <a:pPr>
              <a:spcAft>
                <a:spcPts val="600"/>
              </a:spcAft>
              <a:buClr>
                <a:srgbClr val="E17000"/>
              </a:buClr>
              <a:defRPr/>
            </a:pPr>
            <a:r>
              <a:rPr lang="nl-NL" sz="750" dirty="0">
                <a:solidFill>
                  <a:srgbClr val="00305B"/>
                </a:solidFill>
                <a:latin typeface="Verdana"/>
              </a:rPr>
              <a:t>In de regio Zwolle is het aandeel wachtenden met een wachttijd van meer dan 12 maanden lager dan het landelijk gemiddelde. Het aandeel wachtenden met een wachttijd van 6 tot 12 maanden is boven het landelijk gemiddelde en van 3 tot 6 maanden is weer onder het landelijk gemiddelde.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1D2329A7-3646-E2BB-8296-212809C346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69309"/>
            <a:ext cx="5040000" cy="2680555"/>
          </a:xfrm>
          <a:prstGeom prst="rect">
            <a:avLst/>
          </a:prstGeom>
        </p:spPr>
      </p:pic>
    </p:spTree>
    <p:extLst>
      <p:ext uri="{BB962C8B-B14F-4D97-AF65-F5344CB8AC3E}">
        <p14:creationId xmlns:p14="http://schemas.microsoft.com/office/powerpoint/2010/main" val="101487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13C. Gehandicaptenzorg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34980" y="969309"/>
            <a:ext cx="2361338" cy="256886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Voor alle leeftijdsgroepen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Zwolle hoger dan het landelijk gemiddelde. </a:t>
            </a:r>
          </a:p>
          <a:p>
            <a:pPr lvl="0">
              <a:spcAft>
                <a:spcPts val="600"/>
              </a:spcAft>
              <a:buClr>
                <a:srgbClr val="E17000"/>
              </a:buClr>
              <a:defRPr/>
            </a:pPr>
            <a:r>
              <a:rPr lang="nl-NL" sz="750" dirty="0">
                <a:solidFill>
                  <a:srgbClr val="00305B"/>
                </a:solidFill>
              </a:rPr>
              <a:t>Van alle categorieën heeft de leeftijdscategorie 18 t/m 54 jaar de hoogste gemiddelde kosten voor de gehandicaptenzorg</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5377AACA-43CC-9ABD-2118-F3803352F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682" y="975438"/>
            <a:ext cx="5040000" cy="2568866"/>
          </a:xfrm>
          <a:prstGeom prst="rect">
            <a:avLst/>
          </a:prstGeom>
        </p:spPr>
      </p:pic>
    </p:spTree>
    <p:extLst>
      <p:ext uri="{BB962C8B-B14F-4D97-AF65-F5344CB8AC3E}">
        <p14:creationId xmlns:p14="http://schemas.microsoft.com/office/powerpoint/2010/main" val="2844937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13D. Gehandicaptenzorg|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4F24774B-87F6-2AFD-A7D1-D374BADE2153}"/>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55532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14. </a:t>
            </a:r>
            <a:r>
              <a:rPr lang="nl-NL" sz="3000" dirty="0">
                <a:solidFill>
                  <a:srgbClr val="FFFFFF"/>
                </a:solidFill>
                <a:latin typeface="+mj-lt"/>
                <a:ea typeface="+mj-ea"/>
                <a:cs typeface="+mj-cs"/>
              </a:rPr>
              <a:t>Jeugdwet en </a:t>
            </a:r>
            <a:r>
              <a:rPr lang="nl-NL" sz="3000" dirty="0" err="1">
                <a:solidFill>
                  <a:srgbClr val="FFFFFF"/>
                </a:solidFill>
                <a:latin typeface="+mj-lt"/>
                <a:ea typeface="+mj-ea"/>
                <a:cs typeface="+mj-cs"/>
              </a:rPr>
              <a:t>Wmo</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Jeugdwet | Voorzieningen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Jeugdwet | Aantal jeugdhulptrajecten</a:t>
            </a:r>
          </a:p>
          <a:p>
            <a:pPr marL="457200" indent="-342900" defTabSz="914400">
              <a:lnSpc>
                <a:spcPct val="120000"/>
              </a:lnSpc>
              <a:spcBef>
                <a:spcPts val="400"/>
              </a:spcBef>
              <a:buFont typeface="+mj-lt"/>
              <a:buAutoNum type="alphaUcPeriod"/>
            </a:pPr>
            <a:r>
              <a:rPr lang="nl-NL" sz="1000" dirty="0" err="1">
                <a:solidFill>
                  <a:srgbClr val="FFFFFF"/>
                </a:solidFill>
                <a:latin typeface="+mn-lt"/>
                <a:ea typeface="+mn-ea"/>
                <a:cs typeface="+mn-cs"/>
              </a:rPr>
              <a:t>Wmo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Schoolmeisje silhouet">
            <a:extLst>
              <a:ext uri="{FF2B5EF4-FFF2-40B4-BE49-F238E27FC236}">
                <a16:creationId xmlns:a16="http://schemas.microsoft.com/office/drawing/2014/main" id="{72AD3EE8-CB6A-F50F-D48D-05CE27B68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949115"/>
            <a:ext cx="1041348" cy="1041348"/>
          </a:xfrm>
          <a:prstGeom prst="rect">
            <a:avLst/>
          </a:prstGeom>
        </p:spPr>
      </p:pic>
      <p:pic>
        <p:nvPicPr>
          <p:cNvPr id="9" name="Graphic 8" descr="Mannelijk profiel silhouet">
            <a:extLst>
              <a:ext uri="{FF2B5EF4-FFF2-40B4-BE49-F238E27FC236}">
                <a16:creationId xmlns:a16="http://schemas.microsoft.com/office/drawing/2014/main" id="{7DFB203E-0008-5763-180C-985C1C135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4149757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75</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14A. Jeugdwet | Voorzieningen</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31084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b="1" dirty="0">
                <a:solidFill>
                  <a:srgbClr val="00305B"/>
                </a:solidFill>
                <a:latin typeface="Verdana"/>
              </a:rPr>
              <a:t>Jeugdwet</a:t>
            </a:r>
          </a:p>
          <a:p>
            <a:pPr marL="0" indent="0" defTabSz="685783">
              <a:spcAft>
                <a:spcPts val="600"/>
              </a:spcAft>
              <a:buClr>
                <a:srgbClr val="E17000"/>
              </a:buClr>
              <a:buNone/>
              <a:defRPr/>
            </a:pPr>
            <a:r>
              <a:rPr lang="nl-NL" sz="825" dirty="0">
                <a:solidFill>
                  <a:srgbClr val="00305B"/>
                </a:solidFill>
                <a:latin typeface="Verdana"/>
              </a:rPr>
              <a:t>Aantal maatwerkvoorzieningen op gemeente- en wijkniveau: </a:t>
            </a:r>
            <a:r>
              <a:rPr lang="nl-NL" sz="825" u="sng" dirty="0">
                <a:solidFill>
                  <a:srgbClr val="154273"/>
                </a:solidFill>
                <a:latin typeface="RO Sans"/>
                <a:hlinkClick r:id="rId3"/>
              </a:rPr>
              <a:t>Gemeentelijke Monitor Sociaal Domein | Waarstaatjegemeente.nl(opent in een nieuw venster)</a:t>
            </a:r>
            <a:r>
              <a:rPr lang="nl-NL" sz="825" dirty="0">
                <a:solidFill>
                  <a:srgbClr val="000000"/>
                </a:solidFill>
                <a:latin typeface="RO Sans"/>
              </a:rPr>
              <a:t>)</a:t>
            </a:r>
            <a:endParaRPr lang="nl-NL" sz="825"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https://www.waarstaatjegemeente.nl/jive?workspace_guid=a9c5c49d-02f2-4d2e-ae89-15dc1cbc7f21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
        <p:nvSpPr>
          <p:cNvPr id="2" name="Tekstvak 1">
            <a:extLst>
              <a:ext uri="{FF2B5EF4-FFF2-40B4-BE49-F238E27FC236}">
                <a16:creationId xmlns:a16="http://schemas.microsoft.com/office/drawing/2014/main" id="{9B5FD883-5A85-F3AF-130F-9150E7DFF456}"/>
              </a:ext>
            </a:extLst>
          </p:cNvPr>
          <p:cNvSpPr txBox="1"/>
          <p:nvPr/>
        </p:nvSpPr>
        <p:spPr>
          <a:xfrm>
            <a:off x="616939" y="1771650"/>
            <a:ext cx="2412011" cy="404085"/>
          </a:xfrm>
          <a:prstGeom prst="rect">
            <a:avLst/>
          </a:prstGeom>
          <a:noFill/>
        </p:spPr>
        <p:txBody>
          <a:bodyPr wrap="square" rtlCol="0">
            <a:spAutoFit/>
          </a:bodyPr>
          <a:lstStyle/>
          <a:p>
            <a:r>
              <a:rPr lang="nl-NL" sz="1013" dirty="0"/>
              <a:t>Plaatje wordt toegevoegd indien RIVM data uit </a:t>
            </a:r>
            <a:r>
              <a:rPr lang="nl-NL" sz="1013" dirty="0" err="1"/>
              <a:t>micridata</a:t>
            </a:r>
            <a:r>
              <a:rPr lang="nl-NL" sz="1013" dirty="0"/>
              <a:t> CBS heeft</a:t>
            </a:r>
          </a:p>
        </p:txBody>
      </p:sp>
    </p:spTree>
    <p:extLst>
      <p:ext uri="{BB962C8B-B14F-4D97-AF65-F5344CB8AC3E}">
        <p14:creationId xmlns:p14="http://schemas.microsoft.com/office/powerpoint/2010/main" val="14049936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Jeugdwet | Aantal jeugdhulptrajecten</a:t>
            </a:r>
            <a:endParaRPr lang="nl-NL" sz="1050" dirty="0">
              <a:solidFill>
                <a:srgbClr val="00305B"/>
              </a:solidFill>
              <a:latin typeface="Verdana"/>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2366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jeugdhulptrajecten in de regio Zwolle zal in de periode tot 2028 licht dalen en daarna tot 2040 stijgen met 12,0%.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trend in de regio Zwolle is lager dan de gemiddelde trend in Nederland.</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358986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grafiek toont het aantal jongeren met jeugdhulp in natura. Met ingang van 2021 is er een forse toename van jeugdhulpaanbieders, die jeugdhulptrajecten rapporteren. Hierdoor zijn de cijfers voor het jaar 2021 niet goed te vergelijken met de cijfers van 2020. Ook over de eerdere jaren (2015 t/m 2020) is de trend niet volledig veroorzaakt door groei in het aantal jeugdhulptrajecten maar ook door bijvoorbeeld betere aanlevering van data vanuit gemeenten en een verandering in de berekenwijze.</a:t>
            </a:r>
          </a:p>
        </p:txBody>
      </p:sp>
      <p:pic>
        <p:nvPicPr>
          <p:cNvPr id="5" name="Afbeelding 4">
            <a:extLst>
              <a:ext uri="{FF2B5EF4-FFF2-40B4-BE49-F238E27FC236}">
                <a16:creationId xmlns:a16="http://schemas.microsoft.com/office/drawing/2014/main" id="{C222C57C-D326-E68D-C8B1-632E13374E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3351"/>
            <a:ext cx="3239999" cy="2159999"/>
          </a:xfrm>
          <a:prstGeom prst="rect">
            <a:avLst/>
          </a:prstGeom>
        </p:spPr>
      </p:pic>
    </p:spTree>
    <p:extLst>
      <p:ext uri="{BB962C8B-B14F-4D97-AF65-F5344CB8AC3E}">
        <p14:creationId xmlns:p14="http://schemas.microsoft.com/office/powerpoint/2010/main" val="1884517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77</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a:t>
            </a:r>
            <a:r>
              <a:rPr lang="nl-NL" sz="2000" dirty="0" err="1">
                <a:solidFill>
                  <a:srgbClr val="00305B"/>
                </a:solidFill>
                <a:latin typeface="Verdana"/>
              </a:rPr>
              <a:t>Wmo</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58026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dirty="0">
                <a:solidFill>
                  <a:srgbClr val="00305B"/>
                </a:solidFill>
                <a:latin typeface="Verdana"/>
              </a:rPr>
              <a:t>NB Niet alle gemeenten leveren de data over de </a:t>
            </a:r>
            <a:r>
              <a:rPr lang="nl-NL" sz="800" dirty="0" err="1">
                <a:solidFill>
                  <a:srgbClr val="00305B"/>
                </a:solidFill>
                <a:latin typeface="Verdana"/>
              </a:rPr>
              <a:t>Wmo</a:t>
            </a:r>
            <a:r>
              <a:rPr lang="nl-NL" sz="800" dirty="0">
                <a:solidFill>
                  <a:srgbClr val="00305B"/>
                </a:solidFill>
                <a:latin typeface="Verdana"/>
              </a:rPr>
              <a:t> aan, waardoor geen betrouwbare cumulatie op zorgkantoorregio is te geven.</a:t>
            </a:r>
          </a:p>
          <a:p>
            <a:pPr marL="0" indent="0" defTabSz="685783">
              <a:spcAft>
                <a:spcPts val="600"/>
              </a:spcAft>
              <a:buClr>
                <a:srgbClr val="E17000"/>
              </a:buClr>
              <a:buNone/>
              <a:defRPr/>
            </a:pPr>
            <a:endParaRPr lang="nl-NL" sz="800" b="1" dirty="0">
              <a:solidFill>
                <a:srgbClr val="00305B"/>
              </a:solidFill>
              <a:latin typeface="Verdana"/>
            </a:endParaRPr>
          </a:p>
          <a:p>
            <a:pPr marL="0" indent="0" defTabSz="685783">
              <a:spcAft>
                <a:spcPts val="600"/>
              </a:spcAft>
              <a:buClr>
                <a:srgbClr val="E17000"/>
              </a:buClr>
              <a:buNone/>
              <a:defRPr/>
            </a:pPr>
            <a:r>
              <a:rPr lang="nl-NL" sz="800" b="1" dirty="0" err="1">
                <a:solidFill>
                  <a:srgbClr val="00305B"/>
                </a:solidFill>
                <a:latin typeface="Verdana"/>
              </a:rPr>
              <a:t>Wmo</a:t>
            </a:r>
            <a:endParaRPr lang="nl-NL" sz="800" b="1" dirty="0">
              <a:solidFill>
                <a:srgbClr val="00305B"/>
              </a:solidFill>
              <a:latin typeface="Verdana"/>
            </a:endParaRPr>
          </a:p>
          <a:p>
            <a:pPr marL="0" indent="0" defTabSz="685783">
              <a:spcAft>
                <a:spcPts val="600"/>
              </a:spcAft>
              <a:buClr>
                <a:srgbClr val="E17000"/>
              </a:buClr>
              <a:buNone/>
              <a:defRPr/>
            </a:pPr>
            <a:r>
              <a:rPr lang="nl-NL" sz="750" dirty="0">
                <a:solidFill>
                  <a:srgbClr val="00305B"/>
                </a:solidFill>
                <a:latin typeface="Verdana"/>
              </a:rPr>
              <a:t>Aantal maatwerkvoorzieningen op gemeente- en wijkniveau: </a:t>
            </a:r>
            <a:r>
              <a:rPr lang="nl-NL" sz="750" u="sng" dirty="0">
                <a:solidFill>
                  <a:srgbClr val="154273"/>
                </a:solidFill>
                <a:latin typeface="RO Sans"/>
                <a:hlinkClick r:id="rId3"/>
              </a:rPr>
              <a:t>Gemeentelijke Monitor Sociaal Domein | Waarstaatjegemeente.nl(opent in een nieuw venster)</a:t>
            </a:r>
            <a:r>
              <a:rPr lang="nl-NL" sz="750" dirty="0">
                <a:solidFill>
                  <a:srgbClr val="000000"/>
                </a:solidFill>
                <a:latin typeface="RO Sans"/>
              </a:rPr>
              <a:t>)</a:t>
            </a:r>
            <a:endParaRPr lang="nl-NL" sz="750"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https://www.waarstaatjegemeente.nl/jive?workspace_guid=8ce130c7-c202-4b7d-9f31-357799a3d051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Tree>
    <p:extLst>
      <p:ext uri="{BB962C8B-B14F-4D97-AF65-F5344CB8AC3E}">
        <p14:creationId xmlns:p14="http://schemas.microsoft.com/office/powerpoint/2010/main" val="1996347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15. </a:t>
            </a:r>
            <a:r>
              <a:rPr lang="nl-NL" sz="3000" dirty="0">
                <a:solidFill>
                  <a:srgbClr val="FFFFFF"/>
                </a:solidFill>
                <a:latin typeface="+mj-lt"/>
                <a:ea typeface="+mj-ea"/>
                <a:cs typeface="+mj-cs"/>
              </a:rPr>
              <a:t>Preventie</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t>
            </a: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Klaslokaal silhouet">
            <a:extLst>
              <a:ext uri="{FF2B5EF4-FFF2-40B4-BE49-F238E27FC236}">
                <a16:creationId xmlns:a16="http://schemas.microsoft.com/office/drawing/2014/main" id="{DD1BBB9D-86C6-CED2-DFF0-7E8A768E39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975" y="2024495"/>
            <a:ext cx="1042074" cy="1042074"/>
          </a:xfrm>
          <a:prstGeom prst="rect">
            <a:avLst/>
          </a:prstGeom>
        </p:spPr>
      </p:pic>
      <p:pic>
        <p:nvPicPr>
          <p:cNvPr id="10" name="Graphic 9" descr="Lopen silhouet">
            <a:extLst>
              <a:ext uri="{FF2B5EF4-FFF2-40B4-BE49-F238E27FC236}">
                <a16:creationId xmlns:a16="http://schemas.microsoft.com/office/drawing/2014/main" id="{B67C1B5C-2263-F8A2-9C2A-632748515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539" y="2181800"/>
            <a:ext cx="855139" cy="855139"/>
          </a:xfrm>
          <a:prstGeom prst="rect">
            <a:avLst/>
          </a:prstGeom>
        </p:spPr>
      </p:pic>
      <p:pic>
        <p:nvPicPr>
          <p:cNvPr id="12" name="Graphic 11" descr="Appel silhouet">
            <a:extLst>
              <a:ext uri="{FF2B5EF4-FFF2-40B4-BE49-F238E27FC236}">
                <a16:creationId xmlns:a16="http://schemas.microsoft.com/office/drawing/2014/main" id="{01EA3EC9-93F7-310B-E451-5F3727F7E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4114" y="2088332"/>
            <a:ext cx="914400" cy="914400"/>
          </a:xfrm>
          <a:prstGeom prst="rect">
            <a:avLst/>
          </a:prstGeom>
        </p:spPr>
      </p:pic>
    </p:spTree>
    <p:extLst>
      <p:ext uri="{BB962C8B-B14F-4D97-AF65-F5344CB8AC3E}">
        <p14:creationId xmlns:p14="http://schemas.microsoft.com/office/powerpoint/2010/main" val="66996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93AF2FDD-DEA3-946F-A98C-4E3218FEF6DA}"/>
              </a:ext>
            </a:extLst>
          </p:cNvPr>
          <p:cNvSpPr txBox="1"/>
          <p:nvPr/>
        </p:nvSpPr>
        <p:spPr>
          <a:xfrm rot="237325">
            <a:off x="3440482" y="1065906"/>
            <a:ext cx="2557083" cy="2446824"/>
          </a:xfrm>
          <a:prstGeom prst="rect">
            <a:avLst/>
          </a:prstGeom>
          <a:noFill/>
          <a:ln w="31750">
            <a:solidFill>
              <a:srgbClr val="FF0000"/>
            </a:solidFill>
          </a:ln>
        </p:spPr>
        <p:txBody>
          <a:bodyPr wrap="square"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In het GALA is afgesproken dat het regiobeeld inzicht geeft in het aanbod van gezondheidsbevordering, zorg, welzijn en ondersteuning in de regio. </a:t>
            </a:r>
          </a:p>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Hierbij wordt aandacht besteed aan universele, selectieve, geïndiceerde en zorggerelateerde preventie.</a:t>
            </a:r>
          </a:p>
          <a:p>
            <a:pPr marL="0" marR="0" lvl="0" indent="0" algn="ctr" defTabSz="685800" rtl="0" eaLnBrk="1" fontAlgn="auto" latinLnBrk="0" hangingPunct="1">
              <a:lnSpc>
                <a:spcPct val="100000"/>
              </a:lnSpc>
              <a:spcBef>
                <a:spcPts val="600"/>
              </a:spcBef>
              <a:spcAft>
                <a:spcPts val="0"/>
              </a:spcAft>
              <a:buClrTx/>
              <a:buSzTx/>
              <a:buFontTx/>
              <a:buNone/>
              <a:tabLst/>
              <a:defRPr/>
            </a:pPr>
            <a:r>
              <a:rPr lang="nl-NL" sz="1100" b="1" dirty="0">
                <a:solidFill>
                  <a:prstClr val="black"/>
                </a:solidFill>
                <a:latin typeface="Verdana"/>
              </a:rPr>
              <a:t>Het is aan de regio om daar in dit regiobeeld invulling aan te geven.</a:t>
            </a:r>
            <a:endParaRPr kumimoji="0" lang="nl-NL" sz="10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66139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70317CD-E1CE-4C00-9DA2-C67EE3D8327F}"/>
              </a:ext>
            </a:extLst>
          </p:cNvPr>
          <p:cNvSpPr>
            <a:spLocks noGrp="1"/>
          </p:cNvSpPr>
          <p:nvPr>
            <p:ph idx="1"/>
          </p:nvPr>
        </p:nvSpPr>
        <p:spPr>
          <a:xfrm>
            <a:off x="3335481" y="876300"/>
            <a:ext cx="5179868" cy="3534172"/>
          </a:xfrm>
        </p:spPr>
        <p:txBody>
          <a:bodyPr vert="horz" lIns="91440" tIns="45720" rIns="91440" bIns="45720" rtlCol="0" anchor="t">
            <a:normAutofit/>
          </a:bodyPr>
          <a:lstStyle/>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Zwolle is gelegen in het oosten van Nederland en bestaat uit 15 gemeenten. De regio heeft 570.490 inwoners.  </a:t>
            </a: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overlapt grotendeels met de Provincie Zwolle, de GGD-regio IJsselland en de ROAZ-regio Zwolle. </a:t>
            </a:r>
            <a:r>
              <a:rPr lang="nl-NL" sz="900" i="1" dirty="0">
                <a:solidFill>
                  <a:srgbClr val="FF0000"/>
                </a:solidFill>
                <a:cs typeface="Times New Roman" panose="02020603050405020304" pitchFamily="18" charset="0"/>
              </a:rPr>
              <a:t>aanvullen door regio</a:t>
            </a:r>
            <a:endParaRPr lang="nl-NL" sz="900" dirty="0">
              <a:solidFill>
                <a:schemeClr val="tx2"/>
              </a:solidFill>
              <a:cs typeface="Times New Roman" panose="02020603050405020304" pitchFamily="18" charset="0"/>
            </a:endParaRP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regio kenmerkt zich door een relatief hoge bevolkingsdichtheid in de gemeente Zwolle en relatief lage bevolkingsdichtheid in de omliggende gemeentes. Ook is er relatief voor grondgebruik voor natuur. </a:t>
            </a:r>
            <a:r>
              <a:rPr lang="nl-NL" sz="900" i="1" dirty="0">
                <a:solidFill>
                  <a:srgbClr val="FF0000"/>
                </a:solidFill>
                <a:cs typeface="Times New Roman" panose="02020603050405020304" pitchFamily="18" charset="0"/>
              </a:rPr>
              <a:t>Verder aanvullen door regio</a:t>
            </a:r>
          </a:p>
        </p:txBody>
      </p:sp>
      <p:sp>
        <p:nvSpPr>
          <p:cNvPr id="4" name="Tijdelijke aanduiding voor dianummer 3">
            <a:extLst>
              <a:ext uri="{FF2B5EF4-FFF2-40B4-BE49-F238E27FC236}">
                <a16:creationId xmlns:a16="http://schemas.microsoft.com/office/drawing/2014/main" id="{1BE5C2C2-F0BB-4E48-B51C-99C749EFF8E5}"/>
              </a:ext>
            </a:extLst>
          </p:cNvPr>
          <p:cNvSpPr>
            <a:spLocks noGrp="1"/>
          </p:cNvSpPr>
          <p:nvPr>
            <p:ph type="sldNum" sz="quarter" idx="11"/>
          </p:nvPr>
        </p:nvSpPr>
        <p:spPr>
          <a:xfrm>
            <a:off x="7156173" y="4767262"/>
            <a:ext cx="1359176"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EA49D5D-94F6-A14E-9B1F-41E0B8197F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D5A03A9-5B98-44D6-1272-EBCCBB803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603" y="1703809"/>
            <a:ext cx="2112747" cy="1651183"/>
          </a:xfrm>
          <a:prstGeom prst="rect">
            <a:avLst/>
          </a:prstGeom>
        </p:spPr>
      </p:pic>
      <p:sp>
        <p:nvSpPr>
          <p:cNvPr id="2" name="Titel 1">
            <a:extLst>
              <a:ext uri="{FF2B5EF4-FFF2-40B4-BE49-F238E27FC236}">
                <a16:creationId xmlns:a16="http://schemas.microsoft.com/office/drawing/2014/main" id="{9D0D97A9-A368-435E-1DF0-E3FD1AB15BBF}"/>
              </a:ext>
            </a:extLst>
          </p:cNvPr>
          <p:cNvSpPr txBox="1">
            <a:spLocks/>
          </p:cNvSpPr>
          <p:nvPr/>
        </p:nvSpPr>
        <p:spPr>
          <a:xfrm>
            <a:off x="3335481" y="325147"/>
            <a:ext cx="4985457"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Beknopte omschrijving van de regio</a:t>
            </a:r>
            <a:endParaRPr lang="nl-NL" dirty="0"/>
          </a:p>
        </p:txBody>
      </p:sp>
    </p:spTree>
    <p:extLst>
      <p:ext uri="{BB962C8B-B14F-4D97-AF65-F5344CB8AC3E}">
        <p14:creationId xmlns:p14="http://schemas.microsoft.com/office/powerpoint/2010/main" val="482150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C. Regionale samenwerking</a:t>
            </a:r>
            <a:endParaRPr lang="nl-NL" sz="2600" dirty="0"/>
          </a:p>
        </p:txBody>
      </p:sp>
      <p:pic>
        <p:nvPicPr>
          <p:cNvPr id="2" name="Graphic 1" descr="Puzzelstukjes silhouet">
            <a:extLst>
              <a:ext uri="{FF2B5EF4-FFF2-40B4-BE49-F238E27FC236}">
                <a16:creationId xmlns:a16="http://schemas.microsoft.com/office/drawing/2014/main" id="{5D751544-CFC6-0F2F-7C54-A237032D2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5637" y="1262278"/>
            <a:ext cx="1882343" cy="1882343"/>
          </a:xfrm>
          <a:prstGeom prst="rect">
            <a:avLst/>
          </a:prstGeom>
        </p:spPr>
      </p:pic>
    </p:spTree>
    <p:extLst>
      <p:ext uri="{BB962C8B-B14F-4D97-AF65-F5344CB8AC3E}">
        <p14:creationId xmlns:p14="http://schemas.microsoft.com/office/powerpoint/2010/main" val="208431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spcAft>
                <a:spcPts val="800"/>
              </a:spcAft>
              <a:buClr>
                <a:schemeClr val="accent2"/>
              </a:buClr>
              <a:tabLst>
                <a:tab pos="914400" algn="l"/>
              </a:tabLst>
            </a:pPr>
            <a:r>
              <a:rPr lang="nl-NL" sz="1000" dirty="0">
                <a:cs typeface="Times New Roman" panose="02020603050405020304" pitchFamily="18" charset="0"/>
              </a:rPr>
              <a:t>…</a:t>
            </a:r>
          </a:p>
          <a:p>
            <a:pPr marL="0" lvl="1" algn="l">
              <a:spcAft>
                <a:spcPts val="800"/>
              </a:spcAft>
              <a:buClr>
                <a:schemeClr val="accent2"/>
              </a:buClr>
              <a:tabLst>
                <a:tab pos="914400" algn="l"/>
              </a:tabLst>
            </a:pPr>
            <a:r>
              <a:rPr lang="nl-NL" sz="1000" i="1" dirty="0">
                <a:solidFill>
                  <a:srgbClr val="FF0000"/>
                </a:solidFill>
                <a:cs typeface="Times New Roman" panose="02020603050405020304" pitchFamily="18" charset="0"/>
              </a:rPr>
              <a:t>Hier kan de regio beschrijven hoe de regionale samenwerking binnen de regio is georganiseerd.</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Organisatie regionale samenwerking</a:t>
            </a:r>
          </a:p>
        </p:txBody>
      </p:sp>
    </p:spTree>
    <p:extLst>
      <p:ext uri="{BB962C8B-B14F-4D97-AF65-F5344CB8AC3E}">
        <p14:creationId xmlns:p14="http://schemas.microsoft.com/office/powerpoint/2010/main" val="2100747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goed gaat en wat de knelpunten / verbeterwensen zijn die in de regio dan wel landelijk moeten worden opgepakt.</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Knelpunten regionale samenwerking</a:t>
            </a:r>
          </a:p>
        </p:txBody>
      </p:sp>
    </p:spTree>
    <p:extLst>
      <p:ext uri="{BB962C8B-B14F-4D97-AF65-F5344CB8AC3E}">
        <p14:creationId xmlns:p14="http://schemas.microsoft.com/office/powerpoint/2010/main" val="3627694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latin typeface="Verdana" panose="020B0604030504040204" pitchFamily="34" charset="0"/>
                <a:cs typeface="Times New Roman" panose="02020603050405020304" pitchFamily="18" charset="0"/>
              </a:rPr>
              <a:t>D. Conclusies</a:t>
            </a:r>
            <a:endParaRPr lang="nl-NL" sz="2600" dirty="0"/>
          </a:p>
        </p:txBody>
      </p:sp>
      <p:pic>
        <p:nvPicPr>
          <p:cNvPr id="4" name="Graphic 3" descr="Controlelijst met effen opvulling">
            <a:extLst>
              <a:ext uri="{FF2B5EF4-FFF2-40B4-BE49-F238E27FC236}">
                <a16:creationId xmlns:a16="http://schemas.microsoft.com/office/drawing/2014/main" id="{3F24BF35-D979-05C7-93DE-6ECDE2D8E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746" y="1345625"/>
            <a:ext cx="2061444" cy="2061444"/>
          </a:xfrm>
          <a:prstGeom prst="rect">
            <a:avLst/>
          </a:prstGeom>
        </p:spPr>
      </p:pic>
    </p:spTree>
    <p:extLst>
      <p:ext uri="{BB962C8B-B14F-4D97-AF65-F5344CB8AC3E}">
        <p14:creationId xmlns:p14="http://schemas.microsoft.com/office/powerpoint/2010/main" val="1456946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numCol="2" spcCol="36000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algn="l" defTabSz="682625"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a:t>
            </a: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a:t>
            </a:r>
            <a:r>
              <a:rPr lang="nl-NL" sz="1000" i="1" dirty="0">
                <a:solidFill>
                  <a:srgbClr val="FF0000"/>
                </a:solidFill>
                <a:latin typeface="+mj-lt"/>
              </a:rPr>
              <a:t> In het regioplan worden deze conclusies omgezet in regionale opgaven en worden voor deze opgaven afspraken gemaakt.</a:t>
            </a: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Conform de criteria die voor de regiobeelden zijn opgesteld dienen de conclusies in ieder geval in te gaan op: </a:t>
            </a:r>
            <a:endParaRPr lang="nl-NL" sz="1000" i="1" dirty="0">
              <a:solidFill>
                <a:srgbClr val="FF0000"/>
              </a:solidFill>
              <a:latin typeface="+mj-lt"/>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rPr>
              <a:t>De belangrijkste knelpunten in het zorgaanbod en de toenemende druk op de toegankelijkheid van zorg, blijkend uit het verschil tussen de (verwachte) zorgvraag en het (verwachte) zorgaanbod en prognoses van de arbeidsmarkt. </a:t>
            </a:r>
          </a:p>
          <a:p>
            <a:pPr marL="171450" marR="0" lvl="1" indent="-171450" algn="l" defTabSz="685800" rtl="0" eaLnBrk="1" fontAlgn="auto" latinLnBrk="0" hangingPunct="1">
              <a:lnSpc>
                <a:spcPct val="120000"/>
              </a:lnSpc>
              <a:spcBef>
                <a:spcPts val="0"/>
              </a:spcBef>
              <a:spcAft>
                <a:spcPts val="3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De doelgroepen zoals benoemd in het IZA*</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Mensen met beperkte gezondheidsvaardigheden</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Ouderen met een kwetsbare gezondheid </a:t>
            </a:r>
          </a:p>
          <a:p>
            <a:pPr marL="514350" lvl="2" indent="-171450" algn="l">
              <a:spcAft>
                <a:spcPts val="800"/>
              </a:spcAft>
              <a:buClr>
                <a:srgbClr val="A90061"/>
              </a:buClr>
              <a:buFontTx/>
              <a:buChar char="-"/>
              <a:tabLst>
                <a:tab pos="914400" algn="l"/>
              </a:tabLst>
              <a:defRPr/>
            </a:pPr>
            <a:r>
              <a:rPr lang="nl-NL" sz="1000" i="1" dirty="0">
                <a:solidFill>
                  <a:srgbClr val="FF0000"/>
                </a:solidFill>
                <a:latin typeface="+mj-lt"/>
              </a:rPr>
              <a:t>Patiëntengroepen die veel zorg vragen, zoals mensen met psychische klachten, (risico op) kanker en mensen met (risico op) hart- en vaatziekten.</a:t>
            </a:r>
            <a:endParaRPr lang="nl-NL" sz="1000" i="1" dirty="0">
              <a:solidFill>
                <a:srgbClr val="FF0000"/>
              </a:solidFill>
              <a:latin typeface="+mj-lt"/>
              <a:cs typeface="Times New Roman" panose="02020603050405020304" pitchFamily="18" charset="0"/>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Een kwalitatieve duiding van de feitelijke situatie zoals in het regiobeeld beschreven.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r>
              <a:rPr lang="nl-NL" sz="1000" i="1" dirty="0">
                <a:solidFill>
                  <a:srgbClr val="FF0000"/>
                </a:solidFill>
                <a:latin typeface="+mj-lt"/>
                <a:cs typeface="Times New Roman" panose="02020603050405020304" pitchFamily="18" charset="0"/>
              </a:rPr>
              <a:t>* Zie onderdeel L van het IZA voor de doelgroepen en een toelichting per doelgroep.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endParaRPr lang="nl-NL" sz="1000" i="1" dirty="0">
              <a:solidFill>
                <a:srgbClr val="FF0000"/>
              </a:solidFill>
              <a:latin typeface="+mj-lt"/>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endParaRPr kumimoji="0" lang="nl-NL" sz="9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endParaRP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Conclusies</a:t>
            </a:r>
          </a:p>
        </p:txBody>
      </p:sp>
    </p:spTree>
    <p:extLst>
      <p:ext uri="{BB962C8B-B14F-4D97-AF65-F5344CB8AC3E}">
        <p14:creationId xmlns:p14="http://schemas.microsoft.com/office/powerpoint/2010/main" val="29669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	Demografie</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Bevolkingsontwikkeling en leeftijdsopbouw</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Vergrijzing en geboortes</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Demografische druk</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i="1" dirty="0">
              <a:solidFill>
                <a:srgbClr val="FF0000"/>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defTabSz="914400">
              <a:lnSpc>
                <a:spcPct val="90000"/>
              </a:lnSpc>
              <a:spcAft>
                <a:spcPts val="450"/>
              </a:spcAft>
              <a:defRPr/>
            </a:pPr>
            <a:fld id="{DEA49D5D-94F6-A14E-9B1F-41E0B8197FAE}" type="slidenum">
              <a:rPr lang="en-US" sz="700">
                <a:solidFill>
                  <a:srgbClr val="FFFFFF"/>
                </a:solidFill>
              </a:rPr>
              <a:pPr defTabSz="914400">
                <a:lnSpc>
                  <a:spcPct val="90000"/>
                </a:lnSpc>
                <a:spcAft>
                  <a:spcPts val="450"/>
                </a:spcAft>
                <a:defRPr/>
              </a:pPr>
              <a:t>9</a:t>
            </a:fld>
            <a:endParaRPr lang="en-US" sz="700">
              <a:solidFill>
                <a:srgbClr val="FFFFFF"/>
              </a:solidFill>
            </a:endParaRPr>
          </a:p>
        </p:txBody>
      </p:sp>
      <p:pic>
        <p:nvPicPr>
          <p:cNvPr id="9" name="Graphic 8" descr="Vrouw met wandelstok silhouet">
            <a:extLst>
              <a:ext uri="{FF2B5EF4-FFF2-40B4-BE49-F238E27FC236}">
                <a16:creationId xmlns:a16="http://schemas.microsoft.com/office/drawing/2014/main" id="{98B3BE9A-31D1-2897-2C54-61D3B9BC49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360" y="1592808"/>
            <a:ext cx="1478052" cy="1478052"/>
          </a:xfrm>
          <a:prstGeom prst="rect">
            <a:avLst/>
          </a:prstGeom>
        </p:spPr>
      </p:pic>
      <p:pic>
        <p:nvPicPr>
          <p:cNvPr id="11" name="Graphic 10" descr="Man met baby silhouet">
            <a:extLst>
              <a:ext uri="{FF2B5EF4-FFF2-40B4-BE49-F238E27FC236}">
                <a16:creationId xmlns:a16="http://schemas.microsoft.com/office/drawing/2014/main" id="{CE4EFBD0-1A1E-9464-7036-03452F235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19" y="1592808"/>
            <a:ext cx="1386612" cy="1386612"/>
          </a:xfrm>
          <a:prstGeom prst="rect">
            <a:avLst/>
          </a:prstGeom>
        </p:spPr>
      </p:pic>
    </p:spTree>
    <p:extLst>
      <p:ext uri="{BB962C8B-B14F-4D97-AF65-F5344CB8AC3E}">
        <p14:creationId xmlns:p14="http://schemas.microsoft.com/office/powerpoint/2010/main" val="2909961438"/>
      </p:ext>
    </p:extLst>
  </p:cSld>
  <p:clrMapOvr>
    <a:masterClrMapping/>
  </p:clrMapOvr>
</p:sld>
</file>

<file path=ppt/theme/theme1.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2.xml><?xml version="1.0" encoding="utf-8"?>
<a:theme xmlns:a="http://schemas.openxmlformats.org/drawingml/2006/main" name="1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b="1" dirty="0" smtClean="0">
            <a:solidFill>
              <a:schemeClr val="tx2"/>
            </a:solidFill>
          </a:defRPr>
        </a:defPPr>
      </a:lstStyle>
    </a:txDef>
  </a:objectDefaults>
  <a:extraClrSchemeLst/>
  <a:extLst>
    <a:ext uri="{05A4C25C-085E-4340-85A3-A5531E510DB2}">
      <thm15:themeFamily xmlns:thm15="http://schemas.microsoft.com/office/thememl/2012/main" name="VWS 2022 Extern presentatie_Verdana_v1c" id="{DC664002-4811-9E4B-8FEB-79AABA230E01}" vid="{2F89B789-AC6F-3446-B5D7-96D6002C93C2}"/>
    </a:ext>
  </a:extLst>
</a:theme>
</file>

<file path=ppt/theme/theme3.xml><?xml version="1.0" encoding="utf-8"?>
<a:theme xmlns:a="http://schemas.openxmlformats.org/drawingml/2006/main" name="2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1f1818-b8cb-4820-bfdb-fadbaf792ada" xsi:nil="true"/>
    <lcf76f155ced4ddcb4097134ff3c332f xmlns="e2ebfdd6-9cd3-473f-884e-38783fd8c9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38B4B45E9C1C48A56DB8722C1927BE" ma:contentTypeVersion="19" ma:contentTypeDescription="Een nieuw document maken." ma:contentTypeScope="" ma:versionID="9cbad4f8dbe1748f98912b4a794958b6">
  <xsd:schema xmlns:xsd="http://www.w3.org/2001/XMLSchema" xmlns:xs="http://www.w3.org/2001/XMLSchema" xmlns:p="http://schemas.microsoft.com/office/2006/metadata/properties" xmlns:ns2="e2ebfdd6-9cd3-473f-884e-38783fd8c993" xmlns:ns3="631f1818-b8cb-4820-bfdb-fadbaf792ada" targetNamespace="http://schemas.microsoft.com/office/2006/metadata/properties" ma:root="true" ma:fieldsID="b160c9504b38e0e2331c17ac23105793" ns2:_="" ns3:_="">
    <xsd:import namespace="e2ebfdd6-9cd3-473f-884e-38783fd8c993"/>
    <xsd:import namespace="631f1818-b8cb-4820-bfdb-fadbaf792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bfdd6-9cd3-473f-884e-38783fd8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f1818-b8cb-4820-bfdb-fadbaf792ad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c62ce2d9-1a89-48e3-95ae-6f6c69c4f937}" ma:internalName="TaxCatchAll" ma:showField="CatchAllData" ma:web="631f1818-b8cb-4820-bfdb-fadbaf792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BDC77C-1BBD-463A-9BF7-9028D0B13905}">
  <ds:schemaRefs>
    <ds:schemaRef ds:uri="http://purl.org/dc/terms/"/>
    <ds:schemaRef ds:uri="http://purl.org/dc/dcmitype/"/>
    <ds:schemaRef ds:uri="http://www.w3.org/XML/1998/namespace"/>
    <ds:schemaRef ds:uri="2292bc2d-ac7a-4dda-bd0d-83461526c4ca"/>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8e5a1e4-57fe-471e-b6ac-e3195e730e7e"/>
    <ds:schemaRef ds:uri="http://schemas.microsoft.com/office/2006/metadata/properties"/>
  </ds:schemaRefs>
</ds:datastoreItem>
</file>

<file path=customXml/itemProps2.xml><?xml version="1.0" encoding="utf-8"?>
<ds:datastoreItem xmlns:ds="http://schemas.openxmlformats.org/officeDocument/2006/customXml" ds:itemID="{63F4E58B-B063-44A8-AC75-8300BC6D909C}"/>
</file>

<file path=customXml/itemProps3.xml><?xml version="1.0" encoding="utf-8"?>
<ds:datastoreItem xmlns:ds="http://schemas.openxmlformats.org/officeDocument/2006/customXml" ds:itemID="{6A76CE75-E4DA-4713-A97D-8E8F4AD2DE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VWS Externe presentatie Nederlands (2)</Template>
  <TotalTime>2534</TotalTime>
  <Words>5686</Words>
  <Application>Microsoft Office PowerPoint</Application>
  <PresentationFormat>Diavoorstelling (16:9)</PresentationFormat>
  <Paragraphs>573</Paragraphs>
  <Slides>84</Slides>
  <Notes>3</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84</vt:i4>
      </vt:variant>
    </vt:vector>
  </HeadingPairs>
  <TitlesOfParts>
    <vt:vector size="93" baseType="lpstr">
      <vt:lpstr>Arial</vt:lpstr>
      <vt:lpstr>Calibri</vt:lpstr>
      <vt:lpstr>Calibri Light</vt:lpstr>
      <vt:lpstr>RO Sans</vt:lpstr>
      <vt:lpstr>Verdana</vt:lpstr>
      <vt:lpstr>VWS Extern wit thema</vt:lpstr>
      <vt:lpstr>1_VWS Extern wit thema</vt:lpstr>
      <vt:lpstr>2_VWS Extern wit thema</vt:lpstr>
      <vt:lpstr>Kantoorthema</vt:lpstr>
      <vt:lpstr>Regiobeeld Zwolle 2023</vt:lpstr>
      <vt:lpstr>PowerPoint-presentatie</vt:lpstr>
      <vt:lpstr>PowerPoint-presentatie</vt:lpstr>
      <vt:lpstr>PowerPoint-presentatie</vt:lpstr>
      <vt:lpstr>PowerPoint-presentatie</vt:lpstr>
      <vt:lpstr>PowerPoint-presentatie</vt:lpstr>
      <vt:lpstr>PowerPoint-presentatie</vt:lpstr>
      <vt:lpstr>PowerPoint-presentatie</vt:lpstr>
      <vt:lpstr>1. Demografie</vt:lpstr>
      <vt:lpstr>PowerPoint-presentatie</vt:lpstr>
      <vt:lpstr>PowerPoint-presentatie</vt:lpstr>
      <vt:lpstr>PowerPoint-presentatie</vt:lpstr>
      <vt:lpstr>2. Sociale determinanten</vt:lpstr>
      <vt:lpstr>PowerPoint-presentatie</vt:lpstr>
      <vt:lpstr>PowerPoint-presentatie</vt:lpstr>
      <vt:lpstr>PowerPoint-presentatie</vt:lpstr>
      <vt:lpstr>PowerPoint-presentatie</vt:lpstr>
      <vt:lpstr>3. Gezondheid en leefstijl</vt:lpstr>
      <vt:lpstr>PowerPoint-presentatie</vt:lpstr>
      <vt:lpstr>PowerPoint-presentatie</vt:lpstr>
      <vt:lpstr>PowerPoint-presentatie</vt:lpstr>
      <vt:lpstr>PowerPoint-presentatie</vt:lpstr>
      <vt:lpstr>PowerPoint-presentatie</vt:lpstr>
      <vt:lpstr>4. IZA-doelgroepen</vt:lpstr>
      <vt:lpstr>5. Fysieke omgeving</vt:lpstr>
      <vt:lpstr>PowerPoint-presentatie</vt:lpstr>
      <vt:lpstr>6. Arbeidsmarkt</vt:lpstr>
      <vt:lpstr>PowerPoint-presentatie</vt:lpstr>
      <vt:lpstr>PowerPoint-presentatie</vt:lpstr>
      <vt:lpstr>PowerPoint-presentatie</vt:lpstr>
      <vt:lpstr>PowerPoint-presentatie</vt:lpstr>
      <vt:lpstr>7. Huisartsenzorg</vt:lpstr>
      <vt:lpstr>PowerPoint-presentatie</vt:lpstr>
      <vt:lpstr>PowerPoint-presentatie</vt:lpstr>
      <vt:lpstr>PowerPoint-presentatie</vt:lpstr>
      <vt:lpstr>PowerPoint-presentatie</vt:lpstr>
      <vt:lpstr>8. Medisch specialistische zorg</vt:lpstr>
      <vt:lpstr>PowerPoint-presentatie</vt:lpstr>
      <vt:lpstr>PowerPoint-presentatie</vt:lpstr>
      <vt:lpstr>PowerPoint-presentatie</vt:lpstr>
      <vt:lpstr>PowerPoint-presentatie</vt:lpstr>
      <vt:lpstr>PowerPoint-presentatie</vt:lpstr>
      <vt:lpstr>9. Acute zorg</vt:lpstr>
      <vt:lpstr>PowerPoint-presentatie</vt:lpstr>
      <vt:lpstr>PowerPoint-presentatie</vt:lpstr>
      <vt:lpstr>10. Geboortezorg</vt:lpstr>
      <vt:lpstr>PowerPoint-presentatie</vt:lpstr>
      <vt:lpstr>PowerPoint-presentatie</vt:lpstr>
      <vt:lpstr>11. Geestelijke gezondheidszorg</vt:lpstr>
      <vt:lpstr>PowerPoint-presentatie</vt:lpstr>
      <vt:lpstr>PowerPoint-presentatie</vt:lpstr>
      <vt:lpstr>PowerPoint-presentatie</vt:lpstr>
      <vt:lpstr>PowerPoint-presentatie</vt:lpstr>
      <vt:lpstr>PowerPoint-presentatie</vt:lpstr>
      <vt:lpstr>PowerPoint-presentatie</vt:lpstr>
      <vt:lpstr>PowerPoint-presentatie</vt:lpstr>
      <vt:lpstr>12. VVT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13. Gehandicaptenzorg</vt:lpstr>
      <vt:lpstr>PowerPoint-presentatie</vt:lpstr>
      <vt:lpstr>PowerPoint-presentatie</vt:lpstr>
      <vt:lpstr>PowerPoint-presentatie</vt:lpstr>
      <vt:lpstr>PowerPoint-presentatie</vt:lpstr>
      <vt:lpstr>14. Jeugdwet en Wmo</vt:lpstr>
      <vt:lpstr>PowerPoint-presentatie</vt:lpstr>
      <vt:lpstr>PowerPoint-presentatie</vt:lpstr>
      <vt:lpstr>PowerPoint-presentatie</vt:lpstr>
      <vt:lpstr>15. Preventie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Opmaak instructie  PowerPoint presentatie</dc:title>
  <dc:subject/>
  <dc:creator>Inge Bruggers</dc:creator>
  <cp:keywords/>
  <dc:description>VWS presentatie - Verdana versie 1c - januari 2022
Ontwerp: Things To Make And Do
Template: Ton Persoon</dc:description>
  <cp:lastModifiedBy>Yasha Hankel</cp:lastModifiedBy>
  <cp:revision>219</cp:revision>
  <cp:lastPrinted>2022-09-08T10:00:15Z</cp:lastPrinted>
  <dcterms:created xsi:type="dcterms:W3CDTF">2022-09-07T10:45:22Z</dcterms:created>
  <dcterms:modified xsi:type="dcterms:W3CDTF">2023-03-31T14:28:59Z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0x0101008B38B4B45E9C1C48A56DB8722C1927BE</vt:lpwstr>
  </property>
  <property fmtid="{D5CDD505-2E9C-101B-9397-08002B2CF9AE}" pid="3" name="MediaServiceImageTags">
    <vt:lpwstr/>
  </property>
</Properties>
</file>