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740" r:id="rId5"/>
    <p:sldMasterId id="2147483814" r:id="rId6"/>
    <p:sldMasterId id="2147483843" r:id="rId7"/>
  </p:sldMasterIdLst>
  <p:notesMasterIdLst>
    <p:notesMasterId r:id="rId92"/>
  </p:notesMasterIdLst>
  <p:sldIdLst>
    <p:sldId id="300" r:id="rId8"/>
    <p:sldId id="498" r:id="rId9"/>
    <p:sldId id="707" r:id="rId10"/>
    <p:sldId id="638" r:id="rId11"/>
    <p:sldId id="708" r:id="rId12"/>
    <p:sldId id="706" r:id="rId13"/>
    <p:sldId id="709" r:id="rId14"/>
    <p:sldId id="637" r:id="rId15"/>
    <p:sldId id="629" r:id="rId16"/>
    <p:sldId id="640" r:id="rId17"/>
    <p:sldId id="652" r:id="rId18"/>
    <p:sldId id="653" r:id="rId19"/>
    <p:sldId id="647" r:id="rId20"/>
    <p:sldId id="655" r:id="rId21"/>
    <p:sldId id="658" r:id="rId22"/>
    <p:sldId id="656" r:id="rId23"/>
    <p:sldId id="684" r:id="rId24"/>
    <p:sldId id="648" r:id="rId25"/>
    <p:sldId id="662" r:id="rId26"/>
    <p:sldId id="661" r:id="rId27"/>
    <p:sldId id="664" r:id="rId28"/>
    <p:sldId id="663" r:id="rId29"/>
    <p:sldId id="669" r:id="rId30"/>
    <p:sldId id="713" r:id="rId31"/>
    <p:sldId id="649" r:id="rId32"/>
    <p:sldId id="685" r:id="rId33"/>
    <p:sldId id="665" r:id="rId34"/>
    <p:sldId id="666" r:id="rId35"/>
    <p:sldId id="667" r:id="rId36"/>
    <p:sldId id="668" r:id="rId37"/>
    <p:sldId id="710" r:id="rId38"/>
    <p:sldId id="641" r:id="rId39"/>
    <p:sldId id="674" r:id="rId40"/>
    <p:sldId id="675" r:id="rId41"/>
    <p:sldId id="699" r:id="rId42"/>
    <p:sldId id="719" r:id="rId43"/>
    <p:sldId id="715" r:id="rId44"/>
    <p:sldId id="679" r:id="rId45"/>
    <p:sldId id="677" r:id="rId46"/>
    <p:sldId id="718" r:id="rId47"/>
    <p:sldId id="698" r:id="rId48"/>
    <p:sldId id="720" r:id="rId49"/>
    <p:sldId id="717" r:id="rId50"/>
    <p:sldId id="680" r:id="rId51"/>
    <p:sldId id="740" r:id="rId52"/>
    <p:sldId id="721" r:id="rId53"/>
    <p:sldId id="673" r:id="rId54"/>
    <p:sldId id="671" r:id="rId55"/>
    <p:sldId id="722" r:id="rId56"/>
    <p:sldId id="714" r:id="rId57"/>
    <p:sldId id="686" r:id="rId58"/>
    <p:sldId id="723" r:id="rId59"/>
    <p:sldId id="701" r:id="rId60"/>
    <p:sldId id="727" r:id="rId61"/>
    <p:sldId id="704" r:id="rId62"/>
    <p:sldId id="700" r:id="rId63"/>
    <p:sldId id="716" r:id="rId64"/>
    <p:sldId id="687" r:id="rId65"/>
    <p:sldId id="697" r:id="rId66"/>
    <p:sldId id="737" r:id="rId67"/>
    <p:sldId id="733" r:id="rId68"/>
    <p:sldId id="724" r:id="rId69"/>
    <p:sldId id="688" r:id="rId70"/>
    <p:sldId id="738" r:id="rId71"/>
    <p:sldId id="691" r:id="rId72"/>
    <p:sldId id="702" r:id="rId73"/>
    <p:sldId id="739" r:id="rId74"/>
    <p:sldId id="695" r:id="rId75"/>
    <p:sldId id="725" r:id="rId76"/>
    <p:sldId id="693" r:id="rId77"/>
    <p:sldId id="703" r:id="rId78"/>
    <p:sldId id="696" r:id="rId79"/>
    <p:sldId id="728" r:id="rId80"/>
    <p:sldId id="726" r:id="rId81"/>
    <p:sldId id="732" r:id="rId82"/>
    <p:sldId id="742" r:id="rId83"/>
    <p:sldId id="731" r:id="rId84"/>
    <p:sldId id="729" r:id="rId85"/>
    <p:sldId id="730" r:id="rId86"/>
    <p:sldId id="711" r:id="rId87"/>
    <p:sldId id="644" r:id="rId88"/>
    <p:sldId id="734" r:id="rId89"/>
    <p:sldId id="712" r:id="rId90"/>
    <p:sldId id="670" r:id="rId91"/>
  </p:sldIdLst>
  <p:sldSz cx="9144000" cy="5143500" type="screen16x9"/>
  <p:notesSz cx="6805613" cy="99441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38BB28-F61E-F37F-BFA2-6D53FDA2081E}" name="Remco Hof" initials="RH" userId="12a35aca502bdd2d" providerId="Windows Live"/>
  <p188:author id="{BA14434C-02B0-42D7-A365-86A3183074D7}" name="Bruggers-van der Heijden, I.T.S. (Inge)" initials="BvdHI(" userId="S::i.bruggers@minvws.nl::810cce6d-0933-4464-8ae2-1e198f53a507" providerId="AD"/>
  <p188:author id="{5DDEB576-D34D-86C3-67D4-E38B173F1785}" name="Jan-Willem Verlijsdonk" initials="JWV" userId="S::J.Verlijsdonk@zn.nl::ef7816b2-2332-45bb-93b2-0ad35cfc11b5" providerId="AD"/>
  <p188:author id="{F2CF0ED0-EE7F-95E9-EA23-3C6A5D846703}" name="Khaddamallah, I. (Imane)" initials="KI(" userId="S::i.khaddamallah@minvws.nl::187f599b-d120-4a95-9ccc-3c8510b3be58" providerId="AD"/>
  <p188:author id="{66643CFB-4943-CDC5-D7CA-74C038CAE692}" name="Amelung, M.J.M. (Marcel)" initials="AM(" userId="S::mj.amelung@minvws.nl::38a3f776-2d59-477f-a33e-47e2f2bc67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0D"/>
    <a:srgbClr val="CC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F1143-147A-4FA1-B5F5-A3F0A7C4D5A5}" v="7" dt="2023-03-31T09:47:57.35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4" autoAdjust="0"/>
    <p:restoredTop sz="96512"/>
  </p:normalViewPr>
  <p:slideViewPr>
    <p:cSldViewPr snapToGrid="0" snapToObjects="1">
      <p:cViewPr varScale="1">
        <p:scale>
          <a:sx n="145" d="100"/>
          <a:sy n="145" d="100"/>
        </p:scale>
        <p:origin x="396" y="114"/>
      </p:cViewPr>
      <p:guideLst/>
    </p:cSldViewPr>
  </p:slideViewPr>
  <p:outlineViewPr>
    <p:cViewPr>
      <p:scale>
        <a:sx n="33" d="100"/>
        <a:sy n="33" d="100"/>
      </p:scale>
      <p:origin x="0" y="-413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405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presProps" Target="presProps.xml"/><Relationship Id="rId9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294ABBD-1D8E-AB4D-BFC8-A9CE9EA7FF94}" type="datetimeFigureOut">
              <a:rPr lang="nl-NL" smtClean="0"/>
              <a:t>31-3-2023</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20</a:t>
            </a:fld>
            <a:endParaRPr lang="nl-NL"/>
          </a:p>
        </p:txBody>
      </p:sp>
    </p:spTree>
    <p:extLst>
      <p:ext uri="{BB962C8B-B14F-4D97-AF65-F5344CB8AC3E}">
        <p14:creationId xmlns:p14="http://schemas.microsoft.com/office/powerpoint/2010/main" val="11319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F96F5E-A800-3B4F-BB9F-6BE6D9D41791}" type="slidenum">
              <a:rPr lang="nl-NL" smtClean="0"/>
              <a:t>34</a:t>
            </a:fld>
            <a:endParaRPr lang="nl-NL"/>
          </a:p>
        </p:txBody>
      </p:sp>
    </p:spTree>
    <p:extLst>
      <p:ext uri="{BB962C8B-B14F-4D97-AF65-F5344CB8AC3E}">
        <p14:creationId xmlns:p14="http://schemas.microsoft.com/office/powerpoint/2010/main" val="343871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75</a:t>
            </a:fld>
            <a:endParaRPr lang="nl-NL"/>
          </a:p>
        </p:txBody>
      </p:sp>
    </p:spTree>
    <p:extLst>
      <p:ext uri="{BB962C8B-B14F-4D97-AF65-F5344CB8AC3E}">
        <p14:creationId xmlns:p14="http://schemas.microsoft.com/office/powerpoint/2010/main" val="375313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8F0D05-9323-4615-BE5F-69BA4BAB077A}" type="slidenum">
              <a:rPr lang="nl-NL" smtClean="0"/>
              <a:t>77</a:t>
            </a:fld>
            <a:endParaRPr lang="nl-NL"/>
          </a:p>
        </p:txBody>
      </p:sp>
    </p:spTree>
    <p:extLst>
      <p:ext uri="{BB962C8B-B14F-4D97-AF65-F5344CB8AC3E}">
        <p14:creationId xmlns:p14="http://schemas.microsoft.com/office/powerpoint/2010/main" val="3038802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9557EF10-17A0-4090-B327-7DEC8AAEBB20}"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75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D6E1D13C-3BAA-4E2D-BFD5-3B274DFF311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5031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7C00BE-68D2-4CBD-8B93-132329871C3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7598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27D4123-5CD7-4E19-B476-C4688DF9C77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7247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AB97B110-49E6-4AB9-823C-CAB56AFC0AE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18321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6A657A5-3BCE-4251-93DF-F3860A1394A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64351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3B50EC28-FFF4-43A6-A245-2AC3760E045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6070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6B332B9-C8F7-4C9C-B78D-2F10C212AFBA}"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76622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BC71A97E-409E-4D24-8540-83E50E3BBF9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59933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F131A57-08FD-48C9-A3D6-E6DE9DB07618}"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950583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7144DA-7950-4863-B1C8-3591898D0900}"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3943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165BD3E6-7689-4863-B308-090811F2679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3775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EF9F0EFA-C5C5-4628-8C7C-54CFC53C87CE}"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1888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D78954E1-EA4C-4470-A82E-B247795D4A26}"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3944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D54C6-4F35-4FAA-B944-C88E0F709A49}"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8991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FE628F9-1379-410E-8308-3D247E09C08F}"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974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4B494AE-3A26-4518-945E-103215CF198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40423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201518F5-5DB9-449B-8057-FC15376B618E}"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2173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322D612A-9759-4466-B79C-FB17502024C2}"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845369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013D797A-99AD-47B2-B378-0243A1EA3E97}"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367675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fbeelding links met bijschrif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2310623-543F-3E4D-98AD-64034D8548DC}"/>
              </a:ext>
            </a:extLst>
          </p:cNvPr>
          <p:cNvSpPr>
            <a:spLocks noGrp="1" noChangeAspect="1"/>
          </p:cNvSpPr>
          <p:nvPr>
            <p:ph type="pic" idx="13" hasCustomPrompt="1"/>
          </p:nvPr>
        </p:nvSpPr>
        <p:spPr>
          <a:xfrm>
            <a:off x="0" y="0"/>
            <a:ext cx="4572000" cy="5143500"/>
          </a:xfrm>
          <a:custGeom>
            <a:avLst/>
            <a:gdLst>
              <a:gd name="connsiteX0" fmla="*/ 0 w 4572000"/>
              <a:gd name="connsiteY0" fmla="*/ 0 h 5143500"/>
              <a:gd name="connsiteX1" fmla="*/ 3672000 w 4572000"/>
              <a:gd name="connsiteY1" fmla="*/ 0 h 5143500"/>
              <a:gd name="connsiteX2" fmla="*/ 4392000 w 4572000"/>
              <a:gd name="connsiteY2" fmla="*/ 0 h 5143500"/>
              <a:gd name="connsiteX3" fmla="*/ 4572000 w 4572000"/>
              <a:gd name="connsiteY3" fmla="*/ 0 h 5143500"/>
              <a:gd name="connsiteX4" fmla="*/ 4572000 w 4572000"/>
              <a:gd name="connsiteY4" fmla="*/ 540000 h 5143500"/>
              <a:gd name="connsiteX5" fmla="*/ 4572000 w 4572000"/>
              <a:gd name="connsiteY5" fmla="*/ 900000 h 5143500"/>
              <a:gd name="connsiteX6" fmla="*/ 4572000 w 4572000"/>
              <a:gd name="connsiteY6" fmla="*/ 5143500 h 5143500"/>
              <a:gd name="connsiteX7" fmla="*/ 0 w 4572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3672000" y="0"/>
                </a:lnTo>
                <a:lnTo>
                  <a:pt x="4392000" y="0"/>
                </a:lnTo>
                <a:lnTo>
                  <a:pt x="4572000" y="0"/>
                </a:lnTo>
                <a:lnTo>
                  <a:pt x="4572000" y="540000"/>
                </a:lnTo>
                <a:lnTo>
                  <a:pt x="4572000" y="900000"/>
                </a:lnTo>
                <a:lnTo>
                  <a:pt x="4572000" y="5143500"/>
                </a:lnTo>
                <a:lnTo>
                  <a:pt x="0" y="51435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5039996"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7C6A08-035E-408C-8F3B-8725D52FA8B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5039999" y="576000"/>
            <a:ext cx="3384000" cy="864000"/>
          </a:xfrm>
        </p:spPr>
        <p:txBody>
          <a:bodyPr/>
          <a:lstStyle/>
          <a:p>
            <a:r>
              <a:rPr lang="nl-NL"/>
              <a:t>Klik om stijl te bewerken</a:t>
            </a:r>
            <a:endParaRPr lang="en-US" dirty="0"/>
          </a:p>
        </p:txBody>
      </p:sp>
    </p:spTree>
    <p:extLst>
      <p:ext uri="{BB962C8B-B14F-4D97-AF65-F5344CB8AC3E}">
        <p14:creationId xmlns:p14="http://schemas.microsoft.com/office/powerpoint/2010/main" val="2770811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2B358064-EACF-48CF-9350-61DFB19D944F}"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78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7AB8910A-88A9-4F04-B333-9C6EA5D3358C}"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599410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072315-831F-4385-9C84-348FBC13E68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514081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C2FF7755-E639-47AD-B61F-0B3BCFD7C429}"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32209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F3343F70-902D-4304-9AE7-D55C309BE81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124145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5FECBDA0-917B-4842-9895-89C7D7F1ACC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76193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6B3A86-5A29-48DB-AA7E-55BE51098D4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13811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7A389C-7159-4804-8D6F-8E9C7B04B334}"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431457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2A229CC-A6E4-4F17-A5B1-78ADF117F775}"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080133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4505E56-7AAA-4F4D-ACE1-DDEAC551A2E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348699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6FFCE52-426B-4AB7-9D85-ED15777B251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462570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2186051-22C8-42A3-9F70-2370C8C41273}"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5765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D18974B1-1BD2-4908-BA2F-FCF6BF89DAF4}"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82438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B6B6DF1-D9D6-402F-A4B3-CC483D417F3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710591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D5FFECF0-FD3E-4210-A270-1A9798FB49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009091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10A5C2C-CBF8-45DE-8BB2-2C17AF0FB224}"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939432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B86A57BE-8EB4-4AAC-9681-067CF5EC4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840416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8369F5D-BC75-42B9-BF37-4ABD71012765}"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009866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D53386B-6C10-46FF-B1FE-BDBC20A1A4B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1405450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E708C760-745E-4F37-89FC-EF81B21083E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2655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979315-30BB-46F7-B911-4CFB956498F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562843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6F1697BE-F6D4-4B50-A4C7-69DB254EBC8B}"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679402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AC0FD-C82F-4A87-A5AB-6B4F6B173B8C}"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942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4BDFFAF0-8C14-4A0D-8DB9-AB0813655B46}"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5589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2738958F-6809-4563-82B7-19A010B66D01}"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2689275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E4A6C2D-5F4D-4958-A09E-9821F3F07ED6}"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968565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D15EA1C7-81B1-4C7F-A694-C305417554E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610493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689E55F-7F43-49F0-8E38-0C7FC7C0F06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1534684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D4775052-FCC2-41F1-BA62-95824E700D2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2344298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CC0B-9895-4FFF-99B9-59C04AA11DE0}"/>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A8E230B-21D9-4A48-9D43-E1DAA7DD52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7073AB-575E-427E-A86C-22E7020A83B7}"/>
              </a:ext>
            </a:extLst>
          </p:cNvPr>
          <p:cNvSpPr>
            <a:spLocks noGrp="1"/>
          </p:cNvSpPr>
          <p:nvPr>
            <p:ph type="dt" sz="half" idx="10"/>
          </p:nvPr>
        </p:nvSpPr>
        <p:spPr/>
        <p:txBody>
          <a:bodyPr/>
          <a:lstStyle/>
          <a:p>
            <a:fld id="{5333004A-7280-4E89-9218-80F31DC732E3}" type="datetime1">
              <a:rPr lang="nl-NL" smtClean="0"/>
              <a:t>31-3-2023</a:t>
            </a:fld>
            <a:endParaRPr lang="nl-NL"/>
          </a:p>
        </p:txBody>
      </p:sp>
      <p:sp>
        <p:nvSpPr>
          <p:cNvPr id="5" name="Tijdelijke aanduiding voor voettekst 4">
            <a:extLst>
              <a:ext uri="{FF2B5EF4-FFF2-40B4-BE49-F238E27FC236}">
                <a16:creationId xmlns:a16="http://schemas.microsoft.com/office/drawing/2014/main" id="{8F34DB59-6DA0-4AB8-B24D-6DEC538B28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131DBF-5054-47BB-B425-024E86DFE793}"/>
              </a:ext>
            </a:extLst>
          </p:cNvPr>
          <p:cNvSpPr>
            <a:spLocks noGrp="1"/>
          </p:cNvSpPr>
          <p:nvPr>
            <p:ph type="sldNum" sz="quarter" idx="12"/>
          </p:nvPr>
        </p:nvSpPr>
        <p:spPr/>
        <p:txBody>
          <a:bodyPr/>
          <a:lstStyle/>
          <a:p>
            <a:fld id="{E1501EF7-C231-40B5-9FF6-410F9D272306}" type="slidenum">
              <a:rPr lang="nl-NL" smtClean="0"/>
              <a:t>‹nr.›</a:t>
            </a:fld>
            <a:endParaRPr lang="nl-NL"/>
          </a:p>
        </p:txBody>
      </p:sp>
    </p:spTree>
    <p:extLst>
      <p:ext uri="{BB962C8B-B14F-4D97-AF65-F5344CB8AC3E}">
        <p14:creationId xmlns:p14="http://schemas.microsoft.com/office/powerpoint/2010/main" val="17169023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el 2 logo zwar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0"/>
            <a:ext cx="2082800" cy="787400"/>
          </a:xfrm>
          <a:prstGeom prst="rect">
            <a:avLst/>
          </a:prstGeom>
        </p:spPr>
      </p:pic>
      <p:sp>
        <p:nvSpPr>
          <p:cNvPr id="15" name="Tijdelijke aanduiding voor afbeelding 14">
            <a:extLst>
              <a:ext uri="{FF2B5EF4-FFF2-40B4-BE49-F238E27FC236}">
                <a16:creationId xmlns:a16="http://schemas.microsoft.com/office/drawing/2014/main" id="{DC822D1B-21C1-0349-B21F-E98E7F882213}"/>
              </a:ext>
            </a:extLst>
          </p:cNvPr>
          <p:cNvSpPr>
            <a:spLocks noGrp="1" noChangeAspect="1"/>
          </p:cNvSpPr>
          <p:nvPr>
            <p:ph type="pic" idx="13"/>
          </p:nvPr>
        </p:nvSpPr>
        <p:spPr>
          <a:xfrm>
            <a:off x="4572000" y="0"/>
            <a:ext cx="4572000" cy="5143500"/>
          </a:xfrm>
          <a:custGeom>
            <a:avLst/>
            <a:gdLst>
              <a:gd name="connsiteX0" fmla="*/ 19080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741150 h 5143500"/>
              <a:gd name="connsiteX5" fmla="*/ 185400 w 4572000"/>
              <a:gd name="connsiteY5" fmla="*/ 741150 h 5143500"/>
              <a:gd name="connsiteX6" fmla="*/ 190800 w 4572000"/>
              <a:gd name="connsiteY6"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43500">
                <a:moveTo>
                  <a:pt x="190800" y="0"/>
                </a:moveTo>
                <a:lnTo>
                  <a:pt x="4572000" y="0"/>
                </a:lnTo>
                <a:lnTo>
                  <a:pt x="4572000" y="5143500"/>
                </a:lnTo>
                <a:lnTo>
                  <a:pt x="0" y="5143500"/>
                </a:lnTo>
                <a:lnTo>
                  <a:pt x="0" y="741150"/>
                </a:lnTo>
                <a:lnTo>
                  <a:pt x="185400" y="741150"/>
                </a:lnTo>
                <a:lnTo>
                  <a:pt x="19080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Date Placeholder 3"/>
          <p:cNvSpPr>
            <a:spLocks noGrp="1"/>
          </p:cNvSpPr>
          <p:nvPr>
            <p:ph type="dt" sz="half" idx="10"/>
          </p:nvPr>
        </p:nvSpPr>
        <p:spPr>
          <a:xfrm>
            <a:off x="431998" y="4248000"/>
            <a:ext cx="1440000" cy="180000"/>
          </a:xfrm>
        </p:spPr>
        <p:txBody>
          <a:bodyPr anchor="b" anchorCtr="0"/>
          <a:lstStyle>
            <a:lvl1pPr algn="l">
              <a:defRPr sz="1000">
                <a:solidFill>
                  <a:schemeClr val="tx2"/>
                </a:solidFill>
              </a:defRPr>
            </a:lvl1pPr>
          </a:lstStyle>
          <a:p>
            <a:fld id="{E500ED23-DB1A-4E70-B294-7CFAD956D443}"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9" name="Title 1">
            <a:extLst>
              <a:ext uri="{FF2B5EF4-FFF2-40B4-BE49-F238E27FC236}">
                <a16:creationId xmlns:a16="http://schemas.microsoft.com/office/drawing/2014/main" id="{C1B57536-F9FB-A941-94BD-E9041F065879}"/>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0" name="Subtitle 2">
            <a:extLst>
              <a:ext uri="{FF2B5EF4-FFF2-40B4-BE49-F238E27FC236}">
                <a16:creationId xmlns:a16="http://schemas.microsoft.com/office/drawing/2014/main" id="{F1012A6A-C7E6-4E4E-B01F-E484179F56CA}"/>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46892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el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431998" y="4248000"/>
            <a:ext cx="1440000" cy="180000"/>
          </a:xfrm>
        </p:spPr>
        <p:txBody>
          <a:bodyPr anchor="b" anchorCtr="0"/>
          <a:lstStyle>
            <a:lvl1pPr algn="l">
              <a:defRPr sz="1000"/>
            </a:lvl1pPr>
          </a:lstStyle>
          <a:p>
            <a:fld id="{0B3FF315-C4AF-4975-9D8D-F7B6F112C326}"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a:extLst>
              <a:ext uri="{FF2B5EF4-FFF2-40B4-BE49-F238E27FC236}">
                <a16:creationId xmlns:a16="http://schemas.microsoft.com/office/drawing/2014/main" id="{8833B9E1-AF80-9C4A-8C02-8D2F604D8A31}"/>
              </a:ext>
            </a:extLst>
          </p:cNvPr>
          <p:cNvSpPr>
            <a:spLocks noGrp="1" noChangeAspect="1"/>
          </p:cNvSpPr>
          <p:nvPr>
            <p:ph type="pic" idx="13"/>
          </p:nvPr>
        </p:nvSpPr>
        <p:spPr>
          <a:xfrm>
            <a:off x="4572000" y="0"/>
            <a:ext cx="4572000" cy="5143500"/>
          </a:xfrm>
          <a:custGeom>
            <a:avLst/>
            <a:gdLst>
              <a:gd name="connsiteX0" fmla="*/ 184150 w 4572000"/>
              <a:gd name="connsiteY0" fmla="*/ 0 h 5143500"/>
              <a:gd name="connsiteX1" fmla="*/ 190800 w 4572000"/>
              <a:gd name="connsiteY1" fmla="*/ 0 h 5143500"/>
              <a:gd name="connsiteX2" fmla="*/ 660400 w 4572000"/>
              <a:gd name="connsiteY2" fmla="*/ 0 h 5143500"/>
              <a:gd name="connsiteX3" fmla="*/ 4572000 w 4572000"/>
              <a:gd name="connsiteY3" fmla="*/ 0 h 5143500"/>
              <a:gd name="connsiteX4" fmla="*/ 4572000 w 4572000"/>
              <a:gd name="connsiteY4" fmla="*/ 5143500 h 5143500"/>
              <a:gd name="connsiteX5" fmla="*/ 0 w 4572000"/>
              <a:gd name="connsiteY5" fmla="*/ 5143500 h 5143500"/>
              <a:gd name="connsiteX6" fmla="*/ 0 w 4572000"/>
              <a:gd name="connsiteY6" fmla="*/ 741150 h 5143500"/>
              <a:gd name="connsiteX7" fmla="*/ 184150 w 4572000"/>
              <a:gd name="connsiteY7" fmla="*/ 7411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184150" y="0"/>
                </a:moveTo>
                <a:lnTo>
                  <a:pt x="190800" y="0"/>
                </a:lnTo>
                <a:lnTo>
                  <a:pt x="660400" y="0"/>
                </a:lnTo>
                <a:lnTo>
                  <a:pt x="4572000" y="0"/>
                </a:lnTo>
                <a:lnTo>
                  <a:pt x="4572000" y="5143500"/>
                </a:lnTo>
                <a:lnTo>
                  <a:pt x="0" y="5143500"/>
                </a:lnTo>
                <a:lnTo>
                  <a:pt x="0" y="741150"/>
                </a:lnTo>
                <a:lnTo>
                  <a:pt x="184150" y="741150"/>
                </a:lnTo>
                <a:close/>
              </a:path>
            </a:pathLst>
          </a:custGeom>
          <a:solidFill>
            <a:schemeClr val="bg1">
              <a:lumMod val="85000"/>
            </a:schemeClr>
          </a:solidFill>
        </p:spPr>
        <p:txBody>
          <a:bodyPr wrap="square" lIns="360000" tIns="108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Text Placeholder 3">
            <a:extLst>
              <a:ext uri="{FF2B5EF4-FFF2-40B4-BE49-F238E27FC236}">
                <a16:creationId xmlns:a16="http://schemas.microsoft.com/office/drawing/2014/main" id="{0F9A0AFC-8F92-0F42-8FB8-FE8EEA376D41}"/>
              </a:ext>
            </a:extLst>
          </p:cNvPr>
          <p:cNvSpPr>
            <a:spLocks noGrp="1"/>
          </p:cNvSpPr>
          <p:nvPr>
            <p:ph type="body" sz="half" idx="2" hasCustomPrompt="1"/>
          </p:nvPr>
        </p:nvSpPr>
        <p:spPr>
          <a:xfrm>
            <a:off x="4320000" y="0"/>
            <a:ext cx="2088000" cy="792000"/>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0" name="Title 1">
            <a:extLst>
              <a:ext uri="{FF2B5EF4-FFF2-40B4-BE49-F238E27FC236}">
                <a16:creationId xmlns:a16="http://schemas.microsoft.com/office/drawing/2014/main" id="{63B713D9-CDB6-7648-92D0-653127A84E98}"/>
              </a:ext>
            </a:extLst>
          </p:cNvPr>
          <p:cNvSpPr>
            <a:spLocks noGrp="1"/>
          </p:cNvSpPr>
          <p:nvPr>
            <p:ph type="ctrTitle"/>
          </p:nvPr>
        </p:nvSpPr>
        <p:spPr>
          <a:xfrm>
            <a:off x="432000" y="828000"/>
            <a:ext cx="3924000" cy="2304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11" name="Subtitle 2">
            <a:extLst>
              <a:ext uri="{FF2B5EF4-FFF2-40B4-BE49-F238E27FC236}">
                <a16:creationId xmlns:a16="http://schemas.microsoft.com/office/drawing/2014/main" id="{9A84C360-7E83-A64E-87DC-8094C8AE8DCC}"/>
              </a:ext>
            </a:extLst>
          </p:cNvPr>
          <p:cNvSpPr>
            <a:spLocks noGrp="1"/>
          </p:cNvSpPr>
          <p:nvPr>
            <p:ph type="subTitle" idx="1"/>
          </p:nvPr>
        </p:nvSpPr>
        <p:spPr>
          <a:xfrm>
            <a:off x="432000" y="3168000"/>
            <a:ext cx="3924000" cy="936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2475233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lang 2 logo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F14371-15C5-3945-B7C1-6B5F6D1147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20000" y="0"/>
            <a:ext cx="2082800" cy="787400"/>
          </a:xfrm>
          <a:prstGeom prst="rect">
            <a:avLst/>
          </a:prstGeom>
        </p:spPr>
      </p:pic>
      <p:sp>
        <p:nvSpPr>
          <p:cNvPr id="4" name="Date Placeholder 3"/>
          <p:cNvSpPr>
            <a:spLocks noGrp="1"/>
          </p:cNvSpPr>
          <p:nvPr>
            <p:ph type="dt" sz="half" idx="10"/>
          </p:nvPr>
        </p:nvSpPr>
        <p:spPr>
          <a:xfrm>
            <a:off x="2520000" y="3404451"/>
            <a:ext cx="1440000" cy="180000"/>
          </a:xfrm>
        </p:spPr>
        <p:txBody>
          <a:bodyPr anchor="b" anchorCtr="0"/>
          <a:lstStyle>
            <a:lvl1pPr algn="l">
              <a:defRPr sz="1200">
                <a:solidFill>
                  <a:schemeClr val="tx2"/>
                </a:solidFill>
              </a:defRPr>
            </a:lvl1pPr>
          </a:lstStyle>
          <a:p>
            <a:fld id="{96D33662-C5DF-4188-A96A-BD4D07DCA2B4}" type="datetime1">
              <a:rPr lang="nl-NL" smtClean="0"/>
              <a:t>31-3-2023</a:t>
            </a:fld>
            <a:endParaRPr lang="nl-NL" dirty="0"/>
          </a:p>
        </p:txBody>
      </p:sp>
      <p:sp>
        <p:nvSpPr>
          <p:cNvPr id="7" name="Rechthoek 6">
            <a:extLst>
              <a:ext uri="{FF2B5EF4-FFF2-40B4-BE49-F238E27FC236}">
                <a16:creationId xmlns:a16="http://schemas.microsoft.com/office/drawing/2014/main" id="{FA041945-C9D9-F542-B397-5649D30E3CE5}"/>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a:extLst>
              <a:ext uri="{FF2B5EF4-FFF2-40B4-BE49-F238E27FC236}">
                <a16:creationId xmlns:a16="http://schemas.microsoft.com/office/drawing/2014/main" id="{55D4F141-6D6F-EC4A-8B6B-FD496429E8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0000" y="3927351"/>
            <a:ext cx="5166349" cy="638196"/>
          </a:xfrm>
          <a:prstGeom prst="rect">
            <a:avLst/>
          </a:prstGeom>
        </p:spPr>
      </p:pic>
      <p:sp>
        <p:nvSpPr>
          <p:cNvPr id="8" name="Title 1">
            <a:extLst>
              <a:ext uri="{FF2B5EF4-FFF2-40B4-BE49-F238E27FC236}">
                <a16:creationId xmlns:a16="http://schemas.microsoft.com/office/drawing/2014/main" id="{3D91587C-CF3F-4A4E-8E92-F8C3EC34289C}"/>
              </a:ext>
            </a:extLst>
          </p:cNvPr>
          <p:cNvSpPr>
            <a:spLocks noGrp="1"/>
          </p:cNvSpPr>
          <p:nvPr>
            <p:ph type="ctrTitle"/>
          </p:nvPr>
        </p:nvSpPr>
        <p:spPr>
          <a:xfrm>
            <a:off x="2520000" y="828000"/>
            <a:ext cx="5903999" cy="1728000"/>
          </a:xfrm>
        </p:spPr>
        <p:txBody>
          <a:bodyPr anchor="b" anchorCtr="0"/>
          <a:lstStyle>
            <a:lvl1pPr algn="l">
              <a:lnSpc>
                <a:spcPct val="100000"/>
              </a:lnSpc>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C7D7F024-4BE7-3942-9E16-DD41F5E58DAF}"/>
              </a:ext>
            </a:extLst>
          </p:cNvPr>
          <p:cNvSpPr>
            <a:spLocks noGrp="1"/>
          </p:cNvSpPr>
          <p:nvPr>
            <p:ph type="subTitle" idx="1"/>
          </p:nvPr>
        </p:nvSpPr>
        <p:spPr>
          <a:xfrm>
            <a:off x="25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3323603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DF264BC-C422-EB4B-8E56-1C756A3D37C3}"/>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 name="Content Placeholder 2"/>
          <p:cNvSpPr>
            <a:spLocks noGrp="1"/>
          </p:cNvSpPr>
          <p:nvPr>
            <p:ph idx="1"/>
          </p:nvPr>
        </p:nvSpPr>
        <p:spPr>
          <a:xfrm>
            <a:off x="4859999" y="1656000"/>
            <a:ext cx="3564000" cy="2952000"/>
          </a:xfrm>
        </p:spPr>
        <p:txBody>
          <a:bodyPr/>
          <a:lstStyle>
            <a:lvl1pPr marL="288000" indent="-288000">
              <a:lnSpc>
                <a:spcPct val="120000"/>
              </a:lnSpc>
              <a:buFont typeface="+mj-lt"/>
              <a:buAutoNum type="arabicPeriod"/>
              <a:defRPr sz="1400"/>
            </a:lvl1pPr>
            <a:lvl2pPr marL="540000" indent="-252000">
              <a:lnSpc>
                <a:spcPct val="120000"/>
              </a:lnSpc>
              <a:buFont typeface="Arial" panose="020B0604020202020204" pitchFamily="34" charset="0"/>
              <a:buChar char="•"/>
              <a:defRPr sz="1400"/>
            </a:lvl2pPr>
            <a:lvl3pPr marL="252000" indent="0">
              <a:buFont typeface="+mj-lt"/>
              <a:buNone/>
              <a:defRPr sz="1800"/>
            </a:lvl3pPr>
            <a:lvl4pPr indent="-288000">
              <a:buFont typeface="+mj-lt"/>
              <a:buAutoNum type="arabicPeriod"/>
              <a:defRPr sz="1800"/>
            </a:lvl4pPr>
            <a:lvl5pPr indent="-288000">
              <a:buFont typeface="+mj-lt"/>
              <a:buAutoNum type="arabicPeriod"/>
              <a:defRPr sz="1800"/>
            </a:lvl5pPr>
          </a:lstStyle>
          <a:p>
            <a:pPr lvl="0"/>
            <a:r>
              <a:rPr lang="nl-NL" dirty="0"/>
              <a:t>Klikken om de tekststijl van het model te bewerken</a:t>
            </a:r>
          </a:p>
          <a:p>
            <a:pPr lvl="1"/>
            <a:r>
              <a:rPr lang="nl-NL" dirty="0"/>
              <a:t>Tweede niveau</a:t>
            </a:r>
          </a:p>
        </p:txBody>
      </p:sp>
      <p:sp>
        <p:nvSpPr>
          <p:cNvPr id="4" name="Date Placeholder 3"/>
          <p:cNvSpPr>
            <a:spLocks noGrp="1"/>
          </p:cNvSpPr>
          <p:nvPr>
            <p:ph type="dt" sz="half" idx="10"/>
          </p:nvPr>
        </p:nvSpPr>
        <p:spPr/>
        <p:txBody>
          <a:bodyPr/>
          <a:lstStyle/>
          <a:p>
            <a:fld id="{5F62E2A3-23F7-4EAF-883D-640B48BE36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63A97E83-B5C4-CA4E-879F-F362E8E561C9}"/>
              </a:ext>
            </a:extLst>
          </p:cNvPr>
          <p:cNvSpPr>
            <a:spLocks noGrp="1"/>
          </p:cNvSpPr>
          <p:nvPr>
            <p:ph type="title"/>
          </p:nvPr>
        </p:nvSpPr>
        <p:spPr>
          <a:xfrm>
            <a:off x="4859999" y="576000"/>
            <a:ext cx="3563999" cy="864000"/>
          </a:xfrm>
        </p:spPr>
        <p:txBody>
          <a:bodyPr/>
          <a:lstStyle/>
          <a:p>
            <a:r>
              <a:rPr lang="nl-NL" dirty="0"/>
              <a:t>Klik om stijl te bewerken</a:t>
            </a:r>
            <a:endParaRPr lang="en-US" dirty="0"/>
          </a:p>
        </p:txBody>
      </p:sp>
      <p:sp>
        <p:nvSpPr>
          <p:cNvPr id="10" name="Vrije vorm 9">
            <a:extLst>
              <a:ext uri="{FF2B5EF4-FFF2-40B4-BE49-F238E27FC236}">
                <a16:creationId xmlns:a16="http://schemas.microsoft.com/office/drawing/2014/main" id="{5DCC0A75-E80D-E44F-9ACA-BF43DB10C3EE}"/>
              </a:ext>
            </a:extLst>
          </p:cNvPr>
          <p:cNvSpPr/>
          <p:nvPr userDrawn="1"/>
        </p:nvSpPr>
        <p:spPr>
          <a:xfrm>
            <a:off x="0" y="914460"/>
            <a:ext cx="3009990" cy="2773722"/>
          </a:xfrm>
          <a:custGeom>
            <a:avLst/>
            <a:gdLst>
              <a:gd name="connsiteX0" fmla="*/ 973925 w 3009990"/>
              <a:gd name="connsiteY0" fmla="*/ 648957 h 2773722"/>
              <a:gd name="connsiteX1" fmla="*/ 529235 w 3009990"/>
              <a:gd name="connsiteY1" fmla="*/ 1093658 h 2773722"/>
              <a:gd name="connsiteX2" fmla="*/ 972954 w 3009990"/>
              <a:gd name="connsiteY2" fmla="*/ 1538348 h 2773722"/>
              <a:gd name="connsiteX3" fmla="*/ 1418626 w 3009990"/>
              <a:gd name="connsiteY3" fmla="*/ 1094629 h 2773722"/>
              <a:gd name="connsiteX4" fmla="*/ 974907 w 3009990"/>
              <a:gd name="connsiteY4" fmla="*/ 648957 h 2773722"/>
              <a:gd name="connsiteX5" fmla="*/ 973925 w 3009990"/>
              <a:gd name="connsiteY5" fmla="*/ 648957 h 2773722"/>
              <a:gd name="connsiteX6" fmla="*/ 974907 w 3009990"/>
              <a:gd name="connsiteY6" fmla="*/ 0 h 2773722"/>
              <a:gd name="connsiteX7" fmla="*/ 2954039 w 3009990"/>
              <a:gd name="connsiteY7" fmla="*/ 1191394 h 2773722"/>
              <a:gd name="connsiteX8" fmla="*/ 2954039 w 3009990"/>
              <a:gd name="connsiteY8" fmla="*/ 1190412 h 2773722"/>
              <a:gd name="connsiteX9" fmla="*/ 2954039 w 3009990"/>
              <a:gd name="connsiteY9" fmla="*/ 1581357 h 2773722"/>
              <a:gd name="connsiteX10" fmla="*/ 974907 w 3009990"/>
              <a:gd name="connsiteY10" fmla="*/ 2773722 h 2773722"/>
              <a:gd name="connsiteX11" fmla="*/ 76036 w 3009990"/>
              <a:gd name="connsiteY11" fmla="*/ 2574369 h 2773722"/>
              <a:gd name="connsiteX12" fmla="*/ 0 w 3009990"/>
              <a:gd name="connsiteY12" fmla="*/ 2534991 h 2773722"/>
              <a:gd name="connsiteX13" fmla="*/ 0 w 3009990"/>
              <a:gd name="connsiteY13" fmla="*/ 2105575 h 2773722"/>
              <a:gd name="connsiteX14" fmla="*/ 101236 w 3009990"/>
              <a:gd name="connsiteY14" fmla="*/ 2171317 h 2773722"/>
              <a:gd name="connsiteX15" fmla="*/ 974907 w 3009990"/>
              <a:gd name="connsiteY15" fmla="*/ 2408198 h 2773722"/>
              <a:gd name="connsiteX16" fmla="*/ 2595356 w 3009990"/>
              <a:gd name="connsiteY16" fmla="*/ 1385885 h 2773722"/>
              <a:gd name="connsiteX17" fmla="*/ 1363888 w 3009990"/>
              <a:gd name="connsiteY17" fmla="*/ 408533 h 2773722"/>
              <a:gd name="connsiteX18" fmla="*/ 1375617 w 3009990"/>
              <a:gd name="connsiteY18" fmla="*/ 432962 h 2773722"/>
              <a:gd name="connsiteX19" fmla="*/ 1993304 w 3009990"/>
              <a:gd name="connsiteY19" fmla="*/ 1172824 h 2773722"/>
              <a:gd name="connsiteX20" fmla="*/ 1880027 w 3009990"/>
              <a:gd name="connsiteY20" fmla="*/ 1568072 h 2773722"/>
              <a:gd name="connsiteX21" fmla="*/ 501725 w 3009990"/>
              <a:gd name="connsiteY21" fmla="*/ 1999916 h 2773722"/>
              <a:gd name="connsiteX22" fmla="*/ 341 w 3009990"/>
              <a:gd name="connsiteY22" fmla="*/ 1400189 h 2773722"/>
              <a:gd name="connsiteX23" fmla="*/ 0 w 3009990"/>
              <a:gd name="connsiteY23" fmla="*/ 1398573 h 2773722"/>
              <a:gd name="connsiteX24" fmla="*/ 0 w 3009990"/>
              <a:gd name="connsiteY24" fmla="*/ 792889 h 2773722"/>
              <a:gd name="connsiteX25" fmla="*/ 26168 w 3009990"/>
              <a:gd name="connsiteY25" fmla="*/ 716575 h 2773722"/>
              <a:gd name="connsiteX26" fmla="*/ 69881 w 3009990"/>
              <a:gd name="connsiteY26" fmla="*/ 621593 h 2773722"/>
              <a:gd name="connsiteX27" fmla="*/ 0 w 3009990"/>
              <a:gd name="connsiteY27" fmla="*/ 672279 h 2773722"/>
              <a:gd name="connsiteX28" fmla="*/ 0 w 3009990"/>
              <a:gd name="connsiteY28" fmla="*/ 238956 h 2773722"/>
              <a:gd name="connsiteX29" fmla="*/ 76471 w 3009990"/>
              <a:gd name="connsiteY29" fmla="*/ 199353 h 2773722"/>
              <a:gd name="connsiteX30" fmla="*/ 974907 w 3009990"/>
              <a:gd name="connsiteY30" fmla="*/ 0 h 277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09990" h="2773722">
                <a:moveTo>
                  <a:pt x="973925" y="648957"/>
                </a:moveTo>
                <a:cubicBezTo>
                  <a:pt x="728331" y="648957"/>
                  <a:pt x="529235" y="848053"/>
                  <a:pt x="529235" y="1093658"/>
                </a:cubicBezTo>
                <a:cubicBezTo>
                  <a:pt x="529235" y="1338876"/>
                  <a:pt x="727736" y="1537815"/>
                  <a:pt x="972954" y="1538348"/>
                </a:cubicBezTo>
                <a:cubicBezTo>
                  <a:pt x="1218548" y="1538891"/>
                  <a:pt x="1418083" y="1340233"/>
                  <a:pt x="1418626" y="1094629"/>
                </a:cubicBezTo>
                <a:cubicBezTo>
                  <a:pt x="1419159" y="849035"/>
                  <a:pt x="1220501" y="649500"/>
                  <a:pt x="974907" y="648957"/>
                </a:cubicBezTo>
                <a:cubicBezTo>
                  <a:pt x="974583" y="648957"/>
                  <a:pt x="974249" y="648957"/>
                  <a:pt x="973925" y="648957"/>
                </a:cubicBezTo>
                <a:close/>
                <a:moveTo>
                  <a:pt x="974907" y="0"/>
                </a:moveTo>
                <a:cubicBezTo>
                  <a:pt x="2074424" y="0"/>
                  <a:pt x="2715568" y="809243"/>
                  <a:pt x="2954039" y="1191394"/>
                </a:cubicBezTo>
                <a:lnTo>
                  <a:pt x="2954039" y="1190412"/>
                </a:lnTo>
                <a:cubicBezTo>
                  <a:pt x="3028641" y="1310050"/>
                  <a:pt x="3028641" y="1461720"/>
                  <a:pt x="2954039" y="1581357"/>
                </a:cubicBezTo>
                <a:cubicBezTo>
                  <a:pt x="2715568" y="1963498"/>
                  <a:pt x="2075405" y="2773722"/>
                  <a:pt x="974907" y="2773722"/>
                </a:cubicBezTo>
                <a:cubicBezTo>
                  <a:pt x="631001" y="2773722"/>
                  <a:pt x="331954" y="2694694"/>
                  <a:pt x="76036" y="2574369"/>
                </a:cubicBezTo>
                <a:lnTo>
                  <a:pt x="0" y="2534991"/>
                </a:lnTo>
                <a:lnTo>
                  <a:pt x="0" y="2105575"/>
                </a:lnTo>
                <a:lnTo>
                  <a:pt x="101236" y="2171317"/>
                </a:lnTo>
                <a:cubicBezTo>
                  <a:pt x="334036" y="2308459"/>
                  <a:pt x="623978" y="2408198"/>
                  <a:pt x="974907" y="2408198"/>
                </a:cubicBezTo>
                <a:cubicBezTo>
                  <a:pt x="2096899" y="2408198"/>
                  <a:pt x="2595356" y="1385885"/>
                  <a:pt x="2595356" y="1385885"/>
                </a:cubicBezTo>
                <a:cubicBezTo>
                  <a:pt x="2595356" y="1385885"/>
                  <a:pt x="2212234" y="604005"/>
                  <a:pt x="1363888" y="408533"/>
                </a:cubicBezTo>
                <a:cubicBezTo>
                  <a:pt x="1361893" y="418382"/>
                  <a:pt x="1366687" y="428366"/>
                  <a:pt x="1375617" y="432962"/>
                </a:cubicBezTo>
                <a:cubicBezTo>
                  <a:pt x="1695218" y="602052"/>
                  <a:pt x="2019696" y="820001"/>
                  <a:pt x="1993304" y="1172824"/>
                </a:cubicBezTo>
                <a:cubicBezTo>
                  <a:pt x="1982735" y="1310896"/>
                  <a:pt x="1944196" y="1445364"/>
                  <a:pt x="1880027" y="1568072"/>
                </a:cubicBezTo>
                <a:cubicBezTo>
                  <a:pt x="1618662" y="2067928"/>
                  <a:pt x="1001581" y="2261281"/>
                  <a:pt x="501725" y="1999916"/>
                </a:cubicBezTo>
                <a:cubicBezTo>
                  <a:pt x="251792" y="1869234"/>
                  <a:pt x="78490" y="1649617"/>
                  <a:pt x="341" y="1400189"/>
                </a:cubicBezTo>
                <a:lnTo>
                  <a:pt x="0" y="1398573"/>
                </a:lnTo>
                <a:lnTo>
                  <a:pt x="0" y="792889"/>
                </a:lnTo>
                <a:lnTo>
                  <a:pt x="26168" y="716575"/>
                </a:lnTo>
                <a:cubicBezTo>
                  <a:pt x="38987" y="684533"/>
                  <a:pt x="53546" y="652834"/>
                  <a:pt x="69881" y="621593"/>
                </a:cubicBezTo>
                <a:lnTo>
                  <a:pt x="0" y="672279"/>
                </a:lnTo>
                <a:lnTo>
                  <a:pt x="0" y="238956"/>
                </a:lnTo>
                <a:lnTo>
                  <a:pt x="76471" y="199353"/>
                </a:lnTo>
                <a:cubicBezTo>
                  <a:pt x="332376" y="79028"/>
                  <a:pt x="631308" y="0"/>
                  <a:pt x="974907" y="0"/>
                </a:cubicBezTo>
                <a:close/>
              </a:path>
            </a:pathLst>
          </a:custGeom>
          <a:solidFill>
            <a:schemeClr val="accent3"/>
          </a:solidFill>
          <a:ln w="9358" cap="flat">
            <a:noFill/>
            <a:prstDash val="solid"/>
            <a:miter/>
          </a:ln>
        </p:spPr>
        <p:txBody>
          <a:bodyPr wrap="square" rtlCol="0" anchor="ctr">
            <a:noAutofit/>
          </a:bodyPr>
          <a:lstStyle/>
          <a:p>
            <a:endParaRPr lang="nl-NL"/>
          </a:p>
        </p:txBody>
      </p:sp>
    </p:spTree>
    <p:extLst>
      <p:ext uri="{BB962C8B-B14F-4D97-AF65-F5344CB8AC3E}">
        <p14:creationId xmlns:p14="http://schemas.microsoft.com/office/powerpoint/2010/main" val="280455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239F4174-E4D5-4879-9B20-15A1220A44A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744600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021315E3-F455-4FAA-BE35-58B81E4F73F7}"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068320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E8DA13D5-8789-487F-91BA-9E130D983535}"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00E15222-E9A5-1642-81BC-69781E592E5D}"/>
              </a:ext>
            </a:extLst>
          </p:cNvPr>
          <p:cNvSpPr>
            <a:spLocks noGrp="1"/>
          </p:cNvSpPr>
          <p:nvPr>
            <p:ph idx="1"/>
          </p:nvPr>
        </p:nvSpPr>
        <p:spPr>
          <a:xfrm>
            <a:off x="720000"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Content Placeholder 2">
            <a:extLst>
              <a:ext uri="{FF2B5EF4-FFF2-40B4-BE49-F238E27FC236}">
                <a16:creationId xmlns:a16="http://schemas.microsoft.com/office/drawing/2014/main" id="{4435688F-A7AF-064D-A3D9-A32A4548D2F3}"/>
              </a:ext>
            </a:extLst>
          </p:cNvPr>
          <p:cNvSpPr>
            <a:spLocks noGrp="1"/>
          </p:cNvSpPr>
          <p:nvPr>
            <p:ph idx="13"/>
          </p:nvPr>
        </p:nvSpPr>
        <p:spPr>
          <a:xfrm>
            <a:off x="4680002" y="1656000"/>
            <a:ext cx="3744000" cy="295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047925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3338491-D1CE-4DBA-AADE-52131D1F5F37}"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882453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32051F4-D98C-415B-88A0-E42728C919C2}"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4142212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5160217-AAFE-4E1C-BD0E-87E11AE17A2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877118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en streamer 2">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C5F3A998-FD80-824E-AE19-A2FCBCF2D5E5}"/>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3F0C729-11FD-4F1C-B1C3-60EA8489693D}"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E5D1E476-AF9B-E940-85AE-0357F2A4EF99}"/>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FC685D2A-4EEB-4C46-8FD2-D43927E2CFDD}"/>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415224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en streamer 3">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5D67B989-C915-2844-9D35-A342F366E22B}"/>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9CA0570-ECFA-4B42-9EB8-DB2FB957795A}"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9890F462-1EE5-3842-A0E7-36056908F49F}"/>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4265CD45-30AE-414A-B5B8-C006C482AF2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03555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 en streamer 4">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E95589D8-6BCD-1D4D-8780-66CE85DF09B3}"/>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FBFFDFE-88C6-42EA-BE16-10CE298F2242}"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ext Placeholder 3">
            <a:extLst>
              <a:ext uri="{FF2B5EF4-FFF2-40B4-BE49-F238E27FC236}">
                <a16:creationId xmlns:a16="http://schemas.microsoft.com/office/drawing/2014/main" id="{46BE2E3E-1BE8-C147-A3F5-10EE98894910}"/>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3">
            <a:extLst>
              <a:ext uri="{FF2B5EF4-FFF2-40B4-BE49-F238E27FC236}">
                <a16:creationId xmlns:a16="http://schemas.microsoft.com/office/drawing/2014/main" id="{C3C2ACBF-1639-7942-880E-4A7949AE55BF}"/>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03532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rechts en streamer 1">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0D7A9F44-CB09-0341-BA83-A1FFA95003AD}"/>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4"/>
              </a:gs>
              <a:gs pos="98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69B4053C-93B8-49D3-8C7F-B7986B6E5458}"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6B05B9DF-41A8-624E-AE3C-F4842B705BA9}"/>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AD1070C8-30EC-4C4A-82C4-6D2331FBF8A0}"/>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80210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rechts en streamer 2">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81F9263D-1490-0E46-812F-D9155613F117}"/>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2"/>
              </a:gs>
              <a:gs pos="98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4C913206-4785-4E3A-A77B-5434E052C842}"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93BD766D-2B1F-444A-A4E6-ABDA2D3F3E2D}"/>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C9823BDD-115A-4248-B3C3-A41210F11DC6}"/>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86207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2E9C1E78-6E87-407A-B368-D1845A7629E6}"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5975998"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Content Placeholder 2">
            <a:extLst>
              <a:ext uri="{FF2B5EF4-FFF2-40B4-BE49-F238E27FC236}">
                <a16:creationId xmlns:a16="http://schemas.microsoft.com/office/drawing/2014/main" id="{C9261A85-ED44-FF45-97E6-1E342F61B3B8}"/>
              </a:ext>
            </a:extLst>
          </p:cNvPr>
          <p:cNvSpPr>
            <a:spLocks noGrp="1"/>
          </p:cNvSpPr>
          <p:nvPr>
            <p:ph idx="16"/>
          </p:nvPr>
        </p:nvSpPr>
        <p:spPr>
          <a:xfrm>
            <a:off x="3347999" y="1836000"/>
            <a:ext cx="2448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6" name="Text Placeholder 2">
            <a:extLst>
              <a:ext uri="{FF2B5EF4-FFF2-40B4-BE49-F238E27FC236}">
                <a16:creationId xmlns:a16="http://schemas.microsoft.com/office/drawing/2014/main" id="{C87FC86B-7438-BF40-841F-91978E0C6EE1}"/>
              </a:ext>
            </a:extLst>
          </p:cNvPr>
          <p:cNvSpPr>
            <a:spLocks noGrp="1"/>
          </p:cNvSpPr>
          <p:nvPr>
            <p:ph type="body" idx="17" hasCustomPrompt="1"/>
          </p:nvPr>
        </p:nvSpPr>
        <p:spPr>
          <a:xfrm>
            <a:off x="3347999"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7" name="Text Placeholder 2">
            <a:extLst>
              <a:ext uri="{FF2B5EF4-FFF2-40B4-BE49-F238E27FC236}">
                <a16:creationId xmlns:a16="http://schemas.microsoft.com/office/drawing/2014/main" id="{80D5BF12-A965-6749-81E8-ED8BB65FBA0E}"/>
              </a:ext>
            </a:extLst>
          </p:cNvPr>
          <p:cNvSpPr>
            <a:spLocks noGrp="1"/>
          </p:cNvSpPr>
          <p:nvPr>
            <p:ph type="body" idx="18" hasCustomPrompt="1"/>
          </p:nvPr>
        </p:nvSpPr>
        <p:spPr>
          <a:xfrm>
            <a:off x="5975998" y="1512663"/>
            <a:ext cx="2448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07998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rechts en streamer 3">
    <p:spTree>
      <p:nvGrpSpPr>
        <p:cNvPr id="1" name=""/>
        <p:cNvGrpSpPr/>
        <p:nvPr/>
      </p:nvGrpSpPr>
      <p:grpSpPr>
        <a:xfrm>
          <a:off x="0" y="0"/>
          <a:ext cx="0" cy="0"/>
          <a:chOff x="0" y="0"/>
          <a:chExt cx="0" cy="0"/>
        </a:xfrm>
      </p:grpSpPr>
      <p:sp>
        <p:nvSpPr>
          <p:cNvPr id="16" name="Vrije vorm 15">
            <a:extLst>
              <a:ext uri="{FF2B5EF4-FFF2-40B4-BE49-F238E27FC236}">
                <a16:creationId xmlns:a16="http://schemas.microsoft.com/office/drawing/2014/main" id="{6347E27B-F05C-0249-B6D9-1F24786D89DA}"/>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gradFill>
            <a:gsLst>
              <a:gs pos="0">
                <a:schemeClr val="accent3"/>
              </a:gs>
              <a:gs pos="98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schemeClr val="tx2"/>
              </a:solidFill>
            </a:endParaRPr>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E4079033-133F-4148-8E60-7EB964FC662F}"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Text Placeholder 3">
            <a:extLst>
              <a:ext uri="{FF2B5EF4-FFF2-40B4-BE49-F238E27FC236}">
                <a16:creationId xmlns:a16="http://schemas.microsoft.com/office/drawing/2014/main" id="{35D066F8-DCDA-6E49-BF2C-B9D2E06CD5B3}"/>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ext Placeholder 3">
            <a:extLst>
              <a:ext uri="{FF2B5EF4-FFF2-40B4-BE49-F238E27FC236}">
                <a16:creationId xmlns:a16="http://schemas.microsoft.com/office/drawing/2014/main" id="{81DBF9A0-ABA9-B24F-818B-F5A1C959C0AD}"/>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922760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rechts en streamer 4">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7B76075-01D5-B844-9BED-6E2BF7252C14}"/>
              </a:ext>
            </a:extLst>
          </p:cNvPr>
          <p:cNvSpPr/>
          <p:nvPr userDrawn="1"/>
        </p:nvSpPr>
        <p:spPr>
          <a:xfrm>
            <a:off x="0" y="0"/>
            <a:ext cx="4572000" cy="5146085"/>
          </a:xfrm>
          <a:custGeom>
            <a:avLst/>
            <a:gdLst>
              <a:gd name="connsiteX0" fmla="*/ 0 w 4572000"/>
              <a:gd name="connsiteY0" fmla="*/ 0 h 5146085"/>
              <a:gd name="connsiteX1" fmla="*/ 3672000 w 4572000"/>
              <a:gd name="connsiteY1" fmla="*/ 0 h 5146085"/>
              <a:gd name="connsiteX2" fmla="*/ 4391999 w 4572000"/>
              <a:gd name="connsiteY2" fmla="*/ 0 h 5146085"/>
              <a:gd name="connsiteX3" fmla="*/ 4572000 w 4572000"/>
              <a:gd name="connsiteY3" fmla="*/ 0 h 5146085"/>
              <a:gd name="connsiteX4" fmla="*/ 4572000 w 4572000"/>
              <a:gd name="connsiteY4" fmla="*/ 540000 h 5146085"/>
              <a:gd name="connsiteX5" fmla="*/ 4572000 w 4572000"/>
              <a:gd name="connsiteY5" fmla="*/ 900000 h 5146085"/>
              <a:gd name="connsiteX6" fmla="*/ 4572000 w 4572000"/>
              <a:gd name="connsiteY6" fmla="*/ 5146085 h 5146085"/>
              <a:gd name="connsiteX7" fmla="*/ 0 w 4572000"/>
              <a:gd name="connsiteY7" fmla="*/ 5146085 h 51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6085">
                <a:moveTo>
                  <a:pt x="0" y="0"/>
                </a:moveTo>
                <a:lnTo>
                  <a:pt x="3672000" y="0"/>
                </a:lnTo>
                <a:lnTo>
                  <a:pt x="4391999" y="0"/>
                </a:lnTo>
                <a:lnTo>
                  <a:pt x="4572000" y="0"/>
                </a:lnTo>
                <a:lnTo>
                  <a:pt x="4572000" y="540000"/>
                </a:lnTo>
                <a:lnTo>
                  <a:pt x="4572000" y="900000"/>
                </a:lnTo>
                <a:lnTo>
                  <a:pt x="4572000" y="5146085"/>
                </a:lnTo>
                <a:lnTo>
                  <a:pt x="0" y="514608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5327997"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95113A28-6392-43AB-87A6-8322078086BC}" type="datetime1">
              <a:rPr lang="nl-NL" smtClean="0"/>
              <a:t>31-3-2023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3">
            <a:extLst>
              <a:ext uri="{FF2B5EF4-FFF2-40B4-BE49-F238E27FC236}">
                <a16:creationId xmlns:a16="http://schemas.microsoft.com/office/drawing/2014/main" id="{D862824C-364E-4543-854F-60A2A42D2C9F}"/>
              </a:ext>
            </a:extLst>
          </p:cNvPr>
          <p:cNvSpPr>
            <a:spLocks noGrp="1"/>
          </p:cNvSpPr>
          <p:nvPr>
            <p:ph type="body" sz="half" idx="2"/>
          </p:nvPr>
        </p:nvSpPr>
        <p:spPr>
          <a:xfrm>
            <a:off x="5327991"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1" name="Text Placeholder 3">
            <a:extLst>
              <a:ext uri="{FF2B5EF4-FFF2-40B4-BE49-F238E27FC236}">
                <a16:creationId xmlns:a16="http://schemas.microsoft.com/office/drawing/2014/main" id="{F4117ACD-F932-D64E-A8AF-00425F56716B}"/>
              </a:ext>
            </a:extLst>
          </p:cNvPr>
          <p:cNvSpPr>
            <a:spLocks noGrp="1"/>
          </p:cNvSpPr>
          <p:nvPr>
            <p:ph type="body" sz="half" idx="13"/>
          </p:nvPr>
        </p:nvSpPr>
        <p:spPr>
          <a:xfrm>
            <a:off x="720000" y="900000"/>
            <a:ext cx="3563999" cy="2951999"/>
          </a:xfrm>
        </p:spPr>
        <p:txBody>
          <a:bodyPr/>
          <a:lstStyle>
            <a:lvl1pPr marL="0" indent="0">
              <a:lnSpc>
                <a:spcPct val="100000"/>
              </a:lnSpc>
              <a:buNone/>
              <a:defRPr sz="2800" b="1">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259253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er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88000"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813FD01E-28E5-4622-BDAF-429FC659BE0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623999"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688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4656000" y="2880000"/>
            <a:ext cx="180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688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4656000"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1" name="Text Placeholder 2">
            <a:extLst>
              <a:ext uri="{FF2B5EF4-FFF2-40B4-BE49-F238E27FC236}">
                <a16:creationId xmlns:a16="http://schemas.microsoft.com/office/drawing/2014/main" id="{45217F44-E2DC-0B4D-B38A-14B21830D713}"/>
              </a:ext>
            </a:extLst>
          </p:cNvPr>
          <p:cNvSpPr>
            <a:spLocks noGrp="1"/>
          </p:cNvSpPr>
          <p:nvPr>
            <p:ph type="body" idx="19" hasCustomPrompt="1"/>
          </p:nvPr>
        </p:nvSpPr>
        <p:spPr>
          <a:xfrm>
            <a:off x="6623999" y="2124000"/>
            <a:ext cx="180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4655999"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62738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34701573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jf kolomme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5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4" name="Text Placeholder 3"/>
          <p:cNvSpPr>
            <a:spLocks noGrp="1"/>
          </p:cNvSpPr>
          <p:nvPr>
            <p:ph type="body" sz="half" idx="2"/>
          </p:nvPr>
        </p:nvSpPr>
        <p:spPr>
          <a:xfrm>
            <a:off x="720000"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FE4D878B-635C-44A6-A373-76ECB5B84DF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4" name="Text Placeholder 3">
            <a:extLst>
              <a:ext uri="{FF2B5EF4-FFF2-40B4-BE49-F238E27FC236}">
                <a16:creationId xmlns:a16="http://schemas.microsoft.com/office/drawing/2014/main" id="{A2C7DB8E-544B-3B4B-BE95-48DE459A6C9C}"/>
              </a:ext>
            </a:extLst>
          </p:cNvPr>
          <p:cNvSpPr>
            <a:spLocks noGrp="1"/>
          </p:cNvSpPr>
          <p:nvPr>
            <p:ph type="body" sz="half" idx="13"/>
          </p:nvPr>
        </p:nvSpPr>
        <p:spPr>
          <a:xfrm>
            <a:off x="6983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C64BE5B4-483D-E342-AB6B-F0A632DA7930}"/>
              </a:ext>
            </a:extLst>
          </p:cNvPr>
          <p:cNvSpPr>
            <a:spLocks noGrp="1"/>
          </p:cNvSpPr>
          <p:nvPr>
            <p:ph type="body" sz="half" idx="14"/>
          </p:nvPr>
        </p:nvSpPr>
        <p:spPr>
          <a:xfrm>
            <a:off x="2285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6C736109-68E7-6C46-97E0-BA7964FCC797}"/>
              </a:ext>
            </a:extLst>
          </p:cNvPr>
          <p:cNvSpPr>
            <a:spLocks noGrp="1"/>
          </p:cNvSpPr>
          <p:nvPr>
            <p:ph type="body" sz="half" idx="15"/>
          </p:nvPr>
        </p:nvSpPr>
        <p:spPr>
          <a:xfrm>
            <a:off x="3851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8" name="Text Placeholder 2">
            <a:extLst>
              <a:ext uri="{FF2B5EF4-FFF2-40B4-BE49-F238E27FC236}">
                <a16:creationId xmlns:a16="http://schemas.microsoft.com/office/drawing/2014/main" id="{C04076AE-5FDC-3045-8738-962478BA6FD8}"/>
              </a:ext>
            </a:extLst>
          </p:cNvPr>
          <p:cNvSpPr>
            <a:spLocks noGrp="1"/>
          </p:cNvSpPr>
          <p:nvPr>
            <p:ph type="body" idx="16" hasCustomPrompt="1"/>
          </p:nvPr>
        </p:nvSpPr>
        <p:spPr>
          <a:xfrm>
            <a:off x="719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19" name="Text Placeholder 2">
            <a:extLst>
              <a:ext uri="{FF2B5EF4-FFF2-40B4-BE49-F238E27FC236}">
                <a16:creationId xmlns:a16="http://schemas.microsoft.com/office/drawing/2014/main" id="{75CA9006-32A9-004C-99B4-664D21D4E2F1}"/>
              </a:ext>
            </a:extLst>
          </p:cNvPr>
          <p:cNvSpPr>
            <a:spLocks noGrp="1"/>
          </p:cNvSpPr>
          <p:nvPr>
            <p:ph type="body" idx="17" hasCustomPrompt="1"/>
          </p:nvPr>
        </p:nvSpPr>
        <p:spPr>
          <a:xfrm>
            <a:off x="2285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0" name="Text Placeholder 2">
            <a:extLst>
              <a:ext uri="{FF2B5EF4-FFF2-40B4-BE49-F238E27FC236}">
                <a16:creationId xmlns:a16="http://schemas.microsoft.com/office/drawing/2014/main" id="{CED3BBEA-7CD2-2C49-B72F-1A58763E5E92}"/>
              </a:ext>
            </a:extLst>
          </p:cNvPr>
          <p:cNvSpPr>
            <a:spLocks noGrp="1"/>
          </p:cNvSpPr>
          <p:nvPr>
            <p:ph type="body" idx="18" hasCustomPrompt="1"/>
          </p:nvPr>
        </p:nvSpPr>
        <p:spPr>
          <a:xfrm>
            <a:off x="3851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2" name="Picture Placeholder 2">
            <a:extLst>
              <a:ext uri="{FF2B5EF4-FFF2-40B4-BE49-F238E27FC236}">
                <a16:creationId xmlns:a16="http://schemas.microsoft.com/office/drawing/2014/main" id="{ECA97645-3225-2949-8521-69BB6F0D1B97}"/>
              </a:ext>
            </a:extLst>
          </p:cNvPr>
          <p:cNvSpPr>
            <a:spLocks noGrp="1"/>
          </p:cNvSpPr>
          <p:nvPr>
            <p:ph type="pic" idx="20"/>
          </p:nvPr>
        </p:nvSpPr>
        <p:spPr>
          <a:xfrm>
            <a:off x="3851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3" name="Picture Placeholder 2">
            <a:extLst>
              <a:ext uri="{FF2B5EF4-FFF2-40B4-BE49-F238E27FC236}">
                <a16:creationId xmlns:a16="http://schemas.microsoft.com/office/drawing/2014/main" id="{0F69A00D-DCC5-E64E-BA66-28013FEB849A}"/>
              </a:ext>
            </a:extLst>
          </p:cNvPr>
          <p:cNvSpPr>
            <a:spLocks noGrp="1"/>
          </p:cNvSpPr>
          <p:nvPr>
            <p:ph type="pic" idx="21"/>
          </p:nvPr>
        </p:nvSpPr>
        <p:spPr>
          <a:xfrm>
            <a:off x="6983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4" name="Picture Placeholder 2">
            <a:extLst>
              <a:ext uri="{FF2B5EF4-FFF2-40B4-BE49-F238E27FC236}">
                <a16:creationId xmlns:a16="http://schemas.microsoft.com/office/drawing/2014/main" id="{FECBDF27-C56C-0745-A544-8C7F70D3BB41}"/>
              </a:ext>
            </a:extLst>
          </p:cNvPr>
          <p:cNvSpPr>
            <a:spLocks noGrp="1"/>
          </p:cNvSpPr>
          <p:nvPr>
            <p:ph type="pic" idx="22"/>
          </p:nvPr>
        </p:nvSpPr>
        <p:spPr>
          <a:xfrm>
            <a:off x="735234"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
        <p:nvSpPr>
          <p:cNvPr id="25" name="Text Placeholder 2">
            <a:extLst>
              <a:ext uri="{FF2B5EF4-FFF2-40B4-BE49-F238E27FC236}">
                <a16:creationId xmlns:a16="http://schemas.microsoft.com/office/drawing/2014/main" id="{70CEC9B9-C04F-7B4F-9461-1E78C228720C}"/>
              </a:ext>
            </a:extLst>
          </p:cNvPr>
          <p:cNvSpPr>
            <a:spLocks noGrp="1"/>
          </p:cNvSpPr>
          <p:nvPr>
            <p:ph type="body" idx="23" hasCustomPrompt="1"/>
          </p:nvPr>
        </p:nvSpPr>
        <p:spPr>
          <a:xfrm>
            <a:off x="6984000"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6" name="Text Placeholder 3">
            <a:extLst>
              <a:ext uri="{FF2B5EF4-FFF2-40B4-BE49-F238E27FC236}">
                <a16:creationId xmlns:a16="http://schemas.microsoft.com/office/drawing/2014/main" id="{B5C94C28-BBAD-9648-9120-BD8AFAA36183}"/>
              </a:ext>
            </a:extLst>
          </p:cNvPr>
          <p:cNvSpPr>
            <a:spLocks noGrp="1"/>
          </p:cNvSpPr>
          <p:nvPr>
            <p:ph type="body" sz="half" idx="24"/>
          </p:nvPr>
        </p:nvSpPr>
        <p:spPr>
          <a:xfrm>
            <a:off x="5417998" y="2880000"/>
            <a:ext cx="1440000"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27" name="Text Placeholder 2">
            <a:extLst>
              <a:ext uri="{FF2B5EF4-FFF2-40B4-BE49-F238E27FC236}">
                <a16:creationId xmlns:a16="http://schemas.microsoft.com/office/drawing/2014/main" id="{CA1FB6DA-A3C1-AA47-AE81-D0E4E2BF8636}"/>
              </a:ext>
            </a:extLst>
          </p:cNvPr>
          <p:cNvSpPr>
            <a:spLocks noGrp="1"/>
          </p:cNvSpPr>
          <p:nvPr>
            <p:ph type="body" idx="25" hasCustomPrompt="1"/>
          </p:nvPr>
        </p:nvSpPr>
        <p:spPr>
          <a:xfrm>
            <a:off x="5417998" y="2124000"/>
            <a:ext cx="1440000" cy="540000"/>
          </a:xfrm>
        </p:spPr>
        <p:txBody>
          <a:bodyPr anchor="t" anchorCtr="0"/>
          <a:lstStyle>
            <a:lvl1pPr marL="0" indent="0">
              <a:lnSpc>
                <a:spcPct val="100000"/>
              </a:lnSpc>
              <a:buNone/>
              <a:defRPr sz="14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te bewerken</a:t>
            </a:r>
          </a:p>
        </p:txBody>
      </p:sp>
      <p:sp>
        <p:nvSpPr>
          <p:cNvPr id="28" name="Picture Placeholder 2">
            <a:extLst>
              <a:ext uri="{FF2B5EF4-FFF2-40B4-BE49-F238E27FC236}">
                <a16:creationId xmlns:a16="http://schemas.microsoft.com/office/drawing/2014/main" id="{D4086632-B38F-E14B-BD03-54E97596B8BB}"/>
              </a:ext>
            </a:extLst>
          </p:cNvPr>
          <p:cNvSpPr>
            <a:spLocks noGrp="1"/>
          </p:cNvSpPr>
          <p:nvPr>
            <p:ph type="pic" idx="26"/>
          </p:nvPr>
        </p:nvSpPr>
        <p:spPr>
          <a:xfrm>
            <a:off x="5417998" y="1440000"/>
            <a:ext cx="612000" cy="612000"/>
          </a:xfrm>
          <a:noFill/>
        </p:spPr>
        <p:txBody>
          <a:bodyPr lIns="36000" tIns="36000" rIns="36000" anchor="t"/>
          <a:lstStyle>
            <a:lvl1pPr marL="0" indent="0" algn="ctr">
              <a:lnSpc>
                <a:spcPct val="100000"/>
              </a:lnSpc>
              <a:spcBef>
                <a:spcPts val="0"/>
              </a:spcBef>
              <a:buNone/>
              <a:defRPr sz="8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t>
            </a:r>
            <a:endParaRPr lang="en-US" dirty="0"/>
          </a:p>
        </p:txBody>
      </p:sp>
    </p:spTree>
    <p:extLst>
      <p:ext uri="{BB962C8B-B14F-4D97-AF65-F5344CB8AC3E}">
        <p14:creationId xmlns:p14="http://schemas.microsoft.com/office/powerpoint/2010/main" val="2620844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9D8403-CE9F-4F51-8620-3825EF62FF8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Rechthoek 6">
            <a:extLst>
              <a:ext uri="{FF2B5EF4-FFF2-40B4-BE49-F238E27FC236}">
                <a16:creationId xmlns:a16="http://schemas.microsoft.com/office/drawing/2014/main" id="{2223F424-C05E-CD46-A494-7CD80A887EC4}"/>
              </a:ext>
            </a:extLst>
          </p:cNvPr>
          <p:cNvSpPr/>
          <p:nvPr userDrawn="1"/>
        </p:nvSpPr>
        <p:spPr>
          <a:xfrm>
            <a:off x="0" y="864000"/>
            <a:ext cx="72000" cy="35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le 1">
            <a:extLst>
              <a:ext uri="{FF2B5EF4-FFF2-40B4-BE49-F238E27FC236}">
                <a16:creationId xmlns:a16="http://schemas.microsoft.com/office/drawing/2014/main" id="{8283028F-13C0-3845-A09E-F4AD50A77487}"/>
              </a:ext>
            </a:extLst>
          </p:cNvPr>
          <p:cNvSpPr>
            <a:spLocks noGrp="1"/>
          </p:cNvSpPr>
          <p:nvPr>
            <p:ph type="ctrTitle"/>
          </p:nvPr>
        </p:nvSpPr>
        <p:spPr>
          <a:xfrm>
            <a:off x="720000" y="828000"/>
            <a:ext cx="5903999" cy="1620000"/>
          </a:xfrm>
        </p:spPr>
        <p:txBody>
          <a:bodyPr anchor="b" anchorCtr="0"/>
          <a:lstStyle>
            <a:lvl1pPr algn="l">
              <a:defRPr sz="3200">
                <a:solidFill>
                  <a:schemeClr val="tx2"/>
                </a:solidFill>
              </a:defRPr>
            </a:lvl1pPr>
          </a:lstStyle>
          <a:p>
            <a:r>
              <a:rPr lang="nl-NL" dirty="0"/>
              <a:t>Klik om stijl te bewerken</a:t>
            </a:r>
            <a:endParaRPr lang="en-US" dirty="0"/>
          </a:p>
        </p:txBody>
      </p:sp>
      <p:sp>
        <p:nvSpPr>
          <p:cNvPr id="9" name="Subtitle 2">
            <a:extLst>
              <a:ext uri="{FF2B5EF4-FFF2-40B4-BE49-F238E27FC236}">
                <a16:creationId xmlns:a16="http://schemas.microsoft.com/office/drawing/2014/main" id="{60FAD50F-12A2-FC47-8275-18D42F36C0CD}"/>
              </a:ext>
            </a:extLst>
          </p:cNvPr>
          <p:cNvSpPr>
            <a:spLocks noGrp="1"/>
          </p:cNvSpPr>
          <p:nvPr>
            <p:ph type="subTitle" idx="1"/>
          </p:nvPr>
        </p:nvSpPr>
        <p:spPr>
          <a:xfrm>
            <a:off x="720000" y="2592000"/>
            <a:ext cx="5903999" cy="648000"/>
          </a:xfrm>
        </p:spPr>
        <p:txBody>
          <a:bodyPr anchor="t" anchorCtr="0"/>
          <a:lstStyle>
            <a:lvl1pPr marL="0" indent="0" algn="l">
              <a:lnSpc>
                <a:spcPct val="110000"/>
              </a:lnSpc>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Tree>
    <p:extLst>
      <p:ext uri="{BB962C8B-B14F-4D97-AF65-F5344CB8AC3E}">
        <p14:creationId xmlns:p14="http://schemas.microsoft.com/office/powerpoint/2010/main" val="14639423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71926859-0E74-47FC-83D3-FFEB3A16599C}"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425458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720002" y="576000"/>
            <a:ext cx="7703999" cy="864000"/>
          </a:xfrm>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B9902CAE-B18A-4648-9FA8-30F47A3AAD7A}" type="datetime1">
              <a:rPr lang="nl-NL" smtClean="0"/>
              <a:t>31-3-2023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162479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2ED4A-668B-4DC1-8CD0-D28DBCDF0F8F}" type="datetime1">
              <a:rPr lang="nl-NL" smtClean="0"/>
              <a:t>31-3-2023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027273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ojectteam">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0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6D78D4B8-6988-4E9C-A4D0-BCD15974AFCB}"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itle 1">
            <a:extLst>
              <a:ext uri="{FF2B5EF4-FFF2-40B4-BE49-F238E27FC236}">
                <a16:creationId xmlns:a16="http://schemas.microsoft.com/office/drawing/2014/main" id="{B22CE07E-08F2-C14D-8DF6-F761310998C4}"/>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25" name="Text Placeholder 2">
            <a:extLst>
              <a:ext uri="{FF2B5EF4-FFF2-40B4-BE49-F238E27FC236}">
                <a16:creationId xmlns:a16="http://schemas.microsoft.com/office/drawing/2014/main" id="{DB76643F-660D-E54C-B38A-719E7A35353D}"/>
              </a:ext>
            </a:extLst>
          </p:cNvPr>
          <p:cNvSpPr>
            <a:spLocks noGrp="1"/>
          </p:cNvSpPr>
          <p:nvPr>
            <p:ph type="body" idx="23" hasCustomPrompt="1"/>
          </p:nvPr>
        </p:nvSpPr>
        <p:spPr>
          <a:xfrm>
            <a:off x="719998"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26" name="Picture Placeholder 2">
            <a:extLst>
              <a:ext uri="{FF2B5EF4-FFF2-40B4-BE49-F238E27FC236}">
                <a16:creationId xmlns:a16="http://schemas.microsoft.com/office/drawing/2014/main" id="{D6B5E950-1F63-C147-846C-B39B3CA38123}"/>
              </a:ext>
            </a:extLst>
          </p:cNvPr>
          <p:cNvSpPr>
            <a:spLocks noGrp="1"/>
          </p:cNvSpPr>
          <p:nvPr>
            <p:ph type="pic" idx="1"/>
          </p:nvPr>
        </p:nvSpPr>
        <p:spPr>
          <a:xfrm>
            <a:off x="719998"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7" name="Picture Placeholder 2">
            <a:extLst>
              <a:ext uri="{FF2B5EF4-FFF2-40B4-BE49-F238E27FC236}">
                <a16:creationId xmlns:a16="http://schemas.microsoft.com/office/drawing/2014/main" id="{F186AD52-7DC2-0847-90A9-39A9F2D3BD88}"/>
              </a:ext>
            </a:extLst>
          </p:cNvPr>
          <p:cNvSpPr>
            <a:spLocks noGrp="1"/>
          </p:cNvSpPr>
          <p:nvPr>
            <p:ph type="pic" idx="24"/>
          </p:nvPr>
        </p:nvSpPr>
        <p:spPr>
          <a:xfrm>
            <a:off x="2688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8" name="Picture Placeholder 2">
            <a:extLst>
              <a:ext uri="{FF2B5EF4-FFF2-40B4-BE49-F238E27FC236}">
                <a16:creationId xmlns:a16="http://schemas.microsoft.com/office/drawing/2014/main" id="{0A50F692-7F2F-DD43-9F8A-BE4825EDB059}"/>
              </a:ext>
            </a:extLst>
          </p:cNvPr>
          <p:cNvSpPr>
            <a:spLocks noGrp="1"/>
          </p:cNvSpPr>
          <p:nvPr>
            <p:ph type="pic" idx="25"/>
          </p:nvPr>
        </p:nvSpPr>
        <p:spPr>
          <a:xfrm>
            <a:off x="4656000"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29" name="Picture Placeholder 2">
            <a:extLst>
              <a:ext uri="{FF2B5EF4-FFF2-40B4-BE49-F238E27FC236}">
                <a16:creationId xmlns:a16="http://schemas.microsoft.com/office/drawing/2014/main" id="{36AB7F69-C6A0-A045-981B-29D4AC43F63F}"/>
              </a:ext>
            </a:extLst>
          </p:cNvPr>
          <p:cNvSpPr>
            <a:spLocks noGrp="1"/>
          </p:cNvSpPr>
          <p:nvPr>
            <p:ph type="pic" idx="26"/>
          </p:nvPr>
        </p:nvSpPr>
        <p:spPr>
          <a:xfrm>
            <a:off x="6623999" y="1512000"/>
            <a:ext cx="1080000" cy="1224000"/>
          </a:xfrm>
          <a:solidFill>
            <a:schemeClr val="bg1">
              <a:lumMod val="85000"/>
            </a:schemeClr>
          </a:solidFill>
        </p:spPr>
        <p:txBody>
          <a:bodyPr lIns="72000" tIns="72000" rIns="72000" anchor="t"/>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30" name="Text Placeholder 3">
            <a:extLst>
              <a:ext uri="{FF2B5EF4-FFF2-40B4-BE49-F238E27FC236}">
                <a16:creationId xmlns:a16="http://schemas.microsoft.com/office/drawing/2014/main" id="{1A4D0FEE-73A8-C745-AFE7-E14D2CD00F13}"/>
              </a:ext>
            </a:extLst>
          </p:cNvPr>
          <p:cNvSpPr>
            <a:spLocks noGrp="1"/>
          </p:cNvSpPr>
          <p:nvPr>
            <p:ph type="body" sz="half" idx="27"/>
          </p:nvPr>
        </p:nvSpPr>
        <p:spPr>
          <a:xfrm>
            <a:off x="2687997"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1" name="Text Placeholder 2">
            <a:extLst>
              <a:ext uri="{FF2B5EF4-FFF2-40B4-BE49-F238E27FC236}">
                <a16:creationId xmlns:a16="http://schemas.microsoft.com/office/drawing/2014/main" id="{5BBD0218-0753-0E45-B6AC-E79DDB7A216E}"/>
              </a:ext>
            </a:extLst>
          </p:cNvPr>
          <p:cNvSpPr>
            <a:spLocks noGrp="1"/>
          </p:cNvSpPr>
          <p:nvPr>
            <p:ph type="body" idx="28" hasCustomPrompt="1"/>
          </p:nvPr>
        </p:nvSpPr>
        <p:spPr>
          <a:xfrm>
            <a:off x="2687995"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2" name="Text Placeholder 3">
            <a:extLst>
              <a:ext uri="{FF2B5EF4-FFF2-40B4-BE49-F238E27FC236}">
                <a16:creationId xmlns:a16="http://schemas.microsoft.com/office/drawing/2014/main" id="{C6C94B21-A1C1-B64C-8151-30CA21873A34}"/>
              </a:ext>
            </a:extLst>
          </p:cNvPr>
          <p:cNvSpPr>
            <a:spLocks noGrp="1"/>
          </p:cNvSpPr>
          <p:nvPr>
            <p:ph type="body" sz="half" idx="29"/>
          </p:nvPr>
        </p:nvSpPr>
        <p:spPr>
          <a:xfrm>
            <a:off x="6623999"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3" name="Text Placeholder 2">
            <a:extLst>
              <a:ext uri="{FF2B5EF4-FFF2-40B4-BE49-F238E27FC236}">
                <a16:creationId xmlns:a16="http://schemas.microsoft.com/office/drawing/2014/main" id="{E43B503F-0791-2F48-B5AF-E775783C24BB}"/>
              </a:ext>
            </a:extLst>
          </p:cNvPr>
          <p:cNvSpPr>
            <a:spLocks noGrp="1"/>
          </p:cNvSpPr>
          <p:nvPr>
            <p:ph type="body" idx="30" hasCustomPrompt="1"/>
          </p:nvPr>
        </p:nvSpPr>
        <p:spPr>
          <a:xfrm>
            <a:off x="6623999"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34" name="Text Placeholder 3">
            <a:extLst>
              <a:ext uri="{FF2B5EF4-FFF2-40B4-BE49-F238E27FC236}">
                <a16:creationId xmlns:a16="http://schemas.microsoft.com/office/drawing/2014/main" id="{56B35E8D-1DB4-984F-A5ED-DA315C94B27B}"/>
              </a:ext>
            </a:extLst>
          </p:cNvPr>
          <p:cNvSpPr>
            <a:spLocks noGrp="1"/>
          </p:cNvSpPr>
          <p:nvPr>
            <p:ph type="body" sz="half" idx="31"/>
          </p:nvPr>
        </p:nvSpPr>
        <p:spPr>
          <a:xfrm>
            <a:off x="4656000" y="3384193"/>
            <a:ext cx="1800000" cy="1224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35" name="Text Placeholder 2">
            <a:extLst>
              <a:ext uri="{FF2B5EF4-FFF2-40B4-BE49-F238E27FC236}">
                <a16:creationId xmlns:a16="http://schemas.microsoft.com/office/drawing/2014/main" id="{8FE057E9-A004-0F4C-B5B0-F46283726750}"/>
              </a:ext>
            </a:extLst>
          </p:cNvPr>
          <p:cNvSpPr>
            <a:spLocks noGrp="1"/>
          </p:cNvSpPr>
          <p:nvPr>
            <p:ph type="body" idx="32" hasCustomPrompt="1"/>
          </p:nvPr>
        </p:nvSpPr>
        <p:spPr>
          <a:xfrm>
            <a:off x="4656000" y="2880193"/>
            <a:ext cx="1800000" cy="432000"/>
          </a:xfrm>
        </p:spPr>
        <p:txBody>
          <a:bodyPr anchor="t" anchorCtr="0"/>
          <a:lstStyle>
            <a:lvl1pPr marL="0" indent="0">
              <a:lnSpc>
                <a:spcPct val="100000"/>
              </a:lnSpc>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923830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er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899999"/>
            <a:ext cx="29376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120000" y="2880000"/>
            <a:ext cx="2303999" cy="1728000"/>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5" name="Date Placeholder 4"/>
          <p:cNvSpPr>
            <a:spLocks noGrp="1"/>
          </p:cNvSpPr>
          <p:nvPr>
            <p:ph type="dt" sz="half" idx="10"/>
          </p:nvPr>
        </p:nvSpPr>
        <p:spPr/>
        <p:txBody>
          <a:bodyPr/>
          <a:lstStyle/>
          <a:p>
            <a:fld id="{75D7F107-3AB8-4140-838A-5D3C711DAF94}"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6119999" y="1007998"/>
            <a:ext cx="2304000" cy="1656000"/>
          </a:xfrm>
        </p:spPr>
        <p:txBody>
          <a:bodyPr anchor="t" anchorCtr="0"/>
          <a:lstStyle/>
          <a:p>
            <a:r>
              <a:rPr lang="nl-NL" dirty="0"/>
              <a:t>Klik om stijl te bewerken</a:t>
            </a:r>
            <a:endParaRPr lang="en-US" dirty="0"/>
          </a:p>
        </p:txBody>
      </p:sp>
      <p:sp>
        <p:nvSpPr>
          <p:cNvPr id="8" name="Picture Placeholder 2">
            <a:extLst>
              <a:ext uri="{FF2B5EF4-FFF2-40B4-BE49-F238E27FC236}">
                <a16:creationId xmlns:a16="http://schemas.microsoft.com/office/drawing/2014/main" id="{D6DD0994-0B67-3347-BB38-1E689BD67757}"/>
              </a:ext>
            </a:extLst>
          </p:cNvPr>
          <p:cNvSpPr>
            <a:spLocks noGrp="1"/>
          </p:cNvSpPr>
          <p:nvPr>
            <p:ph type="pic" idx="13"/>
          </p:nvPr>
        </p:nvSpPr>
        <p:spPr>
          <a:xfrm>
            <a:off x="3042000" y="899999"/>
            <a:ext cx="293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Picture Placeholder 2">
            <a:extLst>
              <a:ext uri="{FF2B5EF4-FFF2-40B4-BE49-F238E27FC236}">
                <a16:creationId xmlns:a16="http://schemas.microsoft.com/office/drawing/2014/main" id="{AE15D720-D49B-E24D-84F6-437DDD0E8A4C}"/>
              </a:ext>
            </a:extLst>
          </p:cNvPr>
          <p:cNvSpPr>
            <a:spLocks noGrp="1"/>
          </p:cNvSpPr>
          <p:nvPr>
            <p:ph type="pic" idx="14"/>
          </p:nvPr>
        </p:nvSpPr>
        <p:spPr>
          <a:xfrm>
            <a:off x="720000" y="2807999"/>
            <a:ext cx="2934000" cy="144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2" name="Picture Placeholder 2">
            <a:extLst>
              <a:ext uri="{FF2B5EF4-FFF2-40B4-BE49-F238E27FC236}">
                <a16:creationId xmlns:a16="http://schemas.microsoft.com/office/drawing/2014/main" id="{84F75289-82F8-9841-A637-114F0AC8C4E4}"/>
              </a:ext>
            </a:extLst>
          </p:cNvPr>
          <p:cNvSpPr>
            <a:spLocks noGrp="1"/>
          </p:cNvSpPr>
          <p:nvPr>
            <p:ph type="pic" idx="15"/>
          </p:nvPr>
        </p:nvSpPr>
        <p:spPr>
          <a:xfrm>
            <a:off x="3762000" y="2808000"/>
            <a:ext cx="2214000" cy="180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31760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met subkop">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9998" y="1512663"/>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
        <p:nvSpPr>
          <p:cNvPr id="7" name="Date Placeholder 6"/>
          <p:cNvSpPr>
            <a:spLocks noGrp="1"/>
          </p:cNvSpPr>
          <p:nvPr>
            <p:ph type="dt" sz="half" idx="10"/>
          </p:nvPr>
        </p:nvSpPr>
        <p:spPr/>
        <p:txBody>
          <a:bodyPr/>
          <a:lstStyle/>
          <a:p>
            <a:fld id="{64A19D82-72D6-49E6-BFEB-D18EEB101FA3}" type="datetime1">
              <a:rPr lang="nl-NL" smtClean="0"/>
              <a:t>31-3-2023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ADDD0928-A9C1-0D4B-9DA8-FD02FD8CE5AE}"/>
              </a:ext>
            </a:extLst>
          </p:cNvPr>
          <p:cNvSpPr>
            <a:spLocks noGrp="1"/>
          </p:cNvSpPr>
          <p:nvPr>
            <p:ph type="title"/>
          </p:nvPr>
        </p:nvSpPr>
        <p:spPr>
          <a:xfrm>
            <a:off x="720001" y="576000"/>
            <a:ext cx="7703997" cy="864000"/>
          </a:xfrm>
        </p:spPr>
        <p:txBody>
          <a:bodyPr/>
          <a:lstStyle/>
          <a:p>
            <a:r>
              <a:rPr lang="nl-NL" dirty="0"/>
              <a:t>Klik om stijl te bewerken</a:t>
            </a:r>
            <a:endParaRPr lang="en-US" dirty="0"/>
          </a:p>
        </p:txBody>
      </p:sp>
      <p:sp>
        <p:nvSpPr>
          <p:cNvPr id="11" name="Content Placeholder 2">
            <a:extLst>
              <a:ext uri="{FF2B5EF4-FFF2-40B4-BE49-F238E27FC236}">
                <a16:creationId xmlns:a16="http://schemas.microsoft.com/office/drawing/2014/main" id="{7BAF31F0-F776-374E-A0F1-0E6949C7D250}"/>
              </a:ext>
            </a:extLst>
          </p:cNvPr>
          <p:cNvSpPr>
            <a:spLocks noGrp="1"/>
          </p:cNvSpPr>
          <p:nvPr>
            <p:ph idx="13"/>
          </p:nvPr>
        </p:nvSpPr>
        <p:spPr>
          <a:xfrm>
            <a:off x="720000"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45EB8BB6-CC51-154F-8D4F-2EFE5D56AB88}"/>
              </a:ext>
            </a:extLst>
          </p:cNvPr>
          <p:cNvSpPr>
            <a:spLocks noGrp="1"/>
          </p:cNvSpPr>
          <p:nvPr>
            <p:ph idx="14"/>
          </p:nvPr>
        </p:nvSpPr>
        <p:spPr>
          <a:xfrm>
            <a:off x="4680002" y="1836000"/>
            <a:ext cx="3744000" cy="277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2">
            <a:extLst>
              <a:ext uri="{FF2B5EF4-FFF2-40B4-BE49-F238E27FC236}">
                <a16:creationId xmlns:a16="http://schemas.microsoft.com/office/drawing/2014/main" id="{2605DF7F-7F14-1041-82B7-A5DA5542251F}"/>
              </a:ext>
            </a:extLst>
          </p:cNvPr>
          <p:cNvSpPr>
            <a:spLocks noGrp="1"/>
          </p:cNvSpPr>
          <p:nvPr>
            <p:ph type="body" idx="15" hasCustomPrompt="1"/>
          </p:nvPr>
        </p:nvSpPr>
        <p:spPr>
          <a:xfrm>
            <a:off x="4680002" y="1512664"/>
            <a:ext cx="3744000" cy="252000"/>
          </a:xfrm>
        </p:spPr>
        <p:txBody>
          <a:bodyPr anchor="t" anchorCtr="0"/>
          <a:lstStyle>
            <a:lvl1pPr marL="0" indent="0">
              <a:buNone/>
              <a:defRPr sz="12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Klikken om te bewerken</a:t>
            </a:r>
          </a:p>
        </p:txBody>
      </p:sp>
    </p:spTree>
    <p:extLst>
      <p:ext uri="{BB962C8B-B14F-4D97-AF65-F5344CB8AC3E}">
        <p14:creationId xmlns:p14="http://schemas.microsoft.com/office/powerpoint/2010/main" val="3559572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0000" y="720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EDCE8CA6-20C2-4DE4-9B43-061B376068C9}"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
        <p:nvSpPr>
          <p:cNvPr id="16" name="Picture Placeholder 2">
            <a:extLst>
              <a:ext uri="{FF2B5EF4-FFF2-40B4-BE49-F238E27FC236}">
                <a16:creationId xmlns:a16="http://schemas.microsoft.com/office/drawing/2014/main" id="{DAABF66E-7617-3F47-8DFB-9095B8E0D7FE}"/>
              </a:ext>
            </a:extLst>
          </p:cNvPr>
          <p:cNvSpPr>
            <a:spLocks noGrp="1"/>
          </p:cNvSpPr>
          <p:nvPr>
            <p:ph type="pic" idx="14"/>
          </p:nvPr>
        </p:nvSpPr>
        <p:spPr>
          <a:xfrm>
            <a:off x="4680000" y="2718000"/>
            <a:ext cx="3743999" cy="1890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32834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en 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40000" y="1583999"/>
            <a:ext cx="5184000" cy="2808000"/>
          </a:xfrm>
          <a:solidFill>
            <a:schemeClr val="bg1">
              <a:lumMod val="85000"/>
            </a:schemeClr>
          </a:solidFill>
        </p:spPr>
        <p:txBody>
          <a:bodyPr lIns="360000" tIns="360000" rIns="360000" anchor="t"/>
          <a:lstStyle>
            <a:lvl1pPr marL="0" indent="0" algn="ctr">
              <a:lnSpc>
                <a:spcPct val="110000"/>
              </a:lnSpc>
              <a:spcBef>
                <a:spcPts val="0"/>
              </a:spcBef>
              <a:buNone/>
              <a:defRPr sz="12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5" name="Date Placeholder 4"/>
          <p:cNvSpPr>
            <a:spLocks noGrp="1"/>
          </p:cNvSpPr>
          <p:nvPr>
            <p:ph type="dt" sz="half" idx="10"/>
          </p:nvPr>
        </p:nvSpPr>
        <p:spPr/>
        <p:txBody>
          <a:bodyPr/>
          <a:lstStyle/>
          <a:p>
            <a:fld id="{4BAC9320-4254-47CC-9215-C60A4753E4C0}"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3" name="Text Placeholder 3">
            <a:extLst>
              <a:ext uri="{FF2B5EF4-FFF2-40B4-BE49-F238E27FC236}">
                <a16:creationId xmlns:a16="http://schemas.microsoft.com/office/drawing/2014/main" id="{BE58BFFF-EFD3-BF45-9E8B-B6086BE90C93}"/>
              </a:ext>
            </a:extLst>
          </p:cNvPr>
          <p:cNvSpPr>
            <a:spLocks noGrp="1"/>
          </p:cNvSpPr>
          <p:nvPr>
            <p:ph type="body" sz="half" idx="2"/>
          </p:nvPr>
        </p:nvSpPr>
        <p:spPr>
          <a:xfrm>
            <a:off x="719997" y="1584000"/>
            <a:ext cx="2015039"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4" name="Title 1">
            <a:extLst>
              <a:ext uri="{FF2B5EF4-FFF2-40B4-BE49-F238E27FC236}">
                <a16:creationId xmlns:a16="http://schemas.microsoft.com/office/drawing/2014/main" id="{5FC1CE5B-8464-C345-9A9D-B7128740490A}"/>
              </a:ext>
            </a:extLst>
          </p:cNvPr>
          <p:cNvSpPr>
            <a:spLocks noGrp="1"/>
          </p:cNvSpPr>
          <p:nvPr>
            <p:ph type="title"/>
          </p:nvPr>
        </p:nvSpPr>
        <p:spPr>
          <a:xfrm>
            <a:off x="719999" y="576000"/>
            <a:ext cx="5999207"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4022642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fbeelding rechts met bijschrift">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8A719E33-C72D-2745-9031-F9B479E34FD0}"/>
              </a:ext>
            </a:extLst>
          </p:cNvPr>
          <p:cNvSpPr>
            <a:spLocks noGrp="1" noChangeAspect="1"/>
          </p:cNvSpPr>
          <p:nvPr>
            <p:ph type="pic" idx="1"/>
          </p:nvPr>
        </p:nvSpPr>
        <p:spPr>
          <a:xfrm>
            <a:off x="4571997" y="0"/>
            <a:ext cx="4572003" cy="5143500"/>
          </a:xfrm>
          <a:custGeom>
            <a:avLst/>
            <a:gdLst>
              <a:gd name="connsiteX0" fmla="*/ 0 w 4572003"/>
              <a:gd name="connsiteY0" fmla="*/ 0 h 5143500"/>
              <a:gd name="connsiteX1" fmla="*/ 180003 w 4572003"/>
              <a:gd name="connsiteY1" fmla="*/ 0 h 5143500"/>
              <a:gd name="connsiteX2" fmla="*/ 3743999 w 4572003"/>
              <a:gd name="connsiteY2" fmla="*/ 0 h 5143500"/>
              <a:gd name="connsiteX3" fmla="*/ 4572003 w 4572003"/>
              <a:gd name="connsiteY3" fmla="*/ 0 h 5143500"/>
              <a:gd name="connsiteX4" fmla="*/ 4572003 w 4572003"/>
              <a:gd name="connsiteY4" fmla="*/ 5143500 h 5143500"/>
              <a:gd name="connsiteX5" fmla="*/ 3 w 4572003"/>
              <a:gd name="connsiteY5" fmla="*/ 5143500 h 5143500"/>
              <a:gd name="connsiteX6" fmla="*/ 3 w 4572003"/>
              <a:gd name="connsiteY6" fmla="*/ 1890000 h 5143500"/>
              <a:gd name="connsiteX7" fmla="*/ 0 w 4572003"/>
              <a:gd name="connsiteY7" fmla="*/ 189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3" h="5143500">
                <a:moveTo>
                  <a:pt x="0" y="0"/>
                </a:moveTo>
                <a:lnTo>
                  <a:pt x="180003" y="0"/>
                </a:lnTo>
                <a:lnTo>
                  <a:pt x="3743999" y="0"/>
                </a:lnTo>
                <a:lnTo>
                  <a:pt x="4572003" y="0"/>
                </a:lnTo>
                <a:lnTo>
                  <a:pt x="4572003" y="5143500"/>
                </a:lnTo>
                <a:lnTo>
                  <a:pt x="3" y="5143500"/>
                </a:lnTo>
                <a:lnTo>
                  <a:pt x="3" y="1890000"/>
                </a:lnTo>
                <a:lnTo>
                  <a:pt x="0" y="1890000"/>
                </a:ln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19997" y="1584000"/>
            <a:ext cx="3384000" cy="3024000"/>
          </a:xfrm>
        </p:spPr>
        <p:txBody>
          <a:bodyPr/>
          <a:lstStyle>
            <a:lvl1pPr marL="0" marR="0" indent="0" algn="l" defTabSz="685800" rtl="0" eaLnBrk="1" fontAlgn="auto" latinLnBrk="0" hangingPunct="1">
              <a:lnSpc>
                <a:spcPct val="120000"/>
              </a:lnSpc>
              <a:spcBef>
                <a:spcPts val="0"/>
              </a:spcBef>
              <a:spcAft>
                <a:spcPts val="0"/>
              </a:spcAft>
              <a:buClr>
                <a:schemeClr val="accent4"/>
              </a:buClr>
              <a:buSzTx/>
              <a:buFont typeface="Arial" panose="020B0604020202020204" pitchFamily="34" charset="0"/>
              <a:buNone/>
              <a:tabLst/>
              <a:defRPr sz="9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a:p>
            <a:pPr lvl="0"/>
            <a:endParaRPr lang="nl-NL" dirty="0"/>
          </a:p>
        </p:txBody>
      </p:sp>
      <p:sp>
        <p:nvSpPr>
          <p:cNvPr id="5" name="Date Placeholder 4"/>
          <p:cNvSpPr>
            <a:spLocks noGrp="1"/>
          </p:cNvSpPr>
          <p:nvPr>
            <p:ph type="dt" sz="half" idx="10"/>
          </p:nvPr>
        </p:nvSpPr>
        <p:spPr/>
        <p:txBody>
          <a:bodyPr/>
          <a:lstStyle>
            <a:lvl1pPr>
              <a:defRPr>
                <a:solidFill>
                  <a:schemeClr val="bg1"/>
                </a:solidFill>
              </a:defRPr>
            </a:lvl1pPr>
          </a:lstStyle>
          <a:p>
            <a:fld id="{1556005B-8EEF-4B32-A99E-09B4D819914D}" type="datetime1">
              <a:rPr lang="nl-NL" smtClean="0"/>
              <a:t>31-3-2023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76FC5FA6-0F4F-4746-B27D-A6B350D20113}"/>
              </a:ext>
            </a:extLst>
          </p:cNvPr>
          <p:cNvSpPr>
            <a:spLocks noGrp="1"/>
          </p:cNvSpPr>
          <p:nvPr>
            <p:ph type="title"/>
          </p:nvPr>
        </p:nvSpPr>
        <p:spPr>
          <a:xfrm>
            <a:off x="720000" y="576000"/>
            <a:ext cx="3384000" cy="864000"/>
          </a:xfrm>
        </p:spPr>
        <p:txBody>
          <a:bodyPr/>
          <a:lstStyle/>
          <a:p>
            <a:r>
              <a:rPr lang="nl-NL" dirty="0"/>
              <a:t>Klik om stijl te bewerken</a:t>
            </a:r>
            <a:endParaRPr lang="en-US" dirty="0"/>
          </a:p>
        </p:txBody>
      </p:sp>
    </p:spTree>
    <p:extLst>
      <p:ext uri="{BB962C8B-B14F-4D97-AF65-F5344CB8AC3E}">
        <p14:creationId xmlns:p14="http://schemas.microsoft.com/office/powerpoint/2010/main" val="626361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539590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032561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4538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201602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de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r>
              <a:rPr lang="nl-NL"/>
              <a:t>Voettekst</a:t>
            </a:r>
          </a:p>
        </p:txBody>
      </p:sp>
      <p:sp>
        <p:nvSpPr>
          <p:cNvPr id="9" name="Tijdelijke aanduiding voor dianummer 8"/>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2304148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r>
              <a:rPr lang="nl-NL"/>
              <a:t>Voettekst</a:t>
            </a:r>
          </a:p>
        </p:txBody>
      </p:sp>
      <p:sp>
        <p:nvSpPr>
          <p:cNvPr id="5" name="Tijdelijke aanduiding voor dianummer 4"/>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690268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r>
              <a:rPr lang="nl-NL"/>
              <a:t>Voettekst</a:t>
            </a:r>
          </a:p>
        </p:txBody>
      </p:sp>
      <p:sp>
        <p:nvSpPr>
          <p:cNvPr id="4" name="Tijdelijke aanduiding voor dianummer 3"/>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19731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streamer 1">
    <p:spTree>
      <p:nvGrpSpPr>
        <p:cNvPr id="1" name=""/>
        <p:cNvGrpSpPr/>
        <p:nvPr/>
      </p:nvGrpSpPr>
      <p:grpSpPr>
        <a:xfrm>
          <a:off x="0" y="0"/>
          <a:ext cx="0" cy="0"/>
          <a:chOff x="0" y="0"/>
          <a:chExt cx="0" cy="0"/>
        </a:xfrm>
      </p:grpSpPr>
      <p:sp>
        <p:nvSpPr>
          <p:cNvPr id="10" name="Vrije vorm 9">
            <a:extLst>
              <a:ext uri="{FF2B5EF4-FFF2-40B4-BE49-F238E27FC236}">
                <a16:creationId xmlns:a16="http://schemas.microsoft.com/office/drawing/2014/main" id="{D446247C-03D5-2943-B3AC-FE98C9F6FCEC}"/>
              </a:ext>
            </a:extLst>
          </p:cNvPr>
          <p:cNvSpPr/>
          <p:nvPr userDrawn="1"/>
        </p:nvSpPr>
        <p:spPr>
          <a:xfrm>
            <a:off x="4571999" y="0"/>
            <a:ext cx="4572000" cy="5143500"/>
          </a:xfrm>
          <a:custGeom>
            <a:avLst/>
            <a:gdLst>
              <a:gd name="connsiteX0" fmla="*/ 0 w 4572000"/>
              <a:gd name="connsiteY0" fmla="*/ 0 h 5143500"/>
              <a:gd name="connsiteX1" fmla="*/ 180001 w 4572000"/>
              <a:gd name="connsiteY1" fmla="*/ 0 h 5143500"/>
              <a:gd name="connsiteX2" fmla="*/ 900000 w 4572000"/>
              <a:gd name="connsiteY2" fmla="*/ 0 h 5143500"/>
              <a:gd name="connsiteX3" fmla="*/ 4572000 w 4572000"/>
              <a:gd name="connsiteY3" fmla="*/ 0 h 5143500"/>
              <a:gd name="connsiteX4" fmla="*/ 4572000 w 4572000"/>
              <a:gd name="connsiteY4" fmla="*/ 5143500 h 5143500"/>
              <a:gd name="connsiteX5" fmla="*/ 1 w 4572000"/>
              <a:gd name="connsiteY5" fmla="*/ 5143500 h 5143500"/>
              <a:gd name="connsiteX6" fmla="*/ 1 w 4572000"/>
              <a:gd name="connsiteY6" fmla="*/ 900000 h 5143500"/>
              <a:gd name="connsiteX7" fmla="*/ 0 w 4572000"/>
              <a:gd name="connsiteY7" fmla="*/ 9000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5143500">
                <a:moveTo>
                  <a:pt x="0" y="0"/>
                </a:moveTo>
                <a:lnTo>
                  <a:pt x="180001" y="0"/>
                </a:lnTo>
                <a:lnTo>
                  <a:pt x="900000" y="0"/>
                </a:lnTo>
                <a:lnTo>
                  <a:pt x="4572000" y="0"/>
                </a:lnTo>
                <a:lnTo>
                  <a:pt x="4572000" y="5143500"/>
                </a:lnTo>
                <a:lnTo>
                  <a:pt x="1" y="5143500"/>
                </a:lnTo>
                <a:lnTo>
                  <a:pt x="1" y="900000"/>
                </a:lnTo>
                <a:lnTo>
                  <a:pt x="0" y="900000"/>
                </a:lnTo>
                <a:close/>
              </a:path>
            </a:pathLst>
          </a:custGeom>
          <a:gradFill>
            <a:gsLst>
              <a:gs pos="0">
                <a:schemeClr val="accent4"/>
              </a:gs>
              <a:gs pos="99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 name="Title 1"/>
          <p:cNvSpPr>
            <a:spLocks noGrp="1"/>
          </p:cNvSpPr>
          <p:nvPr>
            <p:ph type="title"/>
          </p:nvPr>
        </p:nvSpPr>
        <p:spPr>
          <a:xfrm>
            <a:off x="720002" y="576000"/>
            <a:ext cx="3096000" cy="864000"/>
          </a:xfrm>
        </p:spPr>
        <p:txBody>
          <a:bodyPr anchor="b" anchorCtr="0"/>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0D20A103-1086-4A1D-A9BE-4D2588597EE1}" type="datetime1">
              <a:rPr lang="nl-NL" smtClean="0"/>
              <a:t>31-3-2023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76032EC9-BF10-7447-9318-756EA76C37FD}"/>
              </a:ext>
            </a:extLst>
          </p:cNvPr>
          <p:cNvSpPr>
            <a:spLocks noGrp="1"/>
          </p:cNvSpPr>
          <p:nvPr>
            <p:ph type="body" sz="half" idx="2"/>
          </p:nvPr>
        </p:nvSpPr>
        <p:spPr>
          <a:xfrm>
            <a:off x="719996" y="1656000"/>
            <a:ext cx="3096000" cy="2951999"/>
          </a:xfrm>
        </p:spPr>
        <p:txBody>
          <a:bodyPr/>
          <a:lstStyle>
            <a:lvl1pPr marL="0" indent="0">
              <a:buNone/>
              <a:defRPr sz="9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679A2BB6-CC69-D44C-BB7F-650BD247AB38}"/>
              </a:ext>
            </a:extLst>
          </p:cNvPr>
          <p:cNvSpPr>
            <a:spLocks noGrp="1"/>
          </p:cNvSpPr>
          <p:nvPr>
            <p:ph type="body" sz="half" idx="13"/>
          </p:nvPr>
        </p:nvSpPr>
        <p:spPr>
          <a:xfrm>
            <a:off x="4859998" y="900000"/>
            <a:ext cx="3563999" cy="2951999"/>
          </a:xfrm>
        </p:spPr>
        <p:txBody>
          <a:bodyPr/>
          <a:lstStyle>
            <a:lvl1pPr marL="0" indent="0">
              <a:lnSpc>
                <a:spcPct val="100000"/>
              </a:lnSpc>
              <a:buNone/>
              <a:defRPr sz="2800" b="1">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25708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60107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Voettekst</a:t>
            </a:r>
          </a:p>
        </p:txBody>
      </p:sp>
      <p:sp>
        <p:nvSpPr>
          <p:cNvPr id="7" name="Tijdelijke aanduiding voor dianummer 6"/>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34544153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0096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3844"/>
            <a:ext cx="1971675" cy="4358879"/>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3844"/>
            <a:ext cx="5800725" cy="435887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Voettekst</a:t>
            </a:r>
          </a:p>
        </p:txBody>
      </p:sp>
      <p:sp>
        <p:nvSpPr>
          <p:cNvPr id="6" name="Tijdelijke aanduiding voor dianummer 5"/>
          <p:cNvSpPr>
            <a:spLocks noGrp="1"/>
          </p:cNvSpPr>
          <p:nvPr>
            <p:ph type="sldNum" sz="quarter" idx="12"/>
          </p:nvPr>
        </p:nvSpPr>
        <p:spPr/>
        <p:txBody>
          <a:bodyPr/>
          <a:lstStyle/>
          <a:p>
            <a:fld id="{6AACCA04-3C56-4463-B9E1-5734EE7FB932}" type="slidenum">
              <a:rPr lang="nl-NL" smtClean="0"/>
              <a:t>‹nr.›</a:t>
            </a:fld>
            <a:endParaRPr lang="nl-NL"/>
          </a:p>
        </p:txBody>
      </p:sp>
    </p:spTree>
    <p:extLst>
      <p:ext uri="{BB962C8B-B14F-4D97-AF65-F5344CB8AC3E}">
        <p14:creationId xmlns:p14="http://schemas.microsoft.com/office/powerpoint/2010/main" val="4174145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E17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endParaRPr lang="nl-NL" sz="1350">
              <a:solidFill>
                <a:srgbClr val="FFFFFF"/>
              </a:solidFill>
            </a:endParaRPr>
          </a:p>
        </p:txBody>
      </p:sp>
      <p:sp>
        <p:nvSpPr>
          <p:cNvPr id="5" name="shpTekst"/>
          <p:cNvSpPr>
            <a:spLocks noChangeArrowheads="1"/>
          </p:cNvSpPr>
          <p:nvPr/>
        </p:nvSpPr>
        <p:spPr bwMode="auto">
          <a:xfrm>
            <a:off x="0" y="1"/>
            <a:ext cx="9144000" cy="803672"/>
          </a:xfrm>
          <a:prstGeom prst="rect">
            <a:avLst/>
          </a:prstGeom>
          <a:solidFill>
            <a:srgbClr val="E1700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a:endParaRPr lang="nl-NL" sz="1350">
              <a:solidFill>
                <a:srgbClr val="FFFFFF"/>
              </a:solidFill>
            </a:endParaRPr>
          </a:p>
        </p:txBody>
      </p:sp>
      <p:pic>
        <p:nvPicPr>
          <p:cNvPr id="6" name="Afbeelding 7" descr="RO_BEELDMERK_Powerpoin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1" y="924779"/>
            <a:ext cx="7847038" cy="428628"/>
          </a:xfrm>
          <a:prstGeom prst="rect">
            <a:avLst/>
          </a:prstGeom>
        </p:spPr>
        <p:txBody>
          <a:bodyPr>
            <a:normAutofit/>
          </a:bodyPr>
          <a:lstStyle>
            <a:lvl1pPr algn="l">
              <a:defRPr sz="1950" spc="-45"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350">
                <a:latin typeface="Verdana" pitchFamily="34" charset="0"/>
                <a:ea typeface="Verdana" pitchFamily="34" charset="0"/>
                <a:cs typeface="Verdana" pitchFamily="34" charset="0"/>
              </a:defRPr>
            </a:lvl1pPr>
            <a:lvl2pPr marL="134541" indent="-134541">
              <a:buFont typeface="Arial" pitchFamily="34" charset="0"/>
              <a:buChar char="•"/>
              <a:defRPr sz="1350">
                <a:latin typeface="Verdana" pitchFamily="34" charset="0"/>
                <a:ea typeface="Verdana" pitchFamily="34" charset="0"/>
                <a:cs typeface="Verdana" pitchFamily="34" charset="0"/>
              </a:defRPr>
            </a:lvl2pPr>
            <a:lvl3pPr marL="297000" indent="-189000">
              <a:buFontTx/>
              <a:buBlip>
                <a:blip r:embed="rId3"/>
              </a:buBlip>
              <a:defRPr sz="1350">
                <a:latin typeface="Verdana" pitchFamily="34" charset="0"/>
                <a:ea typeface="Verdana" pitchFamily="34" charset="0"/>
                <a:cs typeface="Verdana" pitchFamily="34" charset="0"/>
              </a:defRPr>
            </a:lvl3pPr>
            <a:lvl4pPr marL="404813" indent="-108000">
              <a:buSzPct val="100000"/>
              <a:buFontTx/>
              <a:buBlip>
                <a:blip r:embed="rId4"/>
              </a:buBlip>
              <a:defRPr sz="1350">
                <a:latin typeface="Verdana" pitchFamily="34" charset="0"/>
                <a:ea typeface="Verdana" pitchFamily="34" charset="0"/>
                <a:cs typeface="Verdana" pitchFamily="34" charset="0"/>
              </a:defRPr>
            </a:lvl4pPr>
            <a:lvl5pPr>
              <a:defRPr sz="1350">
                <a:latin typeface="Verdana" pitchFamily="34" charset="0"/>
                <a:ea typeface="Verdana" pitchFamily="34" charset="0"/>
                <a:cs typeface="Verdana"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7" name="shpKleurvlakBoven"/>
          <p:cNvSpPr>
            <a:spLocks noGrp="1" noChangeArrowheads="1"/>
          </p:cNvSpPr>
          <p:nvPr>
            <p:ph type="ftr" sz="quarter" idx="10"/>
          </p:nvPr>
        </p:nvSpPr>
        <p:spPr/>
        <p:txBody>
          <a:bodyPr/>
          <a:lstStyle>
            <a:lvl1pPr>
              <a:defRPr/>
            </a:lvl1pPr>
          </a:lstStyle>
          <a:p>
            <a:pPr>
              <a:defRPr/>
            </a:pPr>
            <a:r>
              <a:rPr lang="nl-NL"/>
              <a:t>Voettekst</a:t>
            </a:r>
          </a:p>
        </p:txBody>
      </p:sp>
      <p:sp>
        <p:nvSpPr>
          <p:cNvPr id="8" name="shpBeeldmerk"/>
          <p:cNvSpPr>
            <a:spLocks noGrp="1" noChangeArrowheads="1"/>
          </p:cNvSpPr>
          <p:nvPr>
            <p:ph type="sldNum" sz="quarter" idx="11"/>
          </p:nvPr>
        </p:nvSpPr>
        <p:spPr/>
        <p:txBody>
          <a:bodyPr/>
          <a:lstStyle>
            <a:lvl1pPr>
              <a:defRPr/>
            </a:lvl1pPr>
          </a:lstStyle>
          <a:p>
            <a:pPr>
              <a:defRPr/>
            </a:pPr>
            <a:fld id="{DEA49D5D-94F6-A14E-9B1F-41E0B8197FAE}" type="slidenum">
              <a:rPr lang="nl-NL"/>
              <a:pPr>
                <a:defRPr/>
              </a:pPr>
              <a:t>‹nr.›</a:t>
            </a:fld>
            <a:endParaRPr lang="nl-NL"/>
          </a:p>
        </p:txBody>
      </p:sp>
    </p:spTree>
    <p:extLst>
      <p:ext uri="{BB962C8B-B14F-4D97-AF65-F5344CB8AC3E}">
        <p14:creationId xmlns:p14="http://schemas.microsoft.com/office/powerpoint/2010/main" val="14184225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11934CB2-E04E-42E9-926E-B0D8C3EBFCD7}"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400236442"/>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21" r:id="rId13"/>
    <p:sldLayoutId id="2147483722" r:id="rId14"/>
    <p:sldLayoutId id="2147483723" r:id="rId15"/>
    <p:sldLayoutId id="2147483738" r:id="rId16"/>
    <p:sldLayoutId id="2147483724" r:id="rId17"/>
    <p:sldLayoutId id="2147483725" r:id="rId18"/>
    <p:sldLayoutId id="2147483726" r:id="rId19"/>
    <p:sldLayoutId id="2147483727" r:id="rId20"/>
    <p:sldLayoutId id="2147483728" r:id="rId21"/>
    <p:sldLayoutId id="2147483729" r:id="rId22"/>
    <p:sldLayoutId id="2147483731" r:id="rId23"/>
    <p:sldLayoutId id="2147483732" r:id="rId24"/>
    <p:sldLayoutId id="2147483733" r:id="rId25"/>
    <p:sldLayoutId id="2147483734" r:id="rId26"/>
    <p:sldLayoutId id="2147483735" r:id="rId27"/>
    <p:sldLayoutId id="2147483842" r:id="rId28"/>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alpha val="20000"/>
                  </a:schemeClr>
                </a:solidFill>
              </a:defRPr>
            </a:lvl1pPr>
          </a:lstStyle>
          <a:p>
            <a:fld id="{1E8F56C4-B1F9-47AC-A4FE-7E86A4966CA4}"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alpha val="20000"/>
                  </a:schemeClr>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21073311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576000"/>
            <a:ext cx="5903998" cy="864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656000"/>
            <a:ext cx="5903999"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623999" y="4824000"/>
            <a:ext cx="1440000" cy="180000"/>
          </a:xfrm>
          <a:prstGeom prst="rect">
            <a:avLst/>
          </a:prstGeom>
        </p:spPr>
        <p:txBody>
          <a:bodyPr vert="horz" lIns="0" tIns="0" rIns="0" bIns="0" rtlCol="0" anchor="t" anchorCtr="0">
            <a:noAutofit/>
          </a:bodyPr>
          <a:lstStyle>
            <a:lvl1pPr algn="r">
              <a:defRPr sz="800">
                <a:solidFill>
                  <a:schemeClr val="tx2"/>
                </a:solidFill>
              </a:defRPr>
            </a:lvl1pPr>
          </a:lstStyle>
          <a:p>
            <a:fld id="{005E0945-603B-4551-8339-3CF4359A85E9}" type="datetime1">
              <a:rPr lang="nl-NL" smtClean="0"/>
              <a:t>31-3-2023</a:t>
            </a:fld>
            <a:endParaRPr lang="nl-NL" dirty="0"/>
          </a:p>
        </p:txBody>
      </p:sp>
      <p:sp>
        <p:nvSpPr>
          <p:cNvPr id="5" name="Footer Placeholder 4"/>
          <p:cNvSpPr>
            <a:spLocks noGrp="1"/>
          </p:cNvSpPr>
          <p:nvPr>
            <p:ph type="ftr" sz="quarter" idx="3"/>
          </p:nvPr>
        </p:nvSpPr>
        <p:spPr>
          <a:xfrm>
            <a:off x="720000" y="4824000"/>
            <a:ext cx="3780000" cy="180000"/>
          </a:xfrm>
          <a:prstGeom prst="rect">
            <a:avLst/>
          </a:prstGeom>
        </p:spPr>
        <p:txBody>
          <a:bodyPr vert="horz" lIns="0" tIns="0" rIns="0" bIns="0" rtlCol="0" anchor="t" anchorCtr="0">
            <a:noAutofit/>
          </a:bodyPr>
          <a:lstStyle>
            <a:lvl1pPr algn="l">
              <a:defRPr sz="800">
                <a:solidFill>
                  <a:schemeClr val="tx2"/>
                </a:solidFill>
              </a:defRPr>
            </a:lvl1pPr>
          </a:lstStyle>
          <a:p>
            <a:endParaRPr lang="nl-NL" dirty="0"/>
          </a:p>
        </p:txBody>
      </p:sp>
      <p:sp>
        <p:nvSpPr>
          <p:cNvPr id="6" name="Slide Number Placeholder 5"/>
          <p:cNvSpPr>
            <a:spLocks noGrp="1"/>
          </p:cNvSpPr>
          <p:nvPr>
            <p:ph type="sldNum" sz="quarter" idx="4"/>
          </p:nvPr>
        </p:nvSpPr>
        <p:spPr>
          <a:xfrm>
            <a:off x="8063999" y="4824000"/>
            <a:ext cx="360000" cy="180000"/>
          </a:xfrm>
          <a:prstGeom prst="rect">
            <a:avLst/>
          </a:prstGeom>
        </p:spPr>
        <p:txBody>
          <a:bodyPr vert="horz" lIns="0" tIns="0" rIns="0" bIns="0" rtlCol="0" anchor="t" anchorCtr="0">
            <a:noAutofit/>
          </a:bodyPr>
          <a:lstStyle>
            <a:lvl1pPr algn="r">
              <a:defRPr sz="800">
                <a:solidFill>
                  <a:schemeClr val="tx2"/>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75981478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Lst>
  <p:hf hdr="0" ftr="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a:t>Voettekst</a:t>
            </a:r>
          </a:p>
        </p:txBody>
      </p:sp>
      <p:sp>
        <p:nvSpPr>
          <p:cNvPr id="6" name="Tijdelijke aanduiding voor dianumm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ACCA04-3C56-4463-B9E1-5734EE7FB932}" type="slidenum">
              <a:rPr lang="nl-NL" smtClean="0"/>
              <a:t>‹nr.›</a:t>
            </a:fld>
            <a:endParaRPr lang="nl-NL"/>
          </a:p>
        </p:txBody>
      </p:sp>
    </p:spTree>
    <p:extLst>
      <p:ext uri="{BB962C8B-B14F-4D97-AF65-F5344CB8AC3E}">
        <p14:creationId xmlns:p14="http://schemas.microsoft.com/office/powerpoint/2010/main" val="390301253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4.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regiobeeld.nl/"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94.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prognosemodelzw.databank.nl/dashboard/dashboard-branches/totaal-zorg-en-welzijn--breed-" TargetMode="External"/><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9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9.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71.png"/><Relationship Id="rId1" Type="http://schemas.openxmlformats.org/officeDocument/2006/relationships/slideLayout" Target="../slideLayouts/slideLayout19.xml"/><Relationship Id="rId6" Type="http://schemas.openxmlformats.org/officeDocument/2006/relationships/image" Target="../media/image85.png"/><Relationship Id="rId11" Type="http://schemas.openxmlformats.org/officeDocument/2006/relationships/image" Target="../media/image75.png"/><Relationship Id="rId5" Type="http://schemas.openxmlformats.org/officeDocument/2006/relationships/image" Target="../media/image84.png"/><Relationship Id="rId10" Type="http://schemas.openxmlformats.org/officeDocument/2006/relationships/image" Target="../media/image74.png"/><Relationship Id="rId4" Type="http://schemas.openxmlformats.org/officeDocument/2006/relationships/image" Target="../media/image83.png"/><Relationship Id="rId9"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1.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2.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94.xml"/><Relationship Id="rId5" Type="http://schemas.openxmlformats.org/officeDocument/2006/relationships/image" Target="../media/image96.sv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hyperlink" Target="https://www.kiezenindeggz.nl/" TargetMode="External"/><Relationship Id="rId2" Type="http://schemas.openxmlformats.org/officeDocument/2006/relationships/image" Target="../media/image97.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7.png"/><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15.svg"/><Relationship Id="rId7" Type="http://schemas.openxmlformats.org/officeDocument/2006/relationships/image" Target="../media/image10.png"/><Relationship Id="rId2" Type="http://schemas.openxmlformats.org/officeDocument/2006/relationships/image" Target="../media/image114.png"/><Relationship Id="rId1" Type="http://schemas.openxmlformats.org/officeDocument/2006/relationships/slideLayout" Target="../slideLayouts/slideLayout94.xml"/><Relationship Id="rId6" Type="http://schemas.openxmlformats.org/officeDocument/2006/relationships/image" Target="../media/image9.png"/><Relationship Id="rId5" Type="http://schemas.openxmlformats.org/officeDocument/2006/relationships/image" Target="../media/image96.svg"/><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a9c5c49d-02f2-4d2e-ae89-15dc1cbc7f21&amp;data=05%7C01%7CJanneke.Lummen%40vng.nl%7C2aea0fa8481e4c754bc008db20b14a3e%7C6ef029ab3fd74d989b0ed1f5fedea6d1%7C1%7C0%7C638139718060822558%7CUnknown%7CTWFpbGZsb3d8eyJWIjoiMC4wLjAwMDAiLCJQIjoiV2luMzIiLCJBTiI6Ik1haWwiLCJXVCI6Mn0%3D%7C3000%7C%7C%7C&amp;sdata=%2B62P59JfmOVAYF3IDMd%2F%2FVlMCj1wflYZHinysiZeRkY%3D&amp;reserved=0"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3" Type="http://schemas.openxmlformats.org/officeDocument/2006/relationships/hyperlink" Target="https://www.waarstaatjegemeente.nl/Dashboard/dashboard/gemeentelijke-monitor-sociaal-domein---wijkdashboard?scrollid=3432" TargetMode="External"/><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hyperlink" Target="https://eur03.safelinks.protection.outlook.com/?url=https%3A%2F%2Fwww.waarstaatjegemeente.nl%2Fjive%3Fworkspace_guid%3D8ce130c7-c202-4b7d-9f31-357799a3d051&amp;data=05%7C01%7CJanneke.Lummen%40vng.nl%7C2aea0fa8481e4c754bc008db20b14a3e%7C6ef029ab3fd74d989b0ed1f5fedea6d1%7C1%7C0%7C638139718060822558%7CUnknown%7CTWFpbGZsb3d8eyJWIjoiMC4wLjAwMDAiLCJQIjoiV2luMzIiLCJBTiI6Ik1haWwiLCJXVCI6Mn0%3D%7C3000%7C%7C%7C&amp;sdata=i1PkAYMlLPzPLLSDka5IcizFa7RlWCvW3WCY%2FhxIexs%3D&amp;reserved=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18.svg"/><Relationship Id="rId7" Type="http://schemas.openxmlformats.org/officeDocument/2006/relationships/image" Target="../media/image120.svg"/><Relationship Id="rId2" Type="http://schemas.openxmlformats.org/officeDocument/2006/relationships/image" Target="../media/image117.png"/><Relationship Id="rId1" Type="http://schemas.openxmlformats.org/officeDocument/2006/relationships/slideLayout" Target="../slideLayouts/slideLayout94.xml"/><Relationship Id="rId6" Type="http://schemas.openxmlformats.org/officeDocument/2006/relationships/image" Target="../media/image119.png"/><Relationship Id="rId5" Type="http://schemas.openxmlformats.org/officeDocument/2006/relationships/image" Target="../media/image37.sv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4.xml"/></Relationships>
</file>

<file path=ppt/slides/_rels/slide80.xml.rels><?xml version="1.0" encoding="UTF-8" standalone="yes"?>
<Relationships xmlns="http://schemas.openxmlformats.org/package/2006/relationships"><Relationship Id="rId3" Type="http://schemas.openxmlformats.org/officeDocument/2006/relationships/image" Target="../media/image122.svg"/><Relationship Id="rId2" Type="http://schemas.openxmlformats.org/officeDocument/2006/relationships/image" Target="../media/image121.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4.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ECD43C7-2D8B-461A-B82A-8C18D15FE635}"/>
              </a:ext>
            </a:extLst>
          </p:cNvPr>
          <p:cNvSpPr>
            <a:spLocks noGrp="1"/>
          </p:cNvSpPr>
          <p:nvPr>
            <p:ph type="title"/>
          </p:nvPr>
        </p:nvSpPr>
        <p:spPr>
          <a:xfrm>
            <a:off x="5327999" y="1253354"/>
            <a:ext cx="3096000" cy="864000"/>
          </a:xfrm>
        </p:spPr>
        <p:txBody>
          <a:bodyPr anchor="b">
            <a:normAutofit fontScale="90000"/>
          </a:bodyPr>
          <a:lstStyle/>
          <a:p>
            <a:pPr algn="ctr">
              <a:lnSpc>
                <a:spcPct val="125000"/>
              </a:lnSpc>
            </a:pPr>
            <a:r>
              <a:rPr lang="nl-NL" sz="3600" dirty="0">
                <a:latin typeface="Verdana"/>
              </a:rPr>
              <a:t>Regiobeeld</a:t>
            </a:r>
            <a:br>
              <a:rPr lang="nl-NL" sz="3600" dirty="0">
                <a:latin typeface="Verdana"/>
              </a:rPr>
            </a:br>
            <a:r>
              <a:rPr lang="nl-NL" sz="3600" dirty="0">
                <a:latin typeface="Verdana"/>
              </a:rPr>
              <a:t>Rotterdam</a:t>
            </a:r>
            <a:br>
              <a:rPr lang="nl-NL" sz="3600" dirty="0">
                <a:latin typeface="Verdana"/>
              </a:rPr>
            </a:br>
            <a:r>
              <a:rPr lang="nl-NL" sz="1600" dirty="0">
                <a:latin typeface="Verdana"/>
              </a:rPr>
              <a:t>2023</a:t>
            </a:r>
            <a:endParaRPr lang="nl-NL" sz="2800" dirty="0"/>
          </a:p>
        </p:txBody>
      </p:sp>
      <p:sp>
        <p:nvSpPr>
          <p:cNvPr id="2" name="Tijdelijke aanduiding voor datum 1">
            <a:extLst>
              <a:ext uri="{FF2B5EF4-FFF2-40B4-BE49-F238E27FC236}">
                <a16:creationId xmlns:a16="http://schemas.microsoft.com/office/drawing/2014/main" id="{A5D8DAF9-CE01-4040-9338-7BDE5D69B4D6}"/>
              </a:ext>
            </a:extLst>
          </p:cNvPr>
          <p:cNvSpPr>
            <a:spLocks noGrp="1"/>
          </p:cNvSpPr>
          <p:nvPr>
            <p:ph type="dt" sz="half" idx="10"/>
          </p:nvPr>
        </p:nvSpPr>
        <p:spPr/>
        <p:txBody>
          <a:bodyPr/>
          <a:lstStyle/>
          <a:p>
            <a:fld id="{AACC7DA4-C49F-427E-8CC2-6C84B38325CB}" type="datetime1">
              <a:rPr lang="nl-NL" smtClean="0"/>
              <a:t>31-3-2023</a:t>
            </a:fld>
            <a:endParaRPr lang="nl-NL" dirty="0"/>
          </a:p>
        </p:txBody>
      </p:sp>
      <p:sp>
        <p:nvSpPr>
          <p:cNvPr id="3" name="Tijdelijke aanduiding voor dianummer 2">
            <a:extLst>
              <a:ext uri="{FF2B5EF4-FFF2-40B4-BE49-F238E27FC236}">
                <a16:creationId xmlns:a16="http://schemas.microsoft.com/office/drawing/2014/main" id="{25B718DF-27A3-41B3-B77B-9FFBC51F6324}"/>
              </a:ext>
            </a:extLst>
          </p:cNvPr>
          <p:cNvSpPr>
            <a:spLocks noGrp="1"/>
          </p:cNvSpPr>
          <p:nvPr>
            <p:ph type="sldNum" sz="quarter" idx="12"/>
          </p:nvPr>
        </p:nvSpPr>
        <p:spPr/>
        <p:txBody>
          <a:bodyPr/>
          <a:lstStyle/>
          <a:p>
            <a:fld id="{14F1411D-0280-154F-AEAC-4C20B7AA46B2}" type="slidenum">
              <a:rPr lang="nl-NL" smtClean="0"/>
              <a:t>1</a:t>
            </a:fld>
            <a:endParaRPr lang="nl-NL" dirty="0"/>
          </a:p>
        </p:txBody>
      </p:sp>
      <p:pic>
        <p:nvPicPr>
          <p:cNvPr id="12" name="Afbeelding 11">
            <a:extLst>
              <a:ext uri="{FF2B5EF4-FFF2-40B4-BE49-F238E27FC236}">
                <a16:creationId xmlns:a16="http://schemas.microsoft.com/office/drawing/2014/main" id="{73ED118D-E6B0-BA15-5770-2F115125B659}"/>
              </a:ext>
            </a:extLst>
          </p:cNvPr>
          <p:cNvPicPr>
            <a:picLocks noChangeAspect="1"/>
          </p:cNvPicPr>
          <p:nvPr/>
        </p:nvPicPr>
        <p:blipFill rotWithShape="1">
          <a:blip r:embed="rId2"/>
          <a:srcRect/>
          <a:stretch/>
        </p:blipFill>
        <p:spPr>
          <a:xfrm>
            <a:off x="960525" y="1049057"/>
            <a:ext cx="2562459" cy="3043439"/>
          </a:xfrm>
          <a:prstGeom prst="rect">
            <a:avLst/>
          </a:prstGeom>
        </p:spPr>
      </p:pic>
      <p:sp>
        <p:nvSpPr>
          <p:cNvPr id="4" name="Tijdelijke aanduiding voor inhoud 2">
            <a:extLst>
              <a:ext uri="{FF2B5EF4-FFF2-40B4-BE49-F238E27FC236}">
                <a16:creationId xmlns:a16="http://schemas.microsoft.com/office/drawing/2014/main" id="{79CCE714-25C5-4503-B485-A318D7F385B9}"/>
              </a:ext>
            </a:extLst>
          </p:cNvPr>
          <p:cNvSpPr txBox="1">
            <a:spLocks/>
          </p:cNvSpPr>
          <p:nvPr/>
        </p:nvSpPr>
        <p:spPr>
          <a:xfrm>
            <a:off x="6717889" y="2457449"/>
            <a:ext cx="2230677" cy="248324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sz="800" b="1" dirty="0"/>
              <a:t>Contactpersonen</a:t>
            </a:r>
          </a:p>
          <a:p>
            <a:pPr algn="l"/>
            <a:r>
              <a:rPr lang="nl-NL" sz="750" u="sng" dirty="0"/>
              <a:t>Regionale samenwerkingsstructuur:</a:t>
            </a:r>
          </a:p>
          <a:p>
            <a:pPr algn="l">
              <a:spcBef>
                <a:spcPts val="150"/>
              </a:spcBef>
            </a:pPr>
            <a:r>
              <a:rPr lang="nl-NL" sz="750" dirty="0"/>
              <a:t>Naam</a:t>
            </a:r>
          </a:p>
          <a:p>
            <a:pPr algn="l">
              <a:spcBef>
                <a:spcPts val="150"/>
              </a:spcBef>
            </a:pPr>
            <a:r>
              <a:rPr lang="nl-NL" sz="750" dirty="0"/>
              <a:t>Functie</a:t>
            </a:r>
          </a:p>
          <a:p>
            <a:pPr algn="l">
              <a:spcBef>
                <a:spcPts val="150"/>
              </a:spcBef>
            </a:pPr>
            <a:r>
              <a:rPr lang="nl-NL" sz="750" dirty="0"/>
              <a:t>Mailadres</a:t>
            </a:r>
          </a:p>
          <a:p>
            <a:pPr algn="l">
              <a:spcBef>
                <a:spcPts val="150"/>
              </a:spcBef>
            </a:pPr>
            <a:r>
              <a:rPr lang="nl-NL" sz="750" dirty="0"/>
              <a:t>Telefoonnummer</a:t>
            </a:r>
          </a:p>
          <a:p>
            <a:pPr algn="l">
              <a:spcBef>
                <a:spcPts val="0"/>
              </a:spcBef>
            </a:pPr>
            <a:endParaRPr lang="nl-NL" sz="750" dirty="0"/>
          </a:p>
          <a:p>
            <a:pPr algn="l">
              <a:spcBef>
                <a:spcPts val="0"/>
              </a:spcBef>
            </a:pPr>
            <a:r>
              <a:rPr lang="nl-NL" sz="750" u="sng" dirty="0"/>
              <a:t>Coördinerende zorgverzekeraar:</a:t>
            </a:r>
          </a:p>
          <a:p>
            <a:pPr algn="l">
              <a:spcBef>
                <a:spcPts val="150"/>
              </a:spcBef>
            </a:pPr>
            <a:r>
              <a:rPr lang="nl-NL" sz="750" dirty="0"/>
              <a:t>Naam</a:t>
            </a:r>
          </a:p>
          <a:p>
            <a:pPr algn="l">
              <a:spcBef>
                <a:spcPts val="150"/>
              </a:spcBef>
            </a:pPr>
            <a:r>
              <a:rPr lang="nl-NL" sz="750" dirty="0"/>
              <a:t>Functie</a:t>
            </a:r>
          </a:p>
          <a:p>
            <a:pPr algn="l">
              <a:spcBef>
                <a:spcPts val="150"/>
              </a:spcBef>
            </a:pPr>
            <a:r>
              <a:rPr lang="nl-NL" sz="750" dirty="0"/>
              <a:t>Mailadres</a:t>
            </a:r>
          </a:p>
          <a:p>
            <a:pPr algn="l">
              <a:spcBef>
                <a:spcPts val="150"/>
              </a:spcBef>
            </a:pPr>
            <a:r>
              <a:rPr lang="nl-NL" sz="750" dirty="0"/>
              <a:t>Telefoonnummer</a:t>
            </a:r>
          </a:p>
          <a:p>
            <a:pPr algn="l">
              <a:spcBef>
                <a:spcPts val="0"/>
              </a:spcBef>
            </a:pPr>
            <a:endParaRPr lang="nl-NL" sz="750" dirty="0"/>
          </a:p>
          <a:p>
            <a:pPr algn="l">
              <a:spcBef>
                <a:spcPts val="0"/>
              </a:spcBef>
            </a:pPr>
            <a:r>
              <a:rPr lang="nl-NL" sz="750" u="sng" dirty="0"/>
              <a:t>Coördinerende gemeente:</a:t>
            </a:r>
          </a:p>
          <a:p>
            <a:pPr algn="l">
              <a:spcBef>
                <a:spcPts val="150"/>
              </a:spcBef>
            </a:pPr>
            <a:r>
              <a:rPr lang="nl-NL" sz="750" dirty="0"/>
              <a:t>Naam</a:t>
            </a:r>
          </a:p>
          <a:p>
            <a:pPr algn="l">
              <a:spcBef>
                <a:spcPts val="150"/>
              </a:spcBef>
            </a:pPr>
            <a:r>
              <a:rPr lang="nl-NL" sz="750" dirty="0"/>
              <a:t>Functie</a:t>
            </a:r>
          </a:p>
          <a:p>
            <a:pPr algn="l">
              <a:spcBef>
                <a:spcPts val="150"/>
              </a:spcBef>
            </a:pPr>
            <a:r>
              <a:rPr lang="nl-NL" sz="750" dirty="0"/>
              <a:t>Mailadres</a:t>
            </a:r>
          </a:p>
          <a:p>
            <a:pPr algn="l">
              <a:spcBef>
                <a:spcPts val="150"/>
              </a:spcBef>
            </a:pPr>
            <a:r>
              <a:rPr lang="nl-NL" sz="750" dirty="0"/>
              <a:t>Telefoonnummer</a:t>
            </a:r>
          </a:p>
        </p:txBody>
      </p:sp>
    </p:spTree>
    <p:extLst>
      <p:ext uri="{BB962C8B-B14F-4D97-AF65-F5344CB8AC3E}">
        <p14:creationId xmlns:p14="http://schemas.microsoft.com/office/powerpoint/2010/main" val="254463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10</a:t>
            </a:fld>
            <a:endParaRPr lang="nl-NL"/>
          </a:p>
        </p:txBody>
      </p:sp>
      <p:pic>
        <p:nvPicPr>
          <p:cNvPr id="2" name="Afbeelding 1">
            <a:extLst>
              <a:ext uri="{FF2B5EF4-FFF2-40B4-BE49-F238E27FC236}">
                <a16:creationId xmlns:a16="http://schemas.microsoft.com/office/drawing/2014/main" id="{1840A331-7082-C5B8-E610-B04FBE46C1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7C9D934-5E07-4BE0-682D-B8CAC37F3D5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1A. Bevolkingsontwikkeling en leeftijdsopbouw</a:t>
            </a:r>
            <a:endParaRPr lang="nl-NL" dirty="0"/>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bevolkingsaantal daalt naar verwachting van 759.070 in 2023, naar 844.460 in 2040; dit is een stijging van circa 11,2%.</a:t>
            </a:r>
          </a:p>
          <a:p>
            <a:pPr>
              <a:spcAft>
                <a:spcPts val="600"/>
              </a:spcAft>
            </a:pPr>
            <a:r>
              <a:rPr lang="nl-NL" sz="750" dirty="0"/>
              <a:t>De bevolkingsgroei in de regio Rotterdam is hoger dan de gemiddelde bevolkingsgroei in Nederland.</a:t>
            </a:r>
          </a:p>
          <a:p>
            <a:pPr>
              <a:spcAft>
                <a:spcPts val="600"/>
              </a:spcAft>
            </a:pPr>
            <a:r>
              <a:rPr lang="nl-NL" sz="750" i="1" dirty="0">
                <a:solidFill>
                  <a:srgbClr val="FF0000"/>
                </a:solidFill>
              </a:rPr>
              <a:t>Verdere duiding/aanvulling door regio…</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140443"/>
            <a:ext cx="3240000" cy="17427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In de periode 2023 – 2040 neemt in de regio Rotterdam het aandeel inwoners van 65-79 jaar toe van 12,6% naar 13,9% en het aandeel van de groep inwoners ouder dan 80 jaar stijgt van 4,2% naar 6,4%.</a:t>
            </a:r>
          </a:p>
          <a:p>
            <a:pPr>
              <a:spcAft>
                <a:spcPts val="600"/>
              </a:spcAft>
            </a:pPr>
            <a:r>
              <a:rPr lang="nl-NL" sz="750" dirty="0"/>
              <a:t>Het aandeel inwoners van 20-64 daalt in de periode 2023 – 2040 van 62,3% naar 58,8%. </a:t>
            </a:r>
          </a:p>
          <a:p>
            <a:pPr>
              <a:spcAft>
                <a:spcPts val="600"/>
              </a:spcAft>
            </a:pPr>
            <a:r>
              <a:rPr lang="nl-NL" sz="750" dirty="0"/>
              <a:t>Het aandeel inwoners jonger dan 20 blijft met een lichte stijging van 20,9% naar 21,0% relatief stabiel.   </a:t>
            </a:r>
          </a:p>
          <a:p>
            <a:pPr>
              <a:spcAft>
                <a:spcPts val="600"/>
              </a:spcAft>
            </a:pPr>
            <a:r>
              <a:rPr lang="nl-NL" sz="750" i="1" dirty="0">
                <a:solidFill>
                  <a:srgbClr val="FF0000"/>
                </a:solidFill>
              </a:rPr>
              <a:t>Verdere duiding/aanvulling door regio…</a:t>
            </a:r>
            <a:endParaRPr lang="nl-NL" sz="750" dirty="0"/>
          </a:p>
        </p:txBody>
      </p:sp>
    </p:spTree>
    <p:extLst>
      <p:ext uri="{BB962C8B-B14F-4D97-AF65-F5344CB8AC3E}">
        <p14:creationId xmlns:p14="http://schemas.microsoft.com/office/powerpoint/2010/main" val="103479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a:defRPr/>
            </a:pPr>
            <a:fld id="{DEA49D5D-94F6-A14E-9B1F-41E0B8197FAE}" type="slidenum">
              <a:rPr lang="nl-NL" smtClean="0"/>
              <a:pPr>
                <a:defRPr/>
              </a:pPr>
              <a:t>11</a:t>
            </a:fld>
            <a:endParaRPr lang="nl-NL"/>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1B. Vergrijzing en geboortes</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percentage inwoners van 65 jaar en ouder stijgt van 16,8% in 2023 naar 20,3% in 2040. </a:t>
            </a:r>
          </a:p>
          <a:p>
            <a:pPr>
              <a:spcAft>
                <a:spcPts val="600"/>
              </a:spcAft>
            </a:pPr>
            <a:r>
              <a:rPr lang="nl-NL" sz="750" dirty="0"/>
              <a:t>Absoluut stijgt het aantal ouderen van 127.380 in 2023 naar 171.240 in 2040; een toename van 43.860 personen.</a:t>
            </a:r>
          </a:p>
          <a:p>
            <a:pPr>
              <a:spcAft>
                <a:spcPts val="600"/>
              </a:spcAft>
            </a:pPr>
            <a:r>
              <a:rPr lang="nl-NL" sz="750" dirty="0"/>
              <a:t>Het percentage inwoners van 65 jaar en ouder ligt in de zorgkantoorregio Rotterdam lager dan het gemiddelde in Nederland.</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5458505B-D0A7-4048-B252-B2C749C804D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2" name="Tijdelijke aanduiding voor tekst 4">
            <a:extLst>
              <a:ext uri="{FF2B5EF4-FFF2-40B4-BE49-F238E27FC236}">
                <a16:creationId xmlns:a16="http://schemas.microsoft.com/office/drawing/2014/main" id="{B6F96683-49B1-7E56-5FFC-4A3AF2499FD0}"/>
              </a:ext>
            </a:extLst>
          </p:cNvPr>
          <p:cNvSpPr txBox="1">
            <a:spLocks/>
          </p:cNvSpPr>
          <p:nvPr/>
        </p:nvSpPr>
        <p:spPr>
          <a:xfrm>
            <a:off x="4889136"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Rotterdam in de periode 2002 – 2021 een licht dalende trend zien. De daling is minder dan de gemiddelde trend in Nederland. </a:t>
            </a:r>
          </a:p>
          <a:p>
            <a:pPr>
              <a:spcAft>
                <a:spcPts val="600"/>
              </a:spcAft>
            </a:pPr>
            <a:r>
              <a:rPr lang="nl-NL" sz="750" dirty="0"/>
              <a:t>Het aantal levend geboren kinderen in de regio Rotterdam bedroeg 8.680 in 2021.</a:t>
            </a:r>
          </a:p>
          <a:p>
            <a:pPr>
              <a:spcAft>
                <a:spcPts val="600"/>
              </a:spcAft>
            </a:pPr>
            <a:r>
              <a:rPr lang="nl-NL" sz="750" i="1" dirty="0">
                <a:solidFill>
                  <a:srgbClr val="FF0000"/>
                </a:solidFill>
              </a:rPr>
              <a:t>Verdere duiding/aanvulling door regio…</a:t>
            </a:r>
          </a:p>
        </p:txBody>
      </p:sp>
      <p:pic>
        <p:nvPicPr>
          <p:cNvPr id="3" name="Afbeelding 2">
            <a:extLst>
              <a:ext uri="{FF2B5EF4-FFF2-40B4-BE49-F238E27FC236}">
                <a16:creationId xmlns:a16="http://schemas.microsoft.com/office/drawing/2014/main" id="{92F63E02-695A-CEDA-D378-4AE464FF5F83}"/>
              </a:ext>
            </a:extLst>
          </p:cNvPr>
          <p:cNvPicPr>
            <a:picLocks noChangeAspect="1"/>
          </p:cNvPicPr>
          <p:nvPr/>
        </p:nvPicPr>
        <p:blipFill>
          <a:blip r:embed="rId3"/>
          <a:srcRect/>
          <a:stretch/>
        </p:blipFill>
        <p:spPr>
          <a:xfrm>
            <a:off x="4889136" y="869431"/>
            <a:ext cx="3239999" cy="2160000"/>
          </a:xfrm>
          <a:prstGeom prst="rect">
            <a:avLst/>
          </a:prstGeom>
        </p:spPr>
      </p:pic>
    </p:spTree>
    <p:extLst>
      <p:ext uri="{BB962C8B-B14F-4D97-AF65-F5344CB8AC3E}">
        <p14:creationId xmlns:p14="http://schemas.microsoft.com/office/powerpoint/2010/main" val="205977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1C. Demografische druk</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89136" y="869430"/>
            <a:ext cx="3240000" cy="16134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demografische druk in de regio Rotterdam neemt in de periode 2023 – 2040 toe van 60,5% naar 70,2%.</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demografische druk is in de regio Rotterdam lager dan gemiddeld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regio Rotterdam laat een vergelijkbare trend zien met de rest van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ECBF3B2B-A0DB-7E1C-36A3-558571AFA5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3670383"/>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Demografische druk geeft de verhouding aan tussen de som van het aantal personen van 0-19 jaar en 65 jaar of ouder en de personen in de zogenaamde 'productieve leeftijdsgroep' van 20-64 jaar. Het cijfer van de demografische druk geeft inzicht in de verhouding tussen het niet-werkende deel van de bevolking en het werkende deel van de bevolking.</a:t>
            </a:r>
          </a:p>
        </p:txBody>
      </p:sp>
    </p:spTree>
    <p:extLst>
      <p:ext uri="{BB962C8B-B14F-4D97-AF65-F5344CB8AC3E}">
        <p14:creationId xmlns:p14="http://schemas.microsoft.com/office/powerpoint/2010/main" val="418699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2.	Sociale determinanten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SES-WOA per gemeente</a:t>
            </a:r>
          </a:p>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Inkomensverdeling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Regie over het eigen leven </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Eenzaamheid</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Graphic 12" descr="Universele toegang silhouet">
            <a:extLst>
              <a:ext uri="{FF2B5EF4-FFF2-40B4-BE49-F238E27FC236}">
                <a16:creationId xmlns:a16="http://schemas.microsoft.com/office/drawing/2014/main" id="{C03870A4-F052-787E-6BBE-D89EDA3CA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Tree>
    <p:extLst>
      <p:ext uri="{BB962C8B-B14F-4D97-AF65-F5344CB8AC3E}">
        <p14:creationId xmlns:p14="http://schemas.microsoft.com/office/powerpoint/2010/main" val="168710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2A</a:t>
            </a:r>
            <a:r>
              <a:rPr kumimoji="0" lang="nl-NL" sz="2000" b="1" i="0" u="none" strike="noStrike" kern="1200" cap="none" spc="0" normalizeH="0" baseline="0" noProof="0" dirty="0">
                <a:ln>
                  <a:noFill/>
                </a:ln>
                <a:solidFill>
                  <a:srgbClr val="00305B"/>
                </a:solidFill>
                <a:effectLst/>
                <a:uLnTx/>
                <a:uFillTx/>
                <a:latin typeface="Verdana"/>
                <a:ea typeface="+mj-ea"/>
                <a:cs typeface="+mj-cs"/>
              </a:rPr>
              <a:t>. SES-WOA</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823999" y="896993"/>
            <a:ext cx="3240000" cy="153087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SES-WOA score is de regio Rotterdam ligt in de meeste gemeenten onder het landelijk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Alleen in de gemeente Krimpen aan den </a:t>
            </a:r>
            <a:r>
              <a:rPr lang="nl-NL" sz="750" dirty="0" err="1">
                <a:solidFill>
                  <a:srgbClr val="00305B"/>
                </a:solidFill>
                <a:latin typeface="Verdana"/>
              </a:rPr>
              <a:t>Ijssel</a:t>
            </a:r>
            <a:r>
              <a:rPr lang="nl-NL" sz="750" dirty="0">
                <a:solidFill>
                  <a:srgbClr val="00305B"/>
                </a:solidFill>
                <a:latin typeface="Verdana"/>
              </a:rPr>
              <a:t> ligt de SES-WOA score boven het landelijk gemiddelde.</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057E3367-2E80-781B-B501-20FB206D9754}"/>
              </a:ext>
            </a:extLst>
          </p:cNvPr>
          <p:cNvSpPr txBox="1">
            <a:spLocks/>
          </p:cNvSpPr>
          <p:nvPr/>
        </p:nvSpPr>
        <p:spPr>
          <a:xfrm>
            <a:off x="527248" y="421758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kaart toont per gemeente in regio Rotterdam de gemiddelde sociaaleconomische status (SES-WOA). De SES-WOA score is voor het eerst bepaald door het Centraal Bureau voor de Statistiek op basis van gegevens over financiële welvaart (W), opleidingsniveau (O) en recent arbeidsverleden (A) van de huishoudens in de betreffende regio. Een hogere score reflecteert een hogere sociaaleconomische status.</a:t>
            </a:r>
          </a:p>
        </p:txBody>
      </p:sp>
      <p:pic>
        <p:nvPicPr>
          <p:cNvPr id="2" name="Afbeelding 1">
            <a:extLst>
              <a:ext uri="{FF2B5EF4-FFF2-40B4-BE49-F238E27FC236}">
                <a16:creationId xmlns:a16="http://schemas.microsoft.com/office/drawing/2014/main" id="{7252D576-4765-1686-474C-71275A56433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40000" cy="3240000"/>
          </a:xfrm>
          <a:prstGeom prst="rect">
            <a:avLst/>
          </a:prstGeom>
        </p:spPr>
      </p:pic>
    </p:spTree>
    <p:extLst>
      <p:ext uri="{BB962C8B-B14F-4D97-AF65-F5344CB8AC3E}">
        <p14:creationId xmlns:p14="http://schemas.microsoft.com/office/powerpoint/2010/main" val="306171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2B. Inkomensverdeling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5DB37339-FDBD-1F71-FD1C-5A86139F22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7" name="Tijdelijke aanduiding voor tekst 4">
            <a:extLst>
              <a:ext uri="{FF2B5EF4-FFF2-40B4-BE49-F238E27FC236}">
                <a16:creationId xmlns:a16="http://schemas.microsoft.com/office/drawing/2014/main" id="{C858FD79-ED96-576F-E71B-329086DE73D5}"/>
              </a:ext>
            </a:extLst>
          </p:cNvPr>
          <p:cNvSpPr txBox="1">
            <a:spLocks/>
          </p:cNvSpPr>
          <p:nvPr/>
        </p:nvSpPr>
        <p:spPr>
          <a:xfrm>
            <a:off x="4823999" y="869431"/>
            <a:ext cx="3240000" cy="12873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regio Rotterdam is een relatief minder welvarende regio. Er zijn relatief meer huishoudens in het eerste en tweede inkomenskwintiel, licht minder in het derde inkomenskwintiel en opvallend veel minder in het vierde en vijfde inkomenskwintiel.</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46228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2C. Regie over het eigen leven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4524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dat regie over het eigen leven heeft ligt lager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a:t>
            </a:r>
            <a:r>
              <a:rPr kumimoji="0" lang="nl-NL" sz="750" b="0" i="0" u="none" strike="noStrike" kern="1200" cap="none" spc="0" normalizeH="0" baseline="0" noProof="0" dirty="0">
                <a:ln>
                  <a:noFill/>
                </a:ln>
                <a:solidFill>
                  <a:srgbClr val="00305B"/>
                </a:solidFill>
                <a:effectLst/>
                <a:uLnTx/>
                <a:uFillTx/>
                <a:latin typeface="Verdana"/>
                <a:ea typeface="+mn-ea"/>
                <a:cs typeface="+mn-cs"/>
              </a:rPr>
              <a:t>percentage inwoners van 20 jaar en ouder dat regie over het eigen leven heeft laat een dalende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9C52373C-20CF-C516-FFF5-FBC346AE46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12" name="Tijdelijke aanduiding voor tekst 4">
            <a:extLst>
              <a:ext uri="{FF2B5EF4-FFF2-40B4-BE49-F238E27FC236}">
                <a16:creationId xmlns:a16="http://schemas.microsoft.com/office/drawing/2014/main" id="{BFC8A4CA-DA86-84E1-C7A4-76B2CEDE0350}"/>
              </a:ext>
            </a:extLst>
          </p:cNvPr>
          <p:cNvSpPr txBox="1">
            <a:spLocks/>
          </p:cNvSpPr>
          <p:nvPr/>
        </p:nvSpPr>
        <p:spPr>
          <a:xfrm>
            <a:off x="4889136" y="3717560"/>
            <a:ext cx="3240000" cy="99414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20 jaar en ouder dat regie over het eigen leven heeft over de regio Rotterdam is het hoogst in Krimpen aan den IJssel (</a:t>
            </a:r>
            <a:r>
              <a:rPr lang="nl-NL" sz="750" dirty="0">
                <a:solidFill>
                  <a:srgbClr val="00305B"/>
                </a:solidFill>
                <a:latin typeface="Verdana"/>
              </a:rPr>
              <a:t>89,7</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7" name="Afbeelding 6">
            <a:extLst>
              <a:ext uri="{FF2B5EF4-FFF2-40B4-BE49-F238E27FC236}">
                <a16:creationId xmlns:a16="http://schemas.microsoft.com/office/drawing/2014/main" id="{74049331-7310-3114-7A2D-6D6F0E8712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5072" y="866851"/>
            <a:ext cx="2848128" cy="2848128"/>
          </a:xfrm>
          <a:prstGeom prst="rect">
            <a:avLst/>
          </a:prstGeom>
        </p:spPr>
      </p:pic>
    </p:spTree>
    <p:extLst>
      <p:ext uri="{BB962C8B-B14F-4D97-AF65-F5344CB8AC3E}">
        <p14:creationId xmlns:p14="http://schemas.microsoft.com/office/powerpoint/2010/main" val="351965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2D. Eenzaamheid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259240"/>
            <a:ext cx="3240000" cy="15647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ligt in de regio Rotterdam hoger dan het gemiddelde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waarbij sprake is van eenzaamheid laat een licht stijgende trend zien.</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0" name="Afbeelding 9">
            <a:extLst>
              <a:ext uri="{FF2B5EF4-FFF2-40B4-BE49-F238E27FC236}">
                <a16:creationId xmlns:a16="http://schemas.microsoft.com/office/drawing/2014/main" id="{71FF528A-F74A-28DC-7756-11B9B5C8B0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7" name="Tijdelijke aanduiding voor tekst 4">
            <a:extLst>
              <a:ext uri="{FF2B5EF4-FFF2-40B4-BE49-F238E27FC236}">
                <a16:creationId xmlns:a16="http://schemas.microsoft.com/office/drawing/2014/main" id="{E960AAD5-BC9D-BEE8-F3F3-7683B68167A1}"/>
              </a:ext>
            </a:extLst>
          </p:cNvPr>
          <p:cNvSpPr txBox="1">
            <a:spLocks/>
          </p:cNvSpPr>
          <p:nvPr/>
        </p:nvSpPr>
        <p:spPr>
          <a:xfrm>
            <a:off x="4889136" y="3717561"/>
            <a:ext cx="3240000" cy="110079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20 jaar en ouder waarbij sprake is van ernstige of zeer ernstige eenzaamheid in de regio Rotterdam is het grootst in de gemeente Rotterdam (16,2%).</a:t>
            </a:r>
          </a:p>
          <a:p>
            <a:pPr marL="0" marR="0" lvl="0" indent="0" algn="l" defTabSz="685800" rtl="0" eaLnBrk="1" fontAlgn="auto" latinLnBrk="0" hangingPunct="1">
              <a:lnSpc>
                <a:spcPct val="120000"/>
              </a:lnSpc>
              <a:spcBef>
                <a:spcPts val="0"/>
              </a:spcBef>
              <a:spcAft>
                <a:spcPts val="600"/>
              </a:spcAft>
              <a:buClr>
                <a:srgbClr val="E17000"/>
              </a:buClr>
              <a:buSzTx/>
              <a:buNone/>
              <a:tabLst/>
              <a:defRPr/>
            </a:pP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5AF7537A-0CF6-4A63-B9A2-B0899378D3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5071" y="863784"/>
            <a:ext cx="2848130" cy="2848130"/>
          </a:xfrm>
          <a:prstGeom prst="rect">
            <a:avLst/>
          </a:prstGeom>
        </p:spPr>
      </p:pic>
    </p:spTree>
    <p:extLst>
      <p:ext uri="{BB962C8B-B14F-4D97-AF65-F5344CB8AC3E}">
        <p14:creationId xmlns:p14="http://schemas.microsoft.com/office/powerpoint/2010/main" val="334801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3.	Gezondheid en leefstijl</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Ervaren gezondheid en Levensverwachting</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Prevalentie aandoeningen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Medicijngebruik</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Leefstijlindicatoren</a:t>
            </a:r>
            <a:endParaRPr lang="en-US" sz="900" dirty="0">
              <a:solidFill>
                <a:srgbClr val="FFFFFF"/>
              </a:solidFill>
              <a:latin typeface="+mn-lt"/>
              <a:ea typeface="+mn-ea"/>
              <a:cs typeface="+mn-cs"/>
            </a:endParaRP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Zorgkosten (algemeen)</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nl-NL"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18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Persoon in rolstoel silhouet">
            <a:extLst>
              <a:ext uri="{FF2B5EF4-FFF2-40B4-BE49-F238E27FC236}">
                <a16:creationId xmlns:a16="http://schemas.microsoft.com/office/drawing/2014/main" id="{A2E735B0-97D9-75B4-69C3-AFAFD66082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41590" y="1629622"/>
            <a:ext cx="1127550" cy="1197398"/>
          </a:xfrm>
          <a:prstGeom prst="rect">
            <a:avLst/>
          </a:prstGeom>
        </p:spPr>
      </p:pic>
      <p:pic>
        <p:nvPicPr>
          <p:cNvPr id="8" name="Graphic 7" descr="Lopen silhouet">
            <a:extLst>
              <a:ext uri="{FF2B5EF4-FFF2-40B4-BE49-F238E27FC236}">
                <a16:creationId xmlns:a16="http://schemas.microsoft.com/office/drawing/2014/main" id="{5AD96EA6-F476-5940-5252-A22F12619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920" y="1603248"/>
            <a:ext cx="1219200" cy="1219200"/>
          </a:xfrm>
          <a:prstGeom prst="rect">
            <a:avLst/>
          </a:prstGeom>
        </p:spPr>
      </p:pic>
    </p:spTree>
    <p:extLst>
      <p:ext uri="{BB962C8B-B14F-4D97-AF65-F5344CB8AC3E}">
        <p14:creationId xmlns:p14="http://schemas.microsoft.com/office/powerpoint/2010/main" val="288175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3A</a:t>
            </a:r>
            <a:r>
              <a:rPr kumimoji="0" lang="nl-NL" sz="2000" b="1" i="0" u="none" strike="noStrike" kern="1200" cap="none" spc="0" normalizeH="0" baseline="0" noProof="0" dirty="0">
                <a:ln>
                  <a:noFill/>
                </a:ln>
                <a:solidFill>
                  <a:srgbClr val="00305B"/>
                </a:solidFill>
                <a:effectLst/>
                <a:uLnTx/>
                <a:uFillTx/>
                <a:latin typeface="Verdana"/>
                <a:ea typeface="+mj-ea"/>
                <a:cs typeface="+mj-cs"/>
              </a:rPr>
              <a:t>. Ervaren gezondheid en Levensverwachting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9" name="Afbeelding 8">
            <a:extLst>
              <a:ext uri="{FF2B5EF4-FFF2-40B4-BE49-F238E27FC236}">
                <a16:creationId xmlns:a16="http://schemas.microsoft.com/office/drawing/2014/main" id="{5F541BD9-5AD2-7B1B-7EC1-C1CDEAFAB5B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2" name="Tijdelijke aanduiding voor tekst 4">
            <a:extLst>
              <a:ext uri="{FF2B5EF4-FFF2-40B4-BE49-F238E27FC236}">
                <a16:creationId xmlns:a16="http://schemas.microsoft.com/office/drawing/2014/main" id="{4A4E98F9-0F50-F4D0-36DB-F89B9620E454}"/>
              </a:ext>
            </a:extLst>
          </p:cNvPr>
          <p:cNvSpPr txBox="1">
            <a:spLocks/>
          </p:cNvSpPr>
          <p:nvPr/>
        </p:nvSpPr>
        <p:spPr>
          <a:xfrm>
            <a:off x="616939"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ligt in de regio Rotterdam lager dan gemiddeld in Nederland.</a:t>
            </a: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inwoners van 20 jaar en ouder met een als goed ervaren gezondheid daalt in de periode 2023 – 2030 in de regio Rotterdam licht; van 69,8% naar 69,6%.</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tekst 4">
            <a:extLst>
              <a:ext uri="{FF2B5EF4-FFF2-40B4-BE49-F238E27FC236}">
                <a16:creationId xmlns:a16="http://schemas.microsoft.com/office/drawing/2014/main" id="{3BA8D48F-A874-17FD-71DA-5934545CA980}"/>
              </a:ext>
            </a:extLst>
          </p:cNvPr>
          <p:cNvSpPr txBox="1">
            <a:spLocks/>
          </p:cNvSpPr>
          <p:nvPr/>
        </p:nvSpPr>
        <p:spPr>
          <a:xfrm>
            <a:off x="4889136" y="3260715"/>
            <a:ext cx="3240000" cy="155763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levensverwachting bij geboorte ligt in de regio Rotterdam </a:t>
            </a:r>
            <a:r>
              <a:rPr lang="nl-NL" sz="750" dirty="0">
                <a:solidFill>
                  <a:srgbClr val="00305B"/>
                </a:solidFill>
                <a:latin typeface="Verdana"/>
              </a:rPr>
              <a:t>lager</a:t>
            </a:r>
            <a:r>
              <a:rPr kumimoji="0" lang="nl-NL" sz="750" b="0" i="0" u="none" strike="noStrike" kern="1200" cap="none" spc="0" normalizeH="0" baseline="0" noProof="0" dirty="0">
                <a:ln>
                  <a:noFill/>
                </a:ln>
                <a:solidFill>
                  <a:srgbClr val="00305B"/>
                </a:solidFill>
                <a:effectLst/>
                <a:uLnTx/>
                <a:uFillTx/>
                <a:latin typeface="Verdana"/>
                <a:ea typeface="+mn-ea"/>
                <a:cs typeface="+mn-cs"/>
              </a:rPr>
              <a:t> dan gemiddeld in Nederland, maar laat wel een vergelijkbare stijgende trend zien in de periode 2000 –2023.</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7" name="Afbeelding 6">
            <a:extLst>
              <a:ext uri="{FF2B5EF4-FFF2-40B4-BE49-F238E27FC236}">
                <a16:creationId xmlns:a16="http://schemas.microsoft.com/office/drawing/2014/main" id="{9F884D04-6120-5808-2D00-AB40288CAEB4}"/>
              </a:ext>
            </a:extLst>
          </p:cNvPr>
          <p:cNvPicPr>
            <a:picLocks noChangeAspect="1"/>
          </p:cNvPicPr>
          <p:nvPr/>
        </p:nvPicPr>
        <p:blipFill>
          <a:blip r:embed="rId3"/>
          <a:srcRect/>
          <a:stretch/>
        </p:blipFill>
        <p:spPr>
          <a:xfrm>
            <a:off x="4889136" y="869431"/>
            <a:ext cx="3239999" cy="2160000"/>
          </a:xfrm>
          <a:prstGeom prst="rect">
            <a:avLst/>
          </a:prstGeom>
        </p:spPr>
      </p:pic>
    </p:spTree>
    <p:extLst>
      <p:ext uri="{BB962C8B-B14F-4D97-AF65-F5344CB8AC3E}">
        <p14:creationId xmlns:p14="http://schemas.microsoft.com/office/powerpoint/2010/main" val="19260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2</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164217" y="900348"/>
            <a:ext cx="3481640" cy="2292373"/>
          </a:xfrm>
        </p:spPr>
        <p:txBody>
          <a:bodyPr/>
          <a:lstStyle/>
          <a:p>
            <a:r>
              <a:rPr lang="nl-NL" dirty="0">
                <a:effectLst/>
                <a:latin typeface="Verdana" panose="020B0604030504040204" pitchFamily="34" charset="0"/>
                <a:ea typeface="Calibri" panose="020F0502020204030204" pitchFamily="34" charset="0"/>
                <a:cs typeface="Times New Roman" panose="02020603050405020304" pitchFamily="18" charset="0"/>
              </a:rPr>
              <a:t>Dit regiobeeld geeft inzicht in:</a:t>
            </a:r>
          </a:p>
          <a:p>
            <a:pPr marL="228600" indent="-228600">
              <a:spcBef>
                <a:spcPts val="600"/>
              </a:spcBef>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P</a:t>
            </a:r>
            <a:r>
              <a:rPr lang="nl-NL" dirty="0">
                <a:effectLst/>
                <a:latin typeface="Verdana" panose="020B0604030504040204" pitchFamily="34" charset="0"/>
                <a:ea typeface="Calibri" panose="020F0502020204030204" pitchFamily="34" charset="0"/>
                <a:cs typeface="Times New Roman" panose="02020603050405020304" pitchFamily="18" charset="0"/>
              </a:rPr>
              <a:t>rognoses van en ontwikkelingen in de zorgbehoefte en andere relevante informatie over de bevolking van de regio; en </a:t>
            </a:r>
          </a:p>
          <a:p>
            <a:pPr marL="228600" indent="-228600">
              <a:spcBef>
                <a:spcPts val="600"/>
              </a:spcBef>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 capaciteit en prestaties van zorg, sociaal domein en ondersteuning in de regio.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Het regiobeeld vormt de basis voor het regioplan. </a:t>
            </a:r>
          </a:p>
          <a:p>
            <a:endParaRPr lang="nl-NL" dirty="0">
              <a:latin typeface="Verdana" panose="020B0604030504040204" pitchFamily="34" charset="0"/>
              <a:cs typeface="Times New Roman" panose="02020603050405020304" pitchFamily="18" charset="0"/>
            </a:endParaRPr>
          </a:p>
          <a:p>
            <a:r>
              <a:rPr lang="nl-NL" dirty="0">
                <a:latin typeface="Verdana" panose="020B0604030504040204" pitchFamily="34" charset="0"/>
                <a:cs typeface="Times New Roman" panose="02020603050405020304" pitchFamily="18" charset="0"/>
              </a:rPr>
              <a:t>In het regioplan stellen de regionale zorgpartijen vast wat de belangrijkste prioritaire opgaven zijn en staan de afspraken hoe deze gezamenlijk worden aangepakt.</a:t>
            </a: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Doel van het regiobeeld</a:t>
            </a:r>
          </a:p>
          <a:p>
            <a:endParaRPr lang="nl-NL" dirty="0"/>
          </a:p>
        </p:txBody>
      </p:sp>
      <p:sp>
        <p:nvSpPr>
          <p:cNvPr id="2" name="Tijdelijke aanduiding voor tekst 4">
            <a:extLst>
              <a:ext uri="{FF2B5EF4-FFF2-40B4-BE49-F238E27FC236}">
                <a16:creationId xmlns:a16="http://schemas.microsoft.com/office/drawing/2014/main" id="{8E697C7C-FCA6-57B6-EE77-B53731BC94AF}"/>
              </a:ext>
            </a:extLst>
          </p:cNvPr>
          <p:cNvSpPr txBox="1">
            <a:spLocks/>
          </p:cNvSpPr>
          <p:nvPr/>
        </p:nvSpPr>
        <p:spPr>
          <a:xfrm>
            <a:off x="5314856" y="3613920"/>
            <a:ext cx="3180361" cy="39966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nl-NL" dirty="0"/>
              <a:t>Zie voor meer informatie, verdiepende data en vergelijking met andere regio’s: </a:t>
            </a:r>
            <a:r>
              <a:rPr lang="nl-NL" dirty="0">
                <a:hlinkClick r:id="rId2"/>
              </a:rPr>
              <a:t>www.regiobeeld.nl</a:t>
            </a:r>
            <a:r>
              <a:rPr lang="nl-NL" dirty="0"/>
              <a:t> </a:t>
            </a:r>
          </a:p>
        </p:txBody>
      </p:sp>
    </p:spTree>
    <p:extLst>
      <p:ext uri="{BB962C8B-B14F-4D97-AF65-F5344CB8AC3E}">
        <p14:creationId xmlns:p14="http://schemas.microsoft.com/office/powerpoint/2010/main" val="261061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3B. Prevalentie aandoeningen</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2023 heeft 49,6% van de inwoners </a:t>
            </a:r>
            <a:r>
              <a:rPr lang="nl-NL" sz="750" dirty="0">
                <a:solidFill>
                  <a:srgbClr val="00305B"/>
                </a:solidFill>
              </a:rPr>
              <a:t>in de regio Rotterdam </a:t>
            </a:r>
            <a:r>
              <a:rPr kumimoji="0" lang="nl-NL" sz="750" b="0" i="0" u="none" strike="noStrike" kern="1200" cap="none" spc="0" normalizeH="0" baseline="0" noProof="0" dirty="0">
                <a:ln>
                  <a:noFill/>
                </a:ln>
                <a:solidFill>
                  <a:srgbClr val="00305B"/>
                </a:solidFill>
                <a:effectLst/>
                <a:uLnTx/>
                <a:uFillTx/>
                <a:latin typeface="Verdana"/>
                <a:ea typeface="+mn-ea"/>
                <a:cs typeface="+mn-cs"/>
              </a:rPr>
              <a:t>minimaal één chronische aandoening.</a:t>
            </a:r>
          </a:p>
          <a:p>
            <a:pPr>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inwoners met minimaal </a:t>
            </a:r>
            <a:r>
              <a:rPr lang="nl-NL" sz="750" dirty="0">
                <a:solidFill>
                  <a:srgbClr val="00305B"/>
                </a:solidFill>
                <a:latin typeface="Verdana"/>
              </a:rPr>
              <a:t>één </a:t>
            </a:r>
            <a:r>
              <a:rPr kumimoji="0" lang="nl-NL" sz="750" b="0" i="0" u="none" strike="noStrike" kern="1200" cap="none" spc="0" normalizeH="0" baseline="0" noProof="0" dirty="0">
                <a:ln>
                  <a:noFill/>
                </a:ln>
                <a:solidFill>
                  <a:srgbClr val="00305B"/>
                </a:solidFill>
                <a:effectLst/>
                <a:uLnTx/>
                <a:uFillTx/>
                <a:latin typeface="Verdana"/>
                <a:ea typeface="+mn-ea"/>
                <a:cs typeface="+mn-cs"/>
              </a:rPr>
              <a:t>aandoening stijgt van 373.000 in 2023 naar 391.120 in 2030</a:t>
            </a:r>
            <a:r>
              <a:rPr lang="nl-NL" sz="750" dirty="0"/>
              <a:t>; een toename van 18.120 personen in 7 jaar.</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pPr>
            <a:r>
              <a:rPr kumimoji="0" lang="nl-NL" sz="750" b="0" i="0" u="none" strike="noStrike" kern="1200" cap="none" spc="0" normalizeH="0" baseline="0" noProof="0" dirty="0">
                <a:ln>
                  <a:noFill/>
                </a:ln>
                <a:solidFill>
                  <a:srgbClr val="00305B"/>
                </a:solidFill>
                <a:effectLst/>
                <a:uLnTx/>
                <a:uFillTx/>
                <a:latin typeface="Verdana"/>
                <a:ea typeface="+mn-ea"/>
                <a:cs typeface="+mn-cs"/>
              </a:rPr>
              <a:t>De relatieve stijging van het aantal inwoners met een </a:t>
            </a:r>
            <a:r>
              <a:rPr lang="nl-NL" sz="750" dirty="0">
                <a:solidFill>
                  <a:srgbClr val="00305B"/>
                </a:solidFill>
              </a:rPr>
              <a:t>chronische aandoening is in de regio Rotterdam </a:t>
            </a:r>
            <a:r>
              <a:rPr lang="nl-NL" sz="750" dirty="0">
                <a:solidFill>
                  <a:srgbClr val="00305B"/>
                </a:solidFill>
                <a:latin typeface="Verdana"/>
              </a:rPr>
              <a:t>groter</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r>
              <a:rPr lang="nl-NL" sz="750" dirty="0">
                <a:solidFill>
                  <a:srgbClr val="00305B"/>
                </a:solidFill>
              </a:rPr>
              <a:t>dan het gemiddelde in Nederland.</a:t>
            </a:r>
          </a:p>
          <a:p>
            <a:pPr lvl="0">
              <a:spcAft>
                <a:spcPts val="600"/>
              </a:spcAft>
              <a:buClr>
                <a:srgbClr val="E17000"/>
              </a:buCl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BFC86CA8-7527-8317-6205-15A9C878538A}"/>
              </a:ext>
            </a:extLst>
          </p:cNvPr>
          <p:cNvSpPr txBox="1">
            <a:spLocks/>
          </p:cNvSpPr>
          <p:nvPr/>
        </p:nvSpPr>
        <p:spPr>
          <a:xfrm>
            <a:off x="4889136" y="3140443"/>
            <a:ext cx="3240000" cy="176175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prevalentie van vijf van de zes in de grafiek getoonde veelvoorkomende aandoeningen nemen in de periode tot 2030 sterk toe in de regio Rotterdam.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de prevalentie van ouderdomgerelateerde aandoeningen neemt sterk toe. De prevalentie van dementie stijgt het hardst.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AF3837C-44AF-0C40-6E6A-FF3B364F4B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3" name="Afbeelding 2">
            <a:extLst>
              <a:ext uri="{FF2B5EF4-FFF2-40B4-BE49-F238E27FC236}">
                <a16:creationId xmlns:a16="http://schemas.microsoft.com/office/drawing/2014/main" id="{FEDCAC45-094D-779B-6FD6-E1BE552579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Tree>
    <p:extLst>
      <p:ext uri="{BB962C8B-B14F-4D97-AF65-F5344CB8AC3E}">
        <p14:creationId xmlns:p14="http://schemas.microsoft.com/office/powerpoint/2010/main" val="307743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3C. Medicijngebruik</a:t>
            </a:r>
          </a:p>
        </p:txBody>
      </p:sp>
      <p:sp>
        <p:nvSpPr>
          <p:cNvPr id="9" name="Tijdelijke aanduiding voor tekst 4">
            <a:extLst>
              <a:ext uri="{FF2B5EF4-FFF2-40B4-BE49-F238E27FC236}">
                <a16:creationId xmlns:a16="http://schemas.microsoft.com/office/drawing/2014/main" id="{339504A4-D8C9-F536-DEF5-DD626C02A481}"/>
              </a:ext>
            </a:extLst>
          </p:cNvPr>
          <p:cNvSpPr txBox="1">
            <a:spLocks/>
          </p:cNvSpPr>
          <p:nvPr/>
        </p:nvSpPr>
        <p:spPr>
          <a:xfrm>
            <a:off x="6478093" y="826139"/>
            <a:ext cx="2148746" cy="266042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bovenste tabel genoemde lichamelijke aandoeningen in de zorgkantoorregio Rotterdam hoger dan het Nederlandse gemiddelde voor de diabetes medicatie groepen. Het medicijngebruik voor de overige lichamelijke aandoeningen ligt rondom of lager dan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medicijngebruik ligt voor de in de onderste tabel genoemde geestelijke aandoeningen in de zorgkantoorregio Rotterdam rondom of lager dan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12" name="Afbeelding 11">
            <a:extLst>
              <a:ext uri="{FF2B5EF4-FFF2-40B4-BE49-F238E27FC236}">
                <a16:creationId xmlns:a16="http://schemas.microsoft.com/office/drawing/2014/main" id="{62120D9A-9828-0BA2-31B2-F4D21B1E86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0215" y="2892482"/>
            <a:ext cx="4206944" cy="1991536"/>
          </a:xfrm>
          <a:prstGeom prst="rect">
            <a:avLst/>
          </a:prstGeom>
        </p:spPr>
      </p:pic>
      <p:pic>
        <p:nvPicPr>
          <p:cNvPr id="3" name="Afbeelding 2">
            <a:extLst>
              <a:ext uri="{FF2B5EF4-FFF2-40B4-BE49-F238E27FC236}">
                <a16:creationId xmlns:a16="http://schemas.microsoft.com/office/drawing/2014/main" id="{9DEDC679-6CF0-A74F-D36D-B6582001FF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4477" y="823553"/>
            <a:ext cx="4358421" cy="1900055"/>
          </a:xfrm>
          <a:prstGeom prst="rect">
            <a:avLst/>
          </a:prstGeom>
        </p:spPr>
      </p:pic>
    </p:spTree>
    <p:extLst>
      <p:ext uri="{BB962C8B-B14F-4D97-AF65-F5344CB8AC3E}">
        <p14:creationId xmlns:p14="http://schemas.microsoft.com/office/powerpoint/2010/main" val="103112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3D. Leefstijlindicatoren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6478093" y="826138"/>
            <a:ext cx="2076138" cy="267271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rokers en personen met </a:t>
            </a:r>
            <a:r>
              <a:rPr lang="nl-NL" sz="750" dirty="0">
                <a:solidFill>
                  <a:srgbClr val="00305B"/>
                </a:solidFill>
                <a:latin typeface="Verdana"/>
              </a:rPr>
              <a:t>overgewicht </a:t>
            </a:r>
            <a:r>
              <a:rPr kumimoji="0" lang="nl-NL" sz="750" b="0" i="0" u="none" strike="noStrike" kern="1200" cap="none" spc="0" normalizeH="0" baseline="0" noProof="0" dirty="0">
                <a:ln>
                  <a:noFill/>
                </a:ln>
                <a:solidFill>
                  <a:srgbClr val="00305B"/>
                </a:solidFill>
                <a:effectLst/>
                <a:uLnTx/>
                <a:uFillTx/>
                <a:latin typeface="Verdana"/>
                <a:ea typeface="+mn-ea"/>
                <a:cs typeface="+mn-cs"/>
              </a:rPr>
              <a:t>ligt in de zorgkantoorregio Rotterdam </a:t>
            </a:r>
            <a:r>
              <a:rPr lang="nl-NL" sz="750" dirty="0">
                <a:solidFill>
                  <a:srgbClr val="00305B"/>
                </a:solidFill>
                <a:latin typeface="Verdana"/>
              </a:rPr>
              <a:t>hoger </a:t>
            </a:r>
            <a:r>
              <a:rPr kumimoji="0" lang="nl-NL" sz="750" b="0" i="0" u="none" strike="noStrike" kern="1200" cap="none" spc="0" normalizeH="0" baseline="0" noProof="0" dirty="0">
                <a:ln>
                  <a:noFill/>
                </a:ln>
                <a:solidFill>
                  <a:srgbClr val="00305B"/>
                </a:solidFill>
                <a:effectLst/>
                <a:uLnTx/>
                <a:uFillTx/>
                <a:latin typeface="Verdana"/>
                <a:ea typeface="+mn-ea"/>
                <a:cs typeface="+mn-cs"/>
              </a:rPr>
              <a:t>dan het gemiddelde in Nederland, terwijl het percentage wekelijkse sporters en mensen met overmatig alcoholgebruik </a:t>
            </a:r>
            <a:r>
              <a:rPr lang="nl-NL" sz="750" dirty="0">
                <a:solidFill>
                  <a:srgbClr val="00305B"/>
                </a:solidFill>
                <a:latin typeface="Verdana"/>
              </a:rPr>
              <a:t>lager</a:t>
            </a:r>
            <a:r>
              <a:rPr kumimoji="0" lang="nl-NL" sz="750" b="0" i="0" u="none" strike="noStrike" kern="1200" cap="none" spc="0" normalizeH="0" baseline="0" noProof="0" dirty="0">
                <a:ln>
                  <a:noFill/>
                </a:ln>
                <a:solidFill>
                  <a:srgbClr val="00305B"/>
                </a:solidFill>
                <a:effectLst/>
                <a:uLnTx/>
                <a:uFillTx/>
                <a:latin typeface="Verdana"/>
                <a:ea typeface="+mn-ea"/>
                <a:cs typeface="+mn-cs"/>
              </a:rPr>
              <a:t> ligt.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percentage rokers neemt in de periode tot 2030 sterk af. Het percentage personen met overgewicht neemt sterk toe.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C321EEF-FF2E-3A7E-6C20-93E85D6DC59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26139"/>
            <a:ext cx="2519999" cy="1679999"/>
          </a:xfrm>
          <a:prstGeom prst="rect">
            <a:avLst/>
          </a:prstGeom>
        </p:spPr>
      </p:pic>
      <p:pic>
        <p:nvPicPr>
          <p:cNvPr id="10" name="Afbeelding 9">
            <a:extLst>
              <a:ext uri="{FF2B5EF4-FFF2-40B4-BE49-F238E27FC236}">
                <a16:creationId xmlns:a16="http://schemas.microsoft.com/office/drawing/2014/main" id="{9C4F768B-8724-BE50-5641-C974F7B63D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47516" y="826139"/>
            <a:ext cx="2519999" cy="1679999"/>
          </a:xfrm>
          <a:prstGeom prst="rect">
            <a:avLst/>
          </a:prstGeom>
        </p:spPr>
      </p:pic>
      <p:pic>
        <p:nvPicPr>
          <p:cNvPr id="11" name="Afbeelding 10">
            <a:extLst>
              <a:ext uri="{FF2B5EF4-FFF2-40B4-BE49-F238E27FC236}">
                <a16:creationId xmlns:a16="http://schemas.microsoft.com/office/drawing/2014/main" id="{DE0C5B95-64E3-59FC-7E96-0EF8AC8E262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6939" y="2839434"/>
            <a:ext cx="2519999" cy="1679999"/>
          </a:xfrm>
          <a:prstGeom prst="rect">
            <a:avLst/>
          </a:prstGeom>
        </p:spPr>
      </p:pic>
      <p:pic>
        <p:nvPicPr>
          <p:cNvPr id="12" name="Afbeelding 11">
            <a:extLst>
              <a:ext uri="{FF2B5EF4-FFF2-40B4-BE49-F238E27FC236}">
                <a16:creationId xmlns:a16="http://schemas.microsoft.com/office/drawing/2014/main" id="{4CBFEE23-939C-D78E-AE90-87102828EC8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47516" y="2839434"/>
            <a:ext cx="2519999" cy="1679999"/>
          </a:xfrm>
          <a:prstGeom prst="rect">
            <a:avLst/>
          </a:prstGeom>
        </p:spPr>
      </p:pic>
    </p:spTree>
    <p:extLst>
      <p:ext uri="{BB962C8B-B14F-4D97-AF65-F5344CB8AC3E}">
        <p14:creationId xmlns:p14="http://schemas.microsoft.com/office/powerpoint/2010/main" val="186098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3E</a:t>
            </a:r>
            <a:r>
              <a:rPr kumimoji="0" lang="nl-NL" sz="2000" b="1" i="0" u="none" strike="noStrike" kern="1200" cap="none" spc="0" normalizeH="0" baseline="0" noProof="0" dirty="0">
                <a:ln>
                  <a:noFill/>
                </a:ln>
                <a:solidFill>
                  <a:srgbClr val="00305B"/>
                </a:solidFill>
                <a:effectLst/>
                <a:uLnTx/>
                <a:uFillTx/>
                <a:latin typeface="Verdana"/>
                <a:ea typeface="+mj-ea"/>
                <a:cs typeface="+mj-cs"/>
              </a:rPr>
              <a:t>. Zorgkosten (algemeen)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125896"/>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Zvw</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Rotterdam rond of boven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Alleen de gemiddelde gedeclareerde kosten in de leeftijdscategorieën 55 t/m 64, 65 t/m 74 en 75 t/m 84 jaar liggen hoger dan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FE487F2F-3C6A-22E4-D77D-CAB5C19172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000" y="841526"/>
            <a:ext cx="3960000" cy="1998785"/>
          </a:xfrm>
          <a:prstGeom prst="rect">
            <a:avLst/>
          </a:prstGeom>
        </p:spPr>
      </p:pic>
      <p:pic>
        <p:nvPicPr>
          <p:cNvPr id="8" name="Afbeelding 7">
            <a:extLst>
              <a:ext uri="{FF2B5EF4-FFF2-40B4-BE49-F238E27FC236}">
                <a16:creationId xmlns:a16="http://schemas.microsoft.com/office/drawing/2014/main" id="{BCA1FF88-E280-1D56-F0BC-C347893D5B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844" y="837072"/>
            <a:ext cx="3878352" cy="2004001"/>
          </a:xfrm>
          <a:prstGeom prst="rect">
            <a:avLst/>
          </a:prstGeom>
        </p:spPr>
      </p:pic>
      <p:sp>
        <p:nvSpPr>
          <p:cNvPr id="9" name="Tijdelijke aanduiding voor tekst 4">
            <a:extLst>
              <a:ext uri="{FF2B5EF4-FFF2-40B4-BE49-F238E27FC236}">
                <a16:creationId xmlns:a16="http://schemas.microsoft.com/office/drawing/2014/main" id="{6CDFDCE5-0AB7-6110-4A1F-F8EC349679FE}"/>
              </a:ext>
            </a:extLst>
          </p:cNvPr>
          <p:cNvSpPr txBox="1">
            <a:spLocks/>
          </p:cNvSpPr>
          <p:nvPr/>
        </p:nvSpPr>
        <p:spPr>
          <a:xfrm>
            <a:off x="4736020" y="3125895"/>
            <a:ext cx="3240000" cy="162390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gemiddelde gedeclareerde zorgkosten per persoon liggen in de regio Rotterdam voor de verschillende in de grafieken beschreven zorgsoorten en leeftijdscategorieën rond het Nederlandse gemiddelde.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69943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4.	IZA-doelgroepen</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beperkte gezondheidsvaardigheden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psychische klachten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kanker</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Mensen met (risico op) hart- en vaatziekten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Ouderen met een kwetsbare gezondheid</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Zorgprofessionals</a:t>
            </a:r>
          </a:p>
          <a:p>
            <a:pPr marL="457200" lvl="0" indent="-342900" defTabSz="914400">
              <a:lnSpc>
                <a:spcPct val="110000"/>
              </a:lnSpc>
              <a:spcBef>
                <a:spcPts val="400"/>
              </a:spcBef>
              <a:buFont typeface="+mj-lt"/>
              <a:buAutoNum type="alphaUcPeriod"/>
            </a:pP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CBA8323F-0CD2-595F-DD24-970CF2D114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
        <p:nvSpPr>
          <p:cNvPr id="6" name="Tekstvak 5">
            <a:extLst>
              <a:ext uri="{FF2B5EF4-FFF2-40B4-BE49-F238E27FC236}">
                <a16:creationId xmlns:a16="http://schemas.microsoft.com/office/drawing/2014/main" id="{94DDA13E-902D-3284-14FA-E8759D28E0DF}"/>
              </a:ext>
            </a:extLst>
          </p:cNvPr>
          <p:cNvSpPr txBox="1"/>
          <p:nvPr/>
        </p:nvSpPr>
        <p:spPr>
          <a:xfrm>
            <a:off x="491900" y="3311862"/>
            <a:ext cx="2557083" cy="1323439"/>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het IZA is afgesproken dat enkele doelgroepen zullen worden gemonitord. Momenteel wordt deze monitor nog vormgegeven en uitgevoerd. Specifieke data daaruit is daarom helaas nog niet beschikbaar.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De verwachting is dat deze monitor per zomer 2023 beschikbaar zal zijn. Zodra dit het geval is, wordt hier een verwijzing opgenomen.</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i="1" dirty="0">
                <a:solidFill>
                  <a:srgbClr val="FF0000"/>
                </a:solidFill>
                <a:latin typeface="RO Sans"/>
              </a:rPr>
              <a:t>Uiteraard kunnen regio’s zelf, waar gewenst en voor zover dit niet al in het regiobeeld staat, informatie over deze doelgroepen toevoegen aan het regiobeeld.</a:t>
            </a:r>
          </a:p>
        </p:txBody>
      </p:sp>
    </p:spTree>
    <p:extLst>
      <p:ext uri="{BB962C8B-B14F-4D97-AF65-F5344CB8AC3E}">
        <p14:creationId xmlns:p14="http://schemas.microsoft.com/office/powerpoint/2010/main" val="145992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5.	Fysieke omgeving</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Toe te voegen door de regio</a:t>
            </a: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25</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Graphic 9" descr="Stad silhouet">
            <a:extLst>
              <a:ext uri="{FF2B5EF4-FFF2-40B4-BE49-F238E27FC236}">
                <a16:creationId xmlns:a16="http://schemas.microsoft.com/office/drawing/2014/main" id="{36381B2E-A3B8-3A9B-08FE-21439A6CC1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04479" y="1900428"/>
            <a:ext cx="1151819" cy="1151819"/>
          </a:xfrm>
          <a:prstGeom prst="rect">
            <a:avLst/>
          </a:prstGeom>
        </p:spPr>
      </p:pic>
      <p:pic>
        <p:nvPicPr>
          <p:cNvPr id="12" name="Graphic 11" descr="Buurt silhouet">
            <a:extLst>
              <a:ext uri="{FF2B5EF4-FFF2-40B4-BE49-F238E27FC236}">
                <a16:creationId xmlns:a16="http://schemas.microsoft.com/office/drawing/2014/main" id="{04D0F224-129B-2F58-EE86-53DFEF0857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547" y="1789500"/>
            <a:ext cx="1213980" cy="1213980"/>
          </a:xfrm>
          <a:prstGeom prst="rect">
            <a:avLst/>
          </a:prstGeom>
        </p:spPr>
      </p:pic>
    </p:spTree>
    <p:extLst>
      <p:ext uri="{BB962C8B-B14F-4D97-AF65-F5344CB8AC3E}">
        <p14:creationId xmlns:p14="http://schemas.microsoft.com/office/powerpoint/2010/main" val="8681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0F99A6C8-EC29-0498-D2B5-1127A14598E8}"/>
              </a:ext>
            </a:extLst>
          </p:cNvPr>
          <p:cNvSpPr txBox="1"/>
          <p:nvPr/>
        </p:nvSpPr>
        <p:spPr>
          <a:xfrm rot="1126478">
            <a:off x="3293458" y="2163933"/>
            <a:ext cx="2557083" cy="507831"/>
          </a:xfrm>
          <a:prstGeom prst="rect">
            <a:avLst/>
          </a:prstGeom>
          <a:noFill/>
          <a:ln w="31750">
            <a:solidFill>
              <a:srgbClr val="FF0000"/>
            </a:solidFill>
          </a:ln>
        </p:spPr>
        <p:txBody>
          <a:bodyPr wrap="square" rtlCol="0">
            <a:spAutoFit/>
          </a:bodyPr>
          <a:lstStyle/>
          <a:p>
            <a:pPr algn="ctr"/>
            <a:r>
              <a:rPr lang="nl-NL" b="1" dirty="0"/>
              <a:t>Aan de regio om in te vullen</a:t>
            </a:r>
            <a:endParaRPr lang="nl-NL" sz="1100" b="1" dirty="0"/>
          </a:p>
        </p:txBody>
      </p:sp>
    </p:spTree>
    <p:extLst>
      <p:ext uri="{BB962C8B-B14F-4D97-AF65-F5344CB8AC3E}">
        <p14:creationId xmlns:p14="http://schemas.microsoft.com/office/powerpoint/2010/main" val="3399313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6.	Arbeidsmarkt</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Personeelstekort in de regio</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Percentage 55+ in zorg en welzijn</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Mantelzorgpotentieel</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dirty="0">
              <a:solidFill>
                <a:srgbClr val="FFFFFF"/>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27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e arts silhouet">
            <a:extLst>
              <a:ext uri="{FF2B5EF4-FFF2-40B4-BE49-F238E27FC236}">
                <a16:creationId xmlns:a16="http://schemas.microsoft.com/office/drawing/2014/main" id="{C3ECF18D-7E35-F28D-15E9-E89FD89B98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065" y="1649163"/>
            <a:ext cx="914400" cy="914400"/>
          </a:xfrm>
          <a:prstGeom prst="rect">
            <a:avLst/>
          </a:prstGeom>
        </p:spPr>
      </p:pic>
      <p:pic>
        <p:nvPicPr>
          <p:cNvPr id="11" name="Graphic 10" descr="Vrouwelijke wetenschapper silhouet">
            <a:extLst>
              <a:ext uri="{FF2B5EF4-FFF2-40B4-BE49-F238E27FC236}">
                <a16:creationId xmlns:a16="http://schemas.microsoft.com/office/drawing/2014/main" id="{FC660F35-1CA1-30EF-66C4-A619E6EA3E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540" y="1637558"/>
            <a:ext cx="914400" cy="914400"/>
          </a:xfrm>
          <a:prstGeom prst="rect">
            <a:avLst/>
          </a:prstGeom>
        </p:spPr>
      </p:pic>
      <p:pic>
        <p:nvPicPr>
          <p:cNvPr id="14" name="Graphic 13" descr="Mannelijke programmeur silhouet">
            <a:extLst>
              <a:ext uri="{FF2B5EF4-FFF2-40B4-BE49-F238E27FC236}">
                <a16:creationId xmlns:a16="http://schemas.microsoft.com/office/drawing/2014/main" id="{40C1B5A6-5979-30F4-3A5C-1C70B9ECFF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031" y="1598734"/>
            <a:ext cx="914400" cy="914400"/>
          </a:xfrm>
          <a:prstGeom prst="rect">
            <a:avLst/>
          </a:prstGeom>
        </p:spPr>
      </p:pic>
      <p:sp>
        <p:nvSpPr>
          <p:cNvPr id="5" name="Tijdelijke aanduiding voor tekst 4">
            <a:extLst>
              <a:ext uri="{FF2B5EF4-FFF2-40B4-BE49-F238E27FC236}">
                <a16:creationId xmlns:a16="http://schemas.microsoft.com/office/drawing/2014/main" id="{DFA0BDE8-C07B-BD4F-8C16-70981A610E3A}"/>
              </a:ext>
            </a:extLst>
          </p:cNvPr>
          <p:cNvSpPr txBox="1">
            <a:spLocks/>
          </p:cNvSpPr>
          <p:nvPr/>
        </p:nvSpPr>
        <p:spPr>
          <a:xfrm>
            <a:off x="728664" y="3607324"/>
            <a:ext cx="1776053" cy="4122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voor verdiepende informatie: </a:t>
            </a:r>
            <a:r>
              <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hlinkClick r:id="rId8"/>
              </a:rPr>
              <a:t>Prognosemodel zorg en welzijn</a:t>
            </a:r>
            <a:endParaRPr kumimoji="0" lang="nl-NL" sz="75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97238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6A. </a:t>
            </a:r>
            <a:r>
              <a:rPr lang="nl-NL" sz="2000" dirty="0">
                <a:solidFill>
                  <a:srgbClr val="00305B"/>
                </a:solidFill>
                <a:latin typeface="Verdana"/>
              </a:rPr>
              <a:t>Personeelstekort in de regio</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AC666877-ACF3-938F-1856-F9927B5FA5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9763" y="756696"/>
            <a:ext cx="5703758" cy="3948755"/>
          </a:xfrm>
          <a:prstGeom prst="rect">
            <a:avLst/>
          </a:prstGeom>
        </p:spPr>
      </p:pic>
      <p:sp>
        <p:nvSpPr>
          <p:cNvPr id="5" name="Tijdelijke aanduiding voor tekst 4">
            <a:extLst>
              <a:ext uri="{FF2B5EF4-FFF2-40B4-BE49-F238E27FC236}">
                <a16:creationId xmlns:a16="http://schemas.microsoft.com/office/drawing/2014/main" id="{0B0B359F-1C32-5BB0-25A1-C9B13EEF8764}"/>
              </a:ext>
            </a:extLst>
          </p:cNvPr>
          <p:cNvSpPr txBox="1">
            <a:spLocks/>
          </p:cNvSpPr>
          <p:nvPr/>
        </p:nvSpPr>
        <p:spPr>
          <a:xfrm>
            <a:off x="6478093" y="946016"/>
            <a:ext cx="2076138" cy="214643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personeelstekort binnen de sector zorg en welzijn in de regio Rotterdam loopt op van 4,7% in 2021 naar 8,3% in 2030; dit is een stijging van 76,6%.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Het personeelstekort in de regio ligt boven het Nederlandse gemiddelde.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8" name="Pijl: rechts 7">
            <a:extLst>
              <a:ext uri="{FF2B5EF4-FFF2-40B4-BE49-F238E27FC236}">
                <a16:creationId xmlns:a16="http://schemas.microsoft.com/office/drawing/2014/main" id="{9323152E-CA7D-3316-F8FE-D0B3FEBF2A21}"/>
              </a:ext>
            </a:extLst>
          </p:cNvPr>
          <p:cNvSpPr/>
          <p:nvPr/>
        </p:nvSpPr>
        <p:spPr>
          <a:xfrm>
            <a:off x="424876" y="2688016"/>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4">
            <a:extLst>
              <a:ext uri="{FF2B5EF4-FFF2-40B4-BE49-F238E27FC236}">
                <a16:creationId xmlns:a16="http://schemas.microsoft.com/office/drawing/2014/main" id="{FC7631C8-5210-6205-32C3-2EE419397E4E}"/>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Deze </a:t>
            </a:r>
            <a:r>
              <a:rPr lang="nl-NL" sz="750" dirty="0">
                <a:solidFill>
                  <a:srgbClr val="00305B"/>
                </a:solidFill>
                <a:latin typeface="Verdana"/>
              </a:rPr>
              <a:t>grafiek toont het personeelstekort binnen de sector zorg en welzijn. (Bron: prognosemodel zorg en welzijn.) </a:t>
            </a:r>
          </a:p>
        </p:txBody>
      </p:sp>
    </p:spTree>
    <p:extLst>
      <p:ext uri="{BB962C8B-B14F-4D97-AF65-F5344CB8AC3E}">
        <p14:creationId xmlns:p14="http://schemas.microsoft.com/office/powerpoint/2010/main" val="353493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6B. Percentage 55+ in zorg en welzijn </a:t>
            </a: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a:t>
            </a:r>
            <a:r>
              <a:rPr lang="nl-NL" sz="750" dirty="0">
                <a:solidFill>
                  <a:srgbClr val="00305B"/>
                </a:solidFill>
                <a:latin typeface="Verdana"/>
              </a:rPr>
              <a:t>UMC</a:t>
            </a:r>
            <a:r>
              <a:rPr kumimoji="0" lang="nl-NL" sz="750" b="0" i="0" u="none" strike="noStrike" kern="1200" cap="none" spc="0" normalizeH="0" baseline="0" noProof="0" dirty="0">
                <a:ln>
                  <a:noFill/>
                </a:ln>
                <a:solidFill>
                  <a:srgbClr val="00305B"/>
                </a:solidFill>
                <a:effectLst/>
                <a:uLnTx/>
                <a:uFillTx/>
                <a:latin typeface="Verdana"/>
                <a:ea typeface="+mn-ea"/>
                <a:cs typeface="+mn-cs"/>
              </a:rPr>
              <a:t>, MSZ en GGZ in de arbeidsmarktregio </a:t>
            </a:r>
            <a:r>
              <a:rPr lang="nl-NL" sz="750" dirty="0">
                <a:solidFill>
                  <a:srgbClr val="00305B"/>
                </a:solidFill>
                <a:latin typeface="Verdana"/>
              </a:rPr>
              <a:t>Rijnmond</a:t>
            </a:r>
            <a:r>
              <a:rPr kumimoji="0" lang="nl-NL" sz="750" b="0" i="0" u="none" strike="noStrike" kern="1200" cap="none" spc="0" normalizeH="0" baseline="0" noProof="0" dirty="0">
                <a:ln>
                  <a:noFill/>
                </a:ln>
                <a:solidFill>
                  <a:srgbClr val="00305B"/>
                </a:solidFill>
                <a:effectLst/>
                <a:uLnTx/>
                <a:uFillTx/>
                <a:latin typeface="Verdana"/>
                <a:ea typeface="+mn-ea"/>
                <a:cs typeface="+mn-cs"/>
              </a:rPr>
              <a:t> laat de afgelopen 13 jaar en stijgende trend zien. </a:t>
            </a: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huisartsenzorg in de arbeidsmarktregio </a:t>
            </a:r>
            <a:r>
              <a:rPr lang="nl-NL" sz="750" dirty="0">
                <a:solidFill>
                  <a:srgbClr val="00305B"/>
                </a:solidFill>
                <a:latin typeface="Verdana"/>
              </a:rPr>
              <a:t>Rijnmond</a:t>
            </a:r>
            <a:r>
              <a:rPr kumimoji="0" lang="nl-NL" sz="750" b="0" i="0" u="none" strike="noStrike" kern="1200" cap="none" spc="0" normalizeH="0" baseline="0" noProof="0" dirty="0">
                <a:ln>
                  <a:noFill/>
                </a:ln>
                <a:solidFill>
                  <a:srgbClr val="00305B"/>
                </a:solidFill>
                <a:effectLst/>
                <a:uLnTx/>
                <a:uFillTx/>
                <a:latin typeface="Verdana"/>
                <a:ea typeface="+mn-ea"/>
                <a:cs typeface="+mn-cs"/>
              </a:rPr>
              <a:t> is de afgelopen 13 jaar relatief instabiel. </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921583FE-53BF-4A8C-1F0C-2D17DBF686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pic>
        <p:nvPicPr>
          <p:cNvPr id="7" name="Afbeelding 6">
            <a:extLst>
              <a:ext uri="{FF2B5EF4-FFF2-40B4-BE49-F238E27FC236}">
                <a16:creationId xmlns:a16="http://schemas.microsoft.com/office/drawing/2014/main" id="{2787D80E-5155-AA36-2426-A35F72C6B71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89136" y="869431"/>
            <a:ext cx="3239999" cy="2159999"/>
          </a:xfrm>
          <a:prstGeom prst="rect">
            <a:avLst/>
          </a:prstGeom>
        </p:spPr>
      </p:pic>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029430"/>
            <a:ext cx="3240000" cy="149812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percentage werknemers van 55 jaar en ouder in de VVT, gehandicaptenzorg en sociaal werk in de arbeidsmarktregio Rijnmond in de afgelopen 13 jaar laat een stijgende trend zien.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Met name in de VVT is het percentage werknemers ouder dan 55 jaar hoog. In de jeugdzorg is het percentage werknemers ouder dan 55 jaar relatief laag.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0CA96F5E-C8A1-DF24-EB71-B82FCB462825}"/>
              </a:ext>
            </a:extLst>
          </p:cNvPr>
          <p:cNvSpPr txBox="1">
            <a:spLocks/>
          </p:cNvSpPr>
          <p:nvPr/>
        </p:nvSpPr>
        <p:spPr>
          <a:xfrm>
            <a:off x="527248" y="458698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grafieken tonen het aandeel werknemers van 55 jaar en ouder per branche in de sector zorg en welzijn ten opzichte van het totaal aantal werknemers in de branche tussen 2010 en 2022. De cijfers zijn alleen beschikbaar per arbeidsmarktregio.</a:t>
            </a:r>
          </a:p>
        </p:txBody>
      </p:sp>
    </p:spTree>
    <p:extLst>
      <p:ext uri="{BB962C8B-B14F-4D97-AF65-F5344CB8AC3E}">
        <p14:creationId xmlns:p14="http://schemas.microsoft.com/office/powerpoint/2010/main" val="209026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3</a:t>
            </a:fld>
            <a:endParaRPr lang="nl-NL"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Betrokken partijen</a:t>
            </a:r>
          </a:p>
          <a:p>
            <a:endParaRPr lang="nl-NL" dirty="0"/>
          </a:p>
        </p:txBody>
      </p:sp>
      <p:sp>
        <p:nvSpPr>
          <p:cNvPr id="9" name="Tijdelijke aanduiding voor inhoud 2">
            <a:extLst>
              <a:ext uri="{FF2B5EF4-FFF2-40B4-BE49-F238E27FC236}">
                <a16:creationId xmlns:a16="http://schemas.microsoft.com/office/drawing/2014/main" id="{48477A32-4B3B-0706-702F-AED415B43237}"/>
              </a:ext>
            </a:extLst>
          </p:cNvPr>
          <p:cNvSpPr txBox="1">
            <a:spLocks/>
          </p:cNvSpPr>
          <p:nvPr/>
        </p:nvSpPr>
        <p:spPr>
          <a:xfrm>
            <a:off x="4813300" y="374650"/>
            <a:ext cx="4152899" cy="4258072"/>
          </a:xfrm>
          <a:prstGeom prst="rect">
            <a:avLst/>
          </a:prstGeom>
        </p:spPr>
        <p:txBody>
          <a:bodyPr vert="horz" lIns="91440" tIns="45720" rIns="91440" bIns="45720" rtlCol="0" anchor="t">
            <a:normAutofit/>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800"/>
              </a:spcAft>
              <a:buClr>
                <a:schemeClr val="accent2"/>
              </a:buClr>
              <a:buFont typeface="Arial" panose="020B0604020202020204" pitchFamily="34" charset="0"/>
              <a:buNone/>
              <a:tabLst>
                <a:tab pos="914400" algn="l"/>
              </a:tabLst>
            </a:pPr>
            <a:r>
              <a:rPr lang="nl-NL" sz="850" dirty="0">
                <a:cs typeface="Times New Roman" panose="02020603050405020304" pitchFamily="18" charset="0"/>
              </a:rPr>
              <a:t>Bij het opstellen van dit regiobeeld zijn de volgende partijen betrokken:</a:t>
            </a:r>
          </a:p>
          <a:p>
            <a:pPr marL="171450" lvl="1" indent="-171450">
              <a:spcAft>
                <a:spcPts val="800"/>
              </a:spcAft>
              <a:buClr>
                <a:schemeClr val="accent2"/>
              </a:buClr>
              <a:tabLst>
                <a:tab pos="914400" algn="l"/>
              </a:tabLst>
            </a:pPr>
            <a:r>
              <a:rPr lang="nl-NL" sz="850" i="1" dirty="0">
                <a:solidFill>
                  <a:srgbClr val="FF0000"/>
                </a:solidFill>
                <a:cs typeface="Times New Roman" panose="02020603050405020304" pitchFamily="18" charset="0"/>
              </a:rPr>
              <a:t>Is aan de regio om dit in te vullen. Kan met namen, maar bijvoorbeeld ook met logo’s o.i.d.</a:t>
            </a:r>
            <a:endParaRPr lang="en-US" sz="850" i="1" dirty="0">
              <a:solidFill>
                <a:srgbClr val="FF0000"/>
              </a:solidFill>
              <a:cs typeface="Times New Roman" panose="02020603050405020304" pitchFamily="18" charset="0"/>
            </a:endParaRPr>
          </a:p>
          <a:p>
            <a:pPr indent="-228600" defTabSz="914400"/>
            <a:endParaRPr lang="en-US" dirty="0"/>
          </a:p>
        </p:txBody>
      </p:sp>
    </p:spTree>
    <p:extLst>
      <p:ext uri="{BB962C8B-B14F-4D97-AF65-F5344CB8AC3E}">
        <p14:creationId xmlns:p14="http://schemas.microsoft.com/office/powerpoint/2010/main" val="1724971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6C. Mantelzorgpotentieel</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03753F98-5EC4-F519-95EA-BBC88F34EE90}"/>
              </a:ext>
            </a:extLst>
          </p:cNvPr>
          <p:cNvSpPr txBox="1">
            <a:spLocks/>
          </p:cNvSpPr>
          <p:nvPr/>
        </p:nvSpPr>
        <p:spPr>
          <a:xfrm>
            <a:off x="4889136" y="869430"/>
            <a:ext cx="3240000" cy="108001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mantelzorgpotentieel daalt in de periode 2023-2040 van 9,4 naar </a:t>
            </a:r>
            <a:r>
              <a:rPr lang="nl-NL" sz="750" dirty="0">
                <a:solidFill>
                  <a:srgbClr val="00305B"/>
                </a:solidFill>
                <a:latin typeface="Verdana"/>
              </a:rPr>
              <a:t>4,9</a:t>
            </a:r>
            <a:r>
              <a:rPr kumimoji="0" lang="nl-NL" sz="750" b="0" i="0" u="none" strike="noStrike" kern="1200" cap="none" spc="0" normalizeH="0" baseline="0" noProof="0" dirty="0">
                <a:ln>
                  <a:noFill/>
                </a:ln>
                <a:solidFill>
                  <a:srgbClr val="00305B"/>
                </a:solidFill>
                <a:effectLst/>
                <a:uLnTx/>
                <a:uFillTx/>
                <a:latin typeface="Verdana"/>
                <a:ea typeface="+mn-ea"/>
                <a:cs typeface="+mn-cs"/>
              </a:rPr>
              <a:t>; dit is bijna een halvering.</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943BFD37-3D1B-E201-DA74-3A2F5E470B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3239999" cy="2159999"/>
          </a:xfrm>
          <a:prstGeom prst="rect">
            <a:avLst/>
          </a:prstGeom>
        </p:spPr>
      </p:pic>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Bovenstaande grafiek laat de ontwikkeling van het aantal 50- tot 65-jarige mantelzorgers zien per 85-jarig en ouder persoon. Dit wordt het zogenaamde mantelzorgpotentieel genoemd.</a:t>
            </a:r>
          </a:p>
        </p:txBody>
      </p:sp>
    </p:spTree>
    <p:extLst>
      <p:ext uri="{BB962C8B-B14F-4D97-AF65-F5344CB8AC3E}">
        <p14:creationId xmlns:p14="http://schemas.microsoft.com/office/powerpoint/2010/main" val="369357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sz="2600" dirty="0"/>
          </a:p>
        </p:txBody>
      </p:sp>
      <p:pic>
        <p:nvPicPr>
          <p:cNvPr id="9" name="Graphic 8" descr="Stethoscoop silhouet">
            <a:extLst>
              <a:ext uri="{FF2B5EF4-FFF2-40B4-BE49-F238E27FC236}">
                <a16:creationId xmlns:a16="http://schemas.microsoft.com/office/drawing/2014/main" id="{C30B9EC9-88C6-BE5B-B057-B6E2B5593C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0764" y="1433273"/>
            <a:ext cx="1886147" cy="1886147"/>
          </a:xfrm>
          <a:prstGeom prst="rect">
            <a:avLst/>
          </a:prstGeom>
        </p:spPr>
      </p:pic>
      <p:sp>
        <p:nvSpPr>
          <p:cNvPr id="10" name="Tekstvak 9">
            <a:extLst>
              <a:ext uri="{FF2B5EF4-FFF2-40B4-BE49-F238E27FC236}">
                <a16:creationId xmlns:a16="http://schemas.microsoft.com/office/drawing/2014/main" id="{5C5DD825-4D88-C950-1AFA-A50971DE955C}"/>
              </a:ext>
            </a:extLst>
          </p:cNvPr>
          <p:cNvSpPr txBox="1"/>
          <p:nvPr/>
        </p:nvSpPr>
        <p:spPr>
          <a:xfrm>
            <a:off x="491900" y="3311862"/>
            <a:ext cx="2613250" cy="707886"/>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belangrijkste sectoren gekozen en waarbij we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sectoren aan toe te voegen. Denk aan o.a. mondzorg, farmacie, </a:t>
            </a:r>
            <a:r>
              <a:rPr lang="nl-NL" sz="750" dirty="0" err="1">
                <a:solidFill>
                  <a:srgbClr val="000000"/>
                </a:solidFill>
                <a:latin typeface="RO Sans"/>
              </a:rPr>
              <a:t>paramedie</a:t>
            </a:r>
            <a:r>
              <a:rPr lang="nl-NL" sz="750" dirty="0">
                <a:solidFill>
                  <a:srgbClr val="000000"/>
                </a:solidFill>
                <a:latin typeface="RO Sans"/>
              </a:rPr>
              <a:t> en hulpmiddelen. </a:t>
            </a:r>
            <a:endParaRPr lang="nl-NL" sz="750" i="1" dirty="0">
              <a:solidFill>
                <a:srgbClr val="FF0000"/>
              </a:solidFill>
              <a:latin typeface="RO Sans"/>
            </a:endParaRPr>
          </a:p>
        </p:txBody>
      </p:sp>
    </p:spTree>
    <p:extLst>
      <p:ext uri="{BB962C8B-B14F-4D97-AF65-F5344CB8AC3E}">
        <p14:creationId xmlns:p14="http://schemas.microsoft.com/office/powerpoint/2010/main" val="3790917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7.	</a:t>
            </a:r>
            <a:r>
              <a:rPr lang="nl-NL" sz="3000" dirty="0">
                <a:solidFill>
                  <a:srgbClr val="FFFFFF"/>
                </a:solidFill>
                <a:latin typeface="+mj-lt"/>
                <a:ea typeface="+mj-ea"/>
                <a:cs typeface="+mj-cs"/>
              </a:rPr>
              <a:t>Huisartsenzorg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Aanbod</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Consulten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32</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elijke arts silhouet">
            <a:extLst>
              <a:ext uri="{FF2B5EF4-FFF2-40B4-BE49-F238E27FC236}">
                <a16:creationId xmlns:a16="http://schemas.microsoft.com/office/drawing/2014/main" id="{ADA183D2-063B-4F28-96B0-78B23CD7FB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632" y="1719834"/>
            <a:ext cx="1404192" cy="1404192"/>
          </a:xfrm>
          <a:prstGeom prst="rect">
            <a:avLst/>
          </a:prstGeom>
        </p:spPr>
      </p:pic>
    </p:spTree>
    <p:extLst>
      <p:ext uri="{BB962C8B-B14F-4D97-AF65-F5344CB8AC3E}">
        <p14:creationId xmlns:p14="http://schemas.microsoft.com/office/powerpoint/2010/main" val="1977583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7A. Huisartsenzorg – aanbod</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Rotterdam wonen inwoners over het algemeen (zeer) dichtbij een huisartsenpraktijk.</a:t>
            </a:r>
          </a:p>
          <a:p>
            <a:pPr>
              <a:spcAft>
                <a:spcPts val="600"/>
              </a:spcAft>
              <a:buClr>
                <a:srgbClr val="E17000"/>
              </a:buClr>
              <a:defRPr/>
            </a:pPr>
            <a:r>
              <a:rPr lang="nl-NL" sz="750" dirty="0">
                <a:solidFill>
                  <a:srgbClr val="00305B"/>
                </a:solidFill>
                <a:latin typeface="Verdana"/>
              </a:rPr>
              <a:t>In Krimpen aan den IJssel (1,4 km) wonen inwoners gemiddeld het verst van een huisartsenpraktijk.</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93455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huisartsen per 10.000 inwoners verschilt veel tussen de gemeenten in de regio Rotterdam.</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gemeente Rotterdam (6,4) is deze verhouding </a:t>
            </a:r>
            <a:r>
              <a:rPr lang="nl-NL" sz="750" dirty="0">
                <a:solidFill>
                  <a:srgbClr val="00305B"/>
                </a:solidFill>
                <a:latin typeface="Verdana"/>
              </a:rPr>
              <a:t>het laagst.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D3633802-60B1-11D1-336D-2956552C6B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6906" y="864385"/>
            <a:ext cx="2804459" cy="2804459"/>
          </a:xfrm>
          <a:prstGeom prst="rect">
            <a:avLst/>
          </a:prstGeom>
        </p:spPr>
      </p:pic>
      <p:pic>
        <p:nvPicPr>
          <p:cNvPr id="9" name="Afbeelding 8">
            <a:extLst>
              <a:ext uri="{FF2B5EF4-FFF2-40B4-BE49-F238E27FC236}">
                <a16:creationId xmlns:a16="http://schemas.microsoft.com/office/drawing/2014/main" id="{13A0A713-75E5-E636-A563-033446079CB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3257" y="864385"/>
            <a:ext cx="2887363" cy="2887363"/>
          </a:xfrm>
          <a:prstGeom prst="rect">
            <a:avLst/>
          </a:prstGeom>
        </p:spPr>
      </p:pic>
    </p:spTree>
    <p:extLst>
      <p:ext uri="{BB962C8B-B14F-4D97-AF65-F5344CB8AC3E}">
        <p14:creationId xmlns:p14="http://schemas.microsoft.com/office/powerpoint/2010/main" val="2039483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reguliere huisartsconsulten is in 2040 </a:t>
            </a:r>
            <a:r>
              <a:rPr lang="nl-NL" sz="750" dirty="0">
                <a:solidFill>
                  <a:srgbClr val="00305B"/>
                </a:solidFill>
                <a:latin typeface="Verdana"/>
              </a:rPr>
              <a:t>233.580</a:t>
            </a:r>
            <a:r>
              <a:rPr kumimoji="0" lang="nl-NL" sz="750" b="0" i="0" u="none" strike="noStrike" kern="1200" cap="none" spc="0" normalizeH="0" baseline="0" noProof="0" dirty="0">
                <a:ln>
                  <a:noFill/>
                </a:ln>
                <a:solidFill>
                  <a:srgbClr val="00305B"/>
                </a:solidFill>
                <a:effectLst/>
                <a:uLnTx/>
                <a:uFillTx/>
                <a:latin typeface="Verdana"/>
                <a:ea typeface="+mn-ea"/>
                <a:cs typeface="+mn-cs"/>
              </a:rPr>
              <a:t> per jaar meer dan in 2023; een stijging van </a:t>
            </a:r>
            <a:r>
              <a:rPr lang="nl-NL" sz="750" dirty="0">
                <a:solidFill>
                  <a:srgbClr val="00305B"/>
                </a:solidFill>
                <a:latin typeface="Verdana"/>
              </a:rPr>
              <a:t>14,3</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reguliere huisartsconsulten in de regio Rotterdam is licht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140444"/>
            <a:ext cx="3240000" cy="126645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telefonische huisartsconsulten is in 2040 196.110 per jaar meer dan in 2023; een stijging van 18,4%.</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telefonische huisartsconsulten in de regio Rotterdam is minder hard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7B. Huisartsenzorg – consulten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1C653E78-91A5-2187-0C8C-43EAA81030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9430"/>
            <a:ext cx="3239999" cy="2159999"/>
          </a:xfrm>
          <a:prstGeom prst="rect">
            <a:avLst/>
          </a:prstGeom>
        </p:spPr>
      </p:pic>
      <p:pic>
        <p:nvPicPr>
          <p:cNvPr id="10" name="Afbeelding 9">
            <a:extLst>
              <a:ext uri="{FF2B5EF4-FFF2-40B4-BE49-F238E27FC236}">
                <a16:creationId xmlns:a16="http://schemas.microsoft.com/office/drawing/2014/main" id="{C7F6204F-CAB1-CF93-24E4-E49AC6646E5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9136" y="869430"/>
            <a:ext cx="3239999" cy="2159999"/>
          </a:xfrm>
          <a:prstGeom prst="rect">
            <a:avLst/>
          </a:prstGeom>
        </p:spPr>
      </p:pic>
    </p:spTree>
    <p:extLst>
      <p:ext uri="{BB962C8B-B14F-4D97-AF65-F5344CB8AC3E}">
        <p14:creationId xmlns:p14="http://schemas.microsoft.com/office/powerpoint/2010/main" val="349959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7C. Huisartsenzorg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87872"/>
            <a:ext cx="5040000" cy="2520000"/>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455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huisartsenzorg liggen in de regio Rotterdam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4105137" y="1420818"/>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7003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7D. Huisartsenzorg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83E87296-1743-8285-F65F-FA1A0DA4EA97}"/>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1296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8.	</a:t>
            </a:r>
            <a:r>
              <a:rPr lang="nl-NL" sz="3000" dirty="0">
                <a:solidFill>
                  <a:srgbClr val="FFFFFF"/>
                </a:solidFill>
                <a:latin typeface="+mj-lt"/>
                <a:ea typeface="+mj-ea"/>
                <a:cs typeface="+mj-cs"/>
              </a:rPr>
              <a:t>Medisch specialistische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ziekenhuizen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DBC’s</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37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Graphic 7" descr="Ziekenhuis silhouet">
            <a:extLst>
              <a:ext uri="{FF2B5EF4-FFF2-40B4-BE49-F238E27FC236}">
                <a16:creationId xmlns:a16="http://schemas.microsoft.com/office/drawing/2014/main" id="{9F763DDE-3819-4F69-1E69-3274F71765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708" y="1674000"/>
            <a:ext cx="1450200" cy="1450200"/>
          </a:xfrm>
          <a:prstGeom prst="rect">
            <a:avLst/>
          </a:prstGeom>
        </p:spPr>
      </p:pic>
    </p:spTree>
    <p:extLst>
      <p:ext uri="{BB962C8B-B14F-4D97-AF65-F5344CB8AC3E}">
        <p14:creationId xmlns:p14="http://schemas.microsoft.com/office/powerpoint/2010/main" val="2158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8A. MSZ – locaties ziekenhuizen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6"/>
            <a:ext cx="4140097" cy="177311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Rotterdam zijn zeven ziekenhuizen (hoofdlocaties):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Franciscus Gasthuis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Erasmus Medisch Centrum (Rotterdam) – UMC</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Erasmus Medisch Centrum Kanker Instituut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err="1">
                <a:solidFill>
                  <a:srgbClr val="00305B"/>
                </a:solidFill>
                <a:latin typeface="Verdana"/>
              </a:rPr>
              <a:t>Ikazia</a:t>
            </a:r>
            <a:r>
              <a:rPr lang="nl-NL" sz="750" dirty="0">
                <a:solidFill>
                  <a:srgbClr val="00305B"/>
                </a:solidFill>
                <a:latin typeface="Verdana"/>
              </a:rPr>
              <a:t> Ziekenhuis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Maasstad </a:t>
            </a:r>
            <a:r>
              <a:rPr lang="nl-NL" sz="750" dirty="0">
                <a:solidFill>
                  <a:srgbClr val="00305B"/>
                </a:solidFill>
                <a:latin typeface="Verdana"/>
              </a:rPr>
              <a:t>Ziekenhuis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IJsselland Ziekenhuis (Capelle aan den IJssel)</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Spijkenisse Medisch Centrum (Spijkenisse)</a:t>
            </a:r>
          </a:p>
        </p:txBody>
      </p:sp>
      <p:pic>
        <p:nvPicPr>
          <p:cNvPr id="3" name="Afbeelding 2">
            <a:extLst>
              <a:ext uri="{FF2B5EF4-FFF2-40B4-BE49-F238E27FC236}">
                <a16:creationId xmlns:a16="http://schemas.microsoft.com/office/drawing/2014/main" id="{0BAB0A6A-AE41-49AF-900F-A3616D4C7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791" y="860857"/>
            <a:ext cx="2790295" cy="2790295"/>
          </a:xfrm>
          <a:prstGeom prst="rect">
            <a:avLst/>
          </a:prstGeom>
        </p:spPr>
      </p:pic>
      <p:pic>
        <p:nvPicPr>
          <p:cNvPr id="8" name="Afbeelding 7">
            <a:extLst>
              <a:ext uri="{FF2B5EF4-FFF2-40B4-BE49-F238E27FC236}">
                <a16:creationId xmlns:a16="http://schemas.microsoft.com/office/drawing/2014/main" id="{51166C0D-D8B6-BCDC-B074-B7914AADB6D7}"/>
              </a:ext>
            </a:extLst>
          </p:cNvPr>
          <p:cNvPicPr>
            <a:picLocks noChangeAspect="1"/>
          </p:cNvPicPr>
          <p:nvPr/>
        </p:nvPicPr>
        <p:blipFill>
          <a:blip r:embed="rId3"/>
          <a:stretch>
            <a:fillRect/>
          </a:stretch>
        </p:blipFill>
        <p:spPr>
          <a:xfrm>
            <a:off x="2815717" y="2042626"/>
            <a:ext cx="201185" cy="213378"/>
          </a:xfrm>
          <a:prstGeom prst="rect">
            <a:avLst/>
          </a:prstGeom>
        </p:spPr>
      </p:pic>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40473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800" dirty="0">
                <a:solidFill>
                  <a:srgbClr val="00305B"/>
                </a:solidFill>
                <a:latin typeface="Verdana"/>
              </a:rPr>
              <a:t>In de regio Rotterdam is de afstand tot ziekenhuislocaties (in kilometers) relatief beperkt. </a:t>
            </a:r>
            <a:r>
              <a:rPr kumimoji="0" lang="nl-NL" sz="80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12" name="Afbeelding 11">
            <a:extLst>
              <a:ext uri="{FF2B5EF4-FFF2-40B4-BE49-F238E27FC236}">
                <a16:creationId xmlns:a16="http://schemas.microsoft.com/office/drawing/2014/main" id="{1330DCEF-74E3-15E8-AB52-54980AB02DDB}"/>
              </a:ext>
            </a:extLst>
          </p:cNvPr>
          <p:cNvPicPr>
            <a:picLocks noChangeAspect="1"/>
          </p:cNvPicPr>
          <p:nvPr/>
        </p:nvPicPr>
        <p:blipFill>
          <a:blip r:embed="rId4"/>
          <a:stretch>
            <a:fillRect/>
          </a:stretch>
        </p:blipFill>
        <p:spPr>
          <a:xfrm>
            <a:off x="2895249" y="2126296"/>
            <a:ext cx="201185" cy="213378"/>
          </a:xfrm>
          <a:prstGeom prst="rect">
            <a:avLst/>
          </a:prstGeom>
        </p:spPr>
      </p:pic>
      <p:pic>
        <p:nvPicPr>
          <p:cNvPr id="14" name="Afbeelding 13">
            <a:extLst>
              <a:ext uri="{FF2B5EF4-FFF2-40B4-BE49-F238E27FC236}">
                <a16:creationId xmlns:a16="http://schemas.microsoft.com/office/drawing/2014/main" id="{C0567726-6DB8-F633-2EA1-6C9742B41ED0}"/>
              </a:ext>
            </a:extLst>
          </p:cNvPr>
          <p:cNvPicPr>
            <a:picLocks noChangeAspect="1"/>
          </p:cNvPicPr>
          <p:nvPr/>
        </p:nvPicPr>
        <p:blipFill>
          <a:blip r:embed="rId5"/>
          <a:stretch>
            <a:fillRect/>
          </a:stretch>
        </p:blipFill>
        <p:spPr>
          <a:xfrm>
            <a:off x="2980923" y="2420595"/>
            <a:ext cx="207282" cy="213378"/>
          </a:xfrm>
          <a:prstGeom prst="rect">
            <a:avLst/>
          </a:prstGeom>
        </p:spPr>
      </p:pic>
      <p:pic>
        <p:nvPicPr>
          <p:cNvPr id="18" name="Afbeelding 17">
            <a:extLst>
              <a:ext uri="{FF2B5EF4-FFF2-40B4-BE49-F238E27FC236}">
                <a16:creationId xmlns:a16="http://schemas.microsoft.com/office/drawing/2014/main" id="{7ABF6145-620E-F945-00D9-5F50656F79CB}"/>
              </a:ext>
            </a:extLst>
          </p:cNvPr>
          <p:cNvPicPr>
            <a:picLocks noChangeAspect="1"/>
          </p:cNvPicPr>
          <p:nvPr/>
        </p:nvPicPr>
        <p:blipFill>
          <a:blip r:embed="rId6"/>
          <a:stretch>
            <a:fillRect/>
          </a:stretch>
        </p:blipFill>
        <p:spPr>
          <a:xfrm>
            <a:off x="2968628" y="2290887"/>
            <a:ext cx="195089" cy="213378"/>
          </a:xfrm>
          <a:prstGeom prst="rect">
            <a:avLst/>
          </a:prstGeom>
        </p:spPr>
      </p:pic>
      <p:sp>
        <p:nvSpPr>
          <p:cNvPr id="13" name="Tekstvak 12">
            <a:extLst>
              <a:ext uri="{FF2B5EF4-FFF2-40B4-BE49-F238E27FC236}">
                <a16:creationId xmlns:a16="http://schemas.microsoft.com/office/drawing/2014/main" id="{9D5E20BC-8695-FB65-FDD4-F11B1C5E84D2}"/>
              </a:ext>
            </a:extLst>
          </p:cNvPr>
          <p:cNvSpPr txBox="1"/>
          <p:nvPr/>
        </p:nvSpPr>
        <p:spPr>
          <a:xfrm>
            <a:off x="3096434" y="2371583"/>
            <a:ext cx="262128" cy="207749"/>
          </a:xfrm>
          <a:prstGeom prst="rect">
            <a:avLst/>
          </a:prstGeom>
          <a:noFill/>
        </p:spPr>
        <p:txBody>
          <a:bodyPr wrap="square" rtlCol="0">
            <a:spAutoFit/>
          </a:bodyPr>
          <a:lstStyle/>
          <a:p>
            <a:r>
              <a:rPr lang="nl-NL" sz="750" b="1" dirty="0">
                <a:solidFill>
                  <a:srgbClr val="F3700D"/>
                </a:solidFill>
              </a:rPr>
              <a:t>E</a:t>
            </a:r>
          </a:p>
        </p:txBody>
      </p:sp>
      <p:sp>
        <p:nvSpPr>
          <p:cNvPr id="15" name="Tekstvak 14">
            <a:extLst>
              <a:ext uri="{FF2B5EF4-FFF2-40B4-BE49-F238E27FC236}">
                <a16:creationId xmlns:a16="http://schemas.microsoft.com/office/drawing/2014/main" id="{46452941-74BB-69E7-FC8A-955DAC726F0F}"/>
              </a:ext>
            </a:extLst>
          </p:cNvPr>
          <p:cNvSpPr txBox="1"/>
          <p:nvPr/>
        </p:nvSpPr>
        <p:spPr>
          <a:xfrm>
            <a:off x="3263214" y="2109821"/>
            <a:ext cx="262128" cy="207749"/>
          </a:xfrm>
          <a:prstGeom prst="rect">
            <a:avLst/>
          </a:prstGeom>
          <a:noFill/>
        </p:spPr>
        <p:txBody>
          <a:bodyPr wrap="square" rtlCol="0">
            <a:spAutoFit/>
          </a:bodyPr>
          <a:lstStyle/>
          <a:p>
            <a:r>
              <a:rPr lang="nl-NL" sz="750" b="1" dirty="0">
                <a:solidFill>
                  <a:srgbClr val="F3700D"/>
                </a:solidFill>
              </a:rPr>
              <a:t>F</a:t>
            </a:r>
          </a:p>
        </p:txBody>
      </p:sp>
      <p:sp>
        <p:nvSpPr>
          <p:cNvPr id="17" name="Tekstvak 16">
            <a:extLst>
              <a:ext uri="{FF2B5EF4-FFF2-40B4-BE49-F238E27FC236}">
                <a16:creationId xmlns:a16="http://schemas.microsoft.com/office/drawing/2014/main" id="{2CFAE421-AA84-1172-935C-4DFBA470A6B0}"/>
              </a:ext>
            </a:extLst>
          </p:cNvPr>
          <p:cNvSpPr txBox="1"/>
          <p:nvPr/>
        </p:nvSpPr>
        <p:spPr>
          <a:xfrm>
            <a:off x="2369195" y="2456056"/>
            <a:ext cx="262128" cy="207749"/>
          </a:xfrm>
          <a:prstGeom prst="rect">
            <a:avLst/>
          </a:prstGeom>
          <a:noFill/>
        </p:spPr>
        <p:txBody>
          <a:bodyPr wrap="square" rtlCol="0">
            <a:spAutoFit/>
          </a:bodyPr>
          <a:lstStyle/>
          <a:p>
            <a:r>
              <a:rPr lang="nl-NL" sz="750" b="1" dirty="0">
                <a:solidFill>
                  <a:srgbClr val="F3700D"/>
                </a:solidFill>
              </a:rPr>
              <a:t>G</a:t>
            </a:r>
          </a:p>
        </p:txBody>
      </p:sp>
    </p:spTree>
    <p:extLst>
      <p:ext uri="{BB962C8B-B14F-4D97-AF65-F5344CB8AC3E}">
        <p14:creationId xmlns:p14="http://schemas.microsoft.com/office/powerpoint/2010/main" val="25310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8B</a:t>
            </a:r>
            <a:r>
              <a:rPr kumimoji="0" lang="nl-NL" sz="2000" b="1" i="0" u="none" strike="noStrike" kern="1200" cap="none" spc="0" normalizeH="0" baseline="0" noProof="0" dirty="0">
                <a:ln>
                  <a:noFill/>
                </a:ln>
                <a:solidFill>
                  <a:srgbClr val="00305B"/>
                </a:solidFill>
                <a:effectLst/>
                <a:uLnTx/>
                <a:uFillTx/>
                <a:latin typeface="Verdana"/>
                <a:ea typeface="+mj-ea"/>
                <a:cs typeface="+mj-cs"/>
              </a:rPr>
              <a:t>. MSZ – aantal DBC’s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616939" y="2594071"/>
            <a:ext cx="2520000"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Rotterdam dat onder behandeling is in een algemeen ziekenhuis stijgt van 317.170 in 2023 naar 362.430 in 2040; dit is een stijging van 45.260 personen, een toename van 14,3%.</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Rotterdam dat onder behandeling is in een algemeen ziekenhuis stijgt in de regio Rotterdam licht sterker dan de gemiddelde stijging in Nederland.</a:t>
            </a:r>
            <a:r>
              <a:rPr lang="nl-NL" sz="750" i="1" dirty="0">
                <a:solidFill>
                  <a:srgbClr val="FF0000"/>
                </a:solidFill>
              </a:rPr>
              <a:t>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6264234" y="2594071"/>
            <a:ext cx="2519765" cy="21578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DBC’s in de regio Rotterdam stijgt met </a:t>
            </a:r>
            <a:r>
              <a:rPr lang="nl-NL" sz="750" dirty="0">
                <a:solidFill>
                  <a:srgbClr val="00305B"/>
                </a:solidFill>
                <a:latin typeface="Verdana"/>
              </a:rPr>
              <a:t>17,1</a:t>
            </a:r>
            <a:r>
              <a:rPr kumimoji="0" lang="nl-NL" sz="750" b="0" i="0" u="none" strike="noStrike" kern="1200" cap="none" spc="0" normalizeH="0" baseline="0" noProof="0" dirty="0">
                <a:ln>
                  <a:noFill/>
                </a:ln>
                <a:solidFill>
                  <a:srgbClr val="00305B"/>
                </a:solidFill>
                <a:effectLst/>
                <a:uLnTx/>
                <a:uFillTx/>
                <a:latin typeface="Verdana"/>
                <a:ea typeface="+mn-ea"/>
                <a:cs typeface="+mn-cs"/>
              </a:rPr>
              <a:t>% in de periode 2023-2040.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stijging van het aantal DBC’s in de regio Rotterdam is licht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AA0A5B2D-F51B-2D20-48AC-CC611D3932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9431"/>
            <a:ext cx="2519999" cy="1679999"/>
          </a:xfrm>
          <a:prstGeom prst="rect">
            <a:avLst/>
          </a:prstGeom>
        </p:spPr>
      </p:pic>
      <p:pic>
        <p:nvPicPr>
          <p:cNvPr id="9" name="Afbeelding 8">
            <a:extLst>
              <a:ext uri="{FF2B5EF4-FFF2-40B4-BE49-F238E27FC236}">
                <a16:creationId xmlns:a16="http://schemas.microsoft.com/office/drawing/2014/main" id="{2340125E-1393-9DC4-5F1D-1D9A305B2D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63999" y="869431"/>
            <a:ext cx="2519999" cy="1679999"/>
          </a:xfrm>
          <a:prstGeom prst="rect">
            <a:avLst/>
          </a:prstGeom>
        </p:spPr>
      </p:pic>
      <p:pic>
        <p:nvPicPr>
          <p:cNvPr id="2" name="Afbeelding 1">
            <a:extLst>
              <a:ext uri="{FF2B5EF4-FFF2-40B4-BE49-F238E27FC236}">
                <a16:creationId xmlns:a16="http://schemas.microsoft.com/office/drawing/2014/main" id="{966F1EF5-BBD2-4D15-CAA1-8180433EC1E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40469" y="869431"/>
            <a:ext cx="2519999" cy="1679999"/>
          </a:xfrm>
          <a:prstGeom prst="rect">
            <a:avLst/>
          </a:prstGeom>
        </p:spPr>
      </p:pic>
      <p:sp>
        <p:nvSpPr>
          <p:cNvPr id="3" name="Tijdelijke aanduiding voor tekst 4">
            <a:extLst>
              <a:ext uri="{FF2B5EF4-FFF2-40B4-BE49-F238E27FC236}">
                <a16:creationId xmlns:a16="http://schemas.microsoft.com/office/drawing/2014/main" id="{C83C9A8D-FDC8-AEE7-F7C8-735A8B4C4F45}"/>
              </a:ext>
            </a:extLst>
          </p:cNvPr>
          <p:cNvSpPr txBox="1">
            <a:spLocks/>
          </p:cNvSpPr>
          <p:nvPr/>
        </p:nvSpPr>
        <p:spPr>
          <a:xfrm>
            <a:off x="3440469" y="2597340"/>
            <a:ext cx="2520000" cy="215454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Rotterdam dat onder behandeling is in een UMC stijgt van 63.470 in 2023 naar 71.470 in 2040; dit is een stijging van 8.000 personen, een toename van 12.6%. </a:t>
            </a:r>
            <a:endParaRPr lang="nl-NL" sz="750" dirty="0">
              <a:solidFill>
                <a:srgbClr val="00305B"/>
              </a:solidFill>
              <a:latin typeface="Verdana"/>
            </a:endParaRP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patiënten in de regio Rotterdam dat onder behandeling is in een UMC stijgt in de regio Rotterdam sterker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3516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fld id="{B500B4EA-48F5-4D6B-8A27-34F1B4F9D915}" type="datetime1">
              <a:rPr lang="nl-NL" smtClean="0"/>
              <a:t>31-3-2023</a:t>
            </a:fld>
            <a:endParaRPr lang="nl-NL" dirty="0"/>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fld id="{14F1411D-0280-154F-AEAC-4C20B7AA46B2}" type="slidenum">
              <a:rPr lang="nl-NL" smtClean="0"/>
              <a:t>4</a:t>
            </a:fld>
            <a:endParaRPr lang="nl-NL" dirty="0"/>
          </a:p>
        </p:txBody>
      </p:sp>
      <p:sp>
        <p:nvSpPr>
          <p:cNvPr id="6" name="Tijdelijke aanduiding voor tekst 5">
            <a:extLst>
              <a:ext uri="{FF2B5EF4-FFF2-40B4-BE49-F238E27FC236}">
                <a16:creationId xmlns:a16="http://schemas.microsoft.com/office/drawing/2014/main" id="{DFC44281-2670-4996-804C-B8F31FE680D6}"/>
              </a:ext>
            </a:extLst>
          </p:cNvPr>
          <p:cNvSpPr>
            <a:spLocks noGrp="1"/>
          </p:cNvSpPr>
          <p:nvPr>
            <p:ph type="body" sz="half" idx="2"/>
          </p:nvPr>
        </p:nvSpPr>
        <p:spPr>
          <a:xfrm>
            <a:off x="5081860" y="545877"/>
            <a:ext cx="3481640" cy="2951999"/>
          </a:xfrm>
        </p:spPr>
        <p:txBody>
          <a:bodyPr/>
          <a:lstStyle/>
          <a:p>
            <a:r>
              <a:rPr lang="nl-NL" b="1" dirty="0">
                <a:effectLst/>
                <a:latin typeface="Verdana" panose="020B0604030504040204" pitchFamily="34" charset="0"/>
                <a:ea typeface="Calibri" panose="020F0502020204030204" pitchFamily="34" charset="0"/>
                <a:cs typeface="Times New Roman" panose="02020603050405020304" pitchFamily="18" charset="0"/>
              </a:rPr>
              <a:t>Samenvatting en belangrijkste conclusies</a:t>
            </a:r>
          </a:p>
          <a:p>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effectLst/>
                <a:latin typeface="Verdana" panose="020B0604030504040204" pitchFamily="34" charset="0"/>
                <a:ea typeface="Calibri" panose="020F0502020204030204" pitchFamily="34" charset="0"/>
                <a:cs typeface="Times New Roman" panose="02020603050405020304" pitchFamily="18" charset="0"/>
              </a:rPr>
              <a:t>A. Kenmerken van de regio:</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Demografie</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Sociale factoren</a:t>
            </a:r>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Gezondheid en leefstijl</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IZA-doelgroepen</a:t>
            </a:r>
          </a:p>
          <a:p>
            <a:pPr marL="228600" indent="-228600">
              <a:buFont typeface="+mj-lt"/>
              <a:buAutoNum type="arabicPeriod"/>
            </a:pPr>
            <a:r>
              <a:rPr lang="nl-NL" dirty="0">
                <a:effectLst/>
                <a:latin typeface="Verdana" panose="020B0604030504040204" pitchFamily="34" charset="0"/>
                <a:ea typeface="Calibri" panose="020F0502020204030204" pitchFamily="34" charset="0"/>
                <a:cs typeface="Times New Roman" panose="02020603050405020304" pitchFamily="18" charset="0"/>
              </a:rPr>
              <a:t>Fysieke omgeving</a:t>
            </a:r>
          </a:p>
          <a:p>
            <a:pPr marL="228600" indent="-228600">
              <a:buFont typeface="+mj-lt"/>
              <a:buAutoNum type="arabicPeriod"/>
            </a:pPr>
            <a:r>
              <a:rPr lang="nl-NL" dirty="0">
                <a:latin typeface="Verdana" panose="020B0604030504040204" pitchFamily="34" charset="0"/>
                <a:ea typeface="Calibri" panose="020F0502020204030204" pitchFamily="34" charset="0"/>
                <a:cs typeface="Times New Roman" panose="02020603050405020304" pitchFamily="18" charset="0"/>
              </a:rPr>
              <a:t>Arbeidsmarkt</a:t>
            </a:r>
          </a:p>
          <a:p>
            <a:endParaRPr lang="nl-NL" dirty="0">
              <a:effectLst/>
              <a:latin typeface="Verdana" panose="020B0604030504040204" pitchFamily="34" charset="0"/>
              <a:ea typeface="Calibri" panose="020F0502020204030204" pitchFamily="34" charset="0"/>
              <a:cs typeface="Times New Roman" panose="02020603050405020304" pitchFamily="18" charset="0"/>
            </a:endParaRPr>
          </a:p>
          <a:p>
            <a:r>
              <a:rPr lang="nl-NL" b="1" dirty="0">
                <a:latin typeface="Verdana" panose="020B0604030504040204" pitchFamily="34" charset="0"/>
                <a:ea typeface="Calibri" panose="020F0502020204030204" pitchFamily="34" charset="0"/>
                <a:cs typeface="Times New Roman" panose="02020603050405020304" pitchFamily="18" charset="0"/>
              </a:rPr>
              <a:t>B. Zorg in de regio (per sector):</a:t>
            </a:r>
            <a:endParaRPr lang="nl-NL" b="1" dirty="0">
              <a:effectLst/>
              <a:latin typeface="Verdana" panose="020B0604030504040204" pitchFamily="34" charset="0"/>
              <a:ea typeface="Calibri" panose="020F050202020403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Huisartsenzorg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Medisch specialistische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Acute 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Geboortezorg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Geestelijke gezondheidszorg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Verpleeg- en verzorgingshuizen en thuiszorg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Gehandicaptenzorg</a:t>
            </a: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Jeugdwet en </a:t>
            </a:r>
            <a:r>
              <a:rPr lang="nl-NL" dirty="0" err="1">
                <a:latin typeface="Verdana" panose="020B0604030504040204" pitchFamily="34" charset="0"/>
                <a:cs typeface="Times New Roman" panose="02020603050405020304" pitchFamily="18" charset="0"/>
              </a:rPr>
              <a:t>Wmo</a:t>
            </a:r>
            <a:endParaRPr lang="nl-NL" dirty="0">
              <a:latin typeface="Verdana" panose="020B0604030504040204" pitchFamily="34" charset="0"/>
              <a:cs typeface="Times New Roman" panose="02020603050405020304" pitchFamily="18" charset="0"/>
            </a:endParaRPr>
          </a:p>
          <a:p>
            <a:pPr marL="228600" indent="-228600">
              <a:buFont typeface="+mj-lt"/>
              <a:buAutoNum type="arabicPeriod" startAt="7"/>
            </a:pPr>
            <a:r>
              <a:rPr lang="nl-NL" dirty="0">
                <a:latin typeface="Verdana" panose="020B0604030504040204" pitchFamily="34" charset="0"/>
                <a:cs typeface="Times New Roman" panose="02020603050405020304" pitchFamily="18" charset="0"/>
              </a:rPr>
              <a:t>Preventie</a:t>
            </a:r>
          </a:p>
          <a:p>
            <a:endParaRPr lang="nl-NL" dirty="0"/>
          </a:p>
          <a:p>
            <a:r>
              <a:rPr lang="nl-NL" b="1" dirty="0"/>
              <a:t>C. Regionale samenwerking</a:t>
            </a:r>
          </a:p>
          <a:p>
            <a:endParaRPr lang="nl-NL" dirty="0"/>
          </a:p>
          <a:p>
            <a:r>
              <a:rPr lang="nl-NL" b="1" dirty="0"/>
              <a:t>D. Conclusies</a:t>
            </a:r>
            <a:endParaRPr lang="nl-NL" dirty="0"/>
          </a:p>
          <a:p>
            <a:pPr marL="457200" indent="-457200">
              <a:buAutoNum type="arabicPeriod"/>
            </a:pPr>
            <a:endParaRPr lang="nl-NL" sz="1600" dirty="0"/>
          </a:p>
          <a:p>
            <a:pPr marL="457200" indent="-457200">
              <a:buAutoNum type="arabicPeriod"/>
            </a:pPr>
            <a:endParaRPr lang="nl-NL" sz="1600" dirty="0"/>
          </a:p>
          <a:p>
            <a:pPr marL="457200" indent="-457200">
              <a:buAutoNum type="arabicPeriod"/>
            </a:pPr>
            <a:endParaRPr lang="nl-NL" sz="2000" dirty="0"/>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t>Inhoudsopgave</a:t>
            </a:r>
          </a:p>
          <a:p>
            <a:endParaRPr lang="nl-NL" dirty="0"/>
          </a:p>
        </p:txBody>
      </p:sp>
    </p:spTree>
    <p:extLst>
      <p:ext uri="{BB962C8B-B14F-4D97-AF65-F5344CB8AC3E}">
        <p14:creationId xmlns:p14="http://schemas.microsoft.com/office/powerpoint/2010/main" val="396527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8C. MSZ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6939" y="854388"/>
            <a:ext cx="4101220" cy="32096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i="1" dirty="0">
                <a:solidFill>
                  <a:srgbClr val="FF0000"/>
                </a:solidFill>
              </a:rPr>
              <a:t>Op dit moment loopt er een apart traject voor de uitvoering van de VWS-opdracht Toegankelijkheid van MSZ en (regio)rapportages. De uitkomsten hiervan kunnen t.z.t. mogelijk worden verwerkt in dit regiobeeld. </a:t>
            </a:r>
            <a:endParaRPr kumimoji="0" lang="nl-NL" sz="750" b="0" i="1"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2899703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8D. MSZ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a:srcRect/>
          <a:stretch/>
        </p:blipFill>
        <p:spPr>
          <a:xfrm>
            <a:off x="616939" y="989396"/>
            <a:ext cx="5040000" cy="2516952"/>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79637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800" dirty="0">
                <a:solidFill>
                  <a:srgbClr val="00305B"/>
                </a:solidFill>
              </a:rPr>
              <a:t>De </a:t>
            </a:r>
            <a:r>
              <a:rPr kumimoji="0" lang="nl-NL" sz="800" b="0" i="0" u="none" strike="noStrike" kern="1200" cap="none" spc="0" normalizeH="0" baseline="0" noProof="0" dirty="0">
                <a:ln>
                  <a:noFill/>
                </a:ln>
                <a:solidFill>
                  <a:srgbClr val="00305B"/>
                </a:solidFill>
                <a:effectLst/>
                <a:uLnTx/>
                <a:uFillTx/>
                <a:latin typeface="Verdana"/>
                <a:ea typeface="+mn-ea"/>
                <a:cs typeface="+mn-cs"/>
              </a:rPr>
              <a:t>gemiddelde kosten voor medisch specialistische zorg liggen in de regio Rotterdam voor alle </a:t>
            </a:r>
            <a:r>
              <a:rPr lang="nl-NL" sz="800" dirty="0">
                <a:solidFill>
                  <a:srgbClr val="00305B"/>
                </a:solidFill>
                <a:latin typeface="Verdana"/>
              </a:rPr>
              <a:t>leeftijdscategorieën op of rondom </a:t>
            </a:r>
            <a:r>
              <a:rPr kumimoji="0" lang="nl-NL" sz="80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800" i="1" dirty="0">
                <a:solidFill>
                  <a:srgbClr val="FF0000"/>
                </a:solidFill>
              </a:rPr>
              <a:t>Verdere duiding/aanvulling door regio…</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958646" y="225524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5676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8E. MSZ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520615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9.	</a:t>
            </a:r>
            <a:r>
              <a:rPr lang="nl-NL" sz="3000" dirty="0">
                <a:solidFill>
                  <a:srgbClr val="FFFFFF"/>
                </a:solidFill>
                <a:latin typeface="+mj-lt"/>
                <a:ea typeface="+mj-ea"/>
                <a:cs typeface="+mj-cs"/>
              </a:rPr>
              <a:t>Acute 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43</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Ambulance silhouet">
            <a:extLst>
              <a:ext uri="{FF2B5EF4-FFF2-40B4-BE49-F238E27FC236}">
                <a16:creationId xmlns:a16="http://schemas.microsoft.com/office/drawing/2014/main" id="{BD1B6930-679D-50D0-B8E9-DD8885FDA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8664" y="1712100"/>
            <a:ext cx="1466850" cy="1466850"/>
          </a:xfrm>
          <a:prstGeom prst="rect">
            <a:avLst/>
          </a:prstGeom>
        </p:spPr>
      </p:pic>
      <p:sp>
        <p:nvSpPr>
          <p:cNvPr id="9" name="Tijdelijke aanduiding voor tekst 4">
            <a:extLst>
              <a:ext uri="{FF2B5EF4-FFF2-40B4-BE49-F238E27FC236}">
                <a16:creationId xmlns:a16="http://schemas.microsoft.com/office/drawing/2014/main" id="{0AD71868-58B4-BDCD-57B1-7FF48201D1D3}"/>
              </a:ext>
            </a:extLst>
          </p:cNvPr>
          <p:cNvSpPr txBox="1">
            <a:spLocks/>
          </p:cNvSpPr>
          <p:nvPr/>
        </p:nvSpPr>
        <p:spPr>
          <a:xfrm>
            <a:off x="728664" y="3607324"/>
            <a:ext cx="1776053" cy="50112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914400" rtl="0" eaLnBrk="1" fontAlgn="auto" latinLnBrk="0" hangingPunct="1">
              <a:spcBef>
                <a:spcPts val="750"/>
              </a:spcBef>
              <a:spcAft>
                <a:spcPts val="0"/>
              </a:spcAft>
              <a:buClrTx/>
              <a:buSzTx/>
              <a:buFont typeface="Arial" panose="020B0604020202020204" pitchFamily="34" charset="0"/>
              <a:buNone/>
              <a:tabLst/>
              <a:defRPr/>
            </a:pPr>
            <a:r>
              <a:rPr lang="nl-NL" sz="750" dirty="0">
                <a:solidFill>
                  <a:srgbClr val="00305B"/>
                </a:solidFill>
                <a:latin typeface="Verdana" panose="020B0604030504040204" pitchFamily="34" charset="0"/>
                <a:ea typeface="Verdana" panose="020B0604030504040204" pitchFamily="34" charset="0"/>
              </a:rPr>
              <a:t>Zie ook het ROAZ-beeld van de ROAZ-regio Traumazorgnetwerk Zuidwest-Nederland</a:t>
            </a: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8" name="Tijdelijke aanduiding voor inhoud 2">
            <a:extLst>
              <a:ext uri="{FF2B5EF4-FFF2-40B4-BE49-F238E27FC236}">
                <a16:creationId xmlns:a16="http://schemas.microsoft.com/office/drawing/2014/main" id="{BD86358C-3F29-AE4E-3DEE-E5B26EC3ABD4}"/>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Acute zorgvoorzieningen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Bezoeken huisartsenpost en SEH</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1630184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Acute Zorg – acute zorgvoorzieningen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3" y="860856"/>
            <a:ext cx="4140097" cy="36702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Rotterdam zijn vijf SEH’s: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Franciscus Gasthuis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err="1">
                <a:solidFill>
                  <a:srgbClr val="00305B"/>
                </a:solidFill>
                <a:latin typeface="Verdana"/>
              </a:rPr>
              <a:t>Ikazia</a:t>
            </a:r>
            <a:r>
              <a:rPr lang="nl-NL" sz="750" dirty="0">
                <a:solidFill>
                  <a:srgbClr val="00305B"/>
                </a:solidFill>
                <a:latin typeface="Verdana"/>
              </a:rPr>
              <a:t> Ziekenhuis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Maasstad </a:t>
            </a:r>
            <a:r>
              <a:rPr lang="nl-NL" sz="750" dirty="0">
                <a:solidFill>
                  <a:srgbClr val="00305B"/>
                </a:solidFill>
                <a:latin typeface="Verdana"/>
              </a:rPr>
              <a:t>Ziekenhuis (Rotterdam)</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IJsselland Ziekenhuis (Capelle aan den IJssel)</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i="0" u="none" strike="noStrike" kern="1200" cap="none" spc="0" normalizeH="0" baseline="0" noProof="0" dirty="0">
                <a:ln>
                  <a:noFill/>
                </a:ln>
                <a:solidFill>
                  <a:srgbClr val="00305B"/>
                </a:solidFill>
                <a:effectLst/>
                <a:uLnTx/>
                <a:uFillTx/>
                <a:latin typeface="Verdana"/>
                <a:ea typeface="+mn-ea"/>
                <a:cs typeface="+mn-cs"/>
              </a:rPr>
              <a:t>Spijkenisse Medisch Centrum (Spijkenisse)</a:t>
            </a:r>
          </a:p>
          <a:p>
            <a:pPr marL="0" marR="0" lvl="0" indent="0" algn="l" defTabSz="685800" rtl="0" eaLnBrk="1" fontAlgn="auto" latinLnBrk="0" hangingPunct="1">
              <a:lnSpc>
                <a:spcPct val="120000"/>
              </a:lnSpc>
              <a:spcBef>
                <a:spcPts val="0"/>
              </a:spcBef>
              <a:buClr>
                <a:srgbClr val="E17000"/>
              </a:buClr>
              <a:buSzTx/>
              <a:buNone/>
              <a:tabLst/>
              <a:defRPr/>
            </a:pPr>
            <a:endParaRPr kumimoji="0" lang="nl-NL" sz="750" b="1" i="0" u="none" strike="noStrike" kern="1200" cap="none" spc="0" normalizeH="0" baseline="0" noProof="0" dirty="0">
              <a:ln>
                <a:noFill/>
              </a:ln>
              <a:solidFill>
                <a:srgbClr val="00305B"/>
              </a:solidFill>
              <a:effectLst/>
              <a:uLnTx/>
              <a:uFillTx/>
              <a:latin typeface="Verdana"/>
              <a:ea typeface="+mn-ea"/>
              <a:cs typeface="+mn-cs"/>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In de regio Rotterdam zijn vijf huisartsenposten:</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Rotterdam Noord</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IJsselland</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EMC</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Rotterdam Zuid</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r>
              <a:rPr lang="nl-NL" sz="750" dirty="0">
                <a:solidFill>
                  <a:srgbClr val="00305B"/>
                </a:solidFill>
                <a:latin typeface="Verdana"/>
              </a:rPr>
              <a:t>Huisartsenpost Ruwaard</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rabicPeriod"/>
              <a:tabLst/>
              <a:defRPr/>
            </a:pPr>
            <a:endParaRPr lang="nl-NL" sz="750" dirty="0">
              <a:solidFill>
                <a:srgbClr val="00305B"/>
              </a:solidFill>
              <a:latin typeface="Verdana"/>
            </a:endParaRPr>
          </a:p>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lang="nl-NL" sz="750" dirty="0">
                <a:solidFill>
                  <a:srgbClr val="00305B"/>
                </a:solidFill>
                <a:latin typeface="Verdana"/>
              </a:rPr>
              <a:t>In de regio Rotterdam is er één aanbieder van acute GGZ</a:t>
            </a: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285750" marR="0" lvl="0" indent="-285750" algn="l" defTabSz="685800" rtl="0" eaLnBrk="1" fontAlgn="auto" latinLnBrk="0" hangingPunct="1">
              <a:lnSpc>
                <a:spcPct val="120000"/>
              </a:lnSpc>
              <a:spcBef>
                <a:spcPts val="0"/>
              </a:spcBef>
              <a:spcAft>
                <a:spcPts val="600"/>
              </a:spcAft>
              <a:buClr>
                <a:srgbClr val="E17000"/>
              </a:buClr>
              <a:buSzTx/>
              <a:buFont typeface="+mj-lt"/>
              <a:buAutoNum type="romanUcPeriod"/>
              <a:tabLst/>
              <a:defRPr/>
            </a:pPr>
            <a:r>
              <a:rPr lang="nl-NL" sz="750" dirty="0" err="1">
                <a:solidFill>
                  <a:srgbClr val="00305B"/>
                </a:solidFill>
                <a:latin typeface="Verdana"/>
              </a:rPr>
              <a:t>Parnassio</a:t>
            </a:r>
            <a:r>
              <a:rPr lang="nl-NL" sz="750" dirty="0">
                <a:solidFill>
                  <a:srgbClr val="00305B"/>
                </a:solidFill>
                <a:latin typeface="Verdana"/>
              </a:rPr>
              <a:t> Bravo, Rotterdam</a:t>
            </a:r>
            <a:endParaRPr kumimoji="0" lang="nl-NL" sz="750" b="1" i="0" u="none" strike="noStrike" kern="1200" cap="none" spc="0" normalizeH="0" baseline="0" noProof="0" dirty="0">
              <a:ln>
                <a:noFill/>
              </a:ln>
              <a:solidFill>
                <a:srgbClr val="F3700D"/>
              </a:solidFill>
              <a:effectLst/>
              <a:uLnTx/>
              <a:uFillTx/>
              <a:latin typeface="Verdana"/>
              <a:ea typeface="+mn-ea"/>
              <a:cs typeface="+mn-cs"/>
            </a:endParaRPr>
          </a:p>
        </p:txBody>
      </p:sp>
      <p:sp>
        <p:nvSpPr>
          <p:cNvPr id="7" name="Tijdelijke aanduiding voor tekst 4">
            <a:extLst>
              <a:ext uri="{FF2B5EF4-FFF2-40B4-BE49-F238E27FC236}">
                <a16:creationId xmlns:a16="http://schemas.microsoft.com/office/drawing/2014/main" id="{3639ED0E-2A4D-D9A7-D64A-BBE161E9A8A1}"/>
              </a:ext>
            </a:extLst>
          </p:cNvPr>
          <p:cNvSpPr txBox="1">
            <a:spLocks/>
          </p:cNvSpPr>
          <p:nvPr/>
        </p:nvSpPr>
        <p:spPr>
          <a:xfrm>
            <a:off x="616939" y="3770026"/>
            <a:ext cx="3240000" cy="40473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In de regio Rotterdam is de afstand tot SEH’s en huisartsenposten (in kilometers) relatief beperkt. </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p:txBody>
      </p:sp>
      <p:pic>
        <p:nvPicPr>
          <p:cNvPr id="2" name="Afbeelding 1">
            <a:extLst>
              <a:ext uri="{FF2B5EF4-FFF2-40B4-BE49-F238E27FC236}">
                <a16:creationId xmlns:a16="http://schemas.microsoft.com/office/drawing/2014/main" id="{73446311-D3BF-BFC9-2D93-31460DAFA9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1791" y="860857"/>
            <a:ext cx="2790295" cy="2790295"/>
          </a:xfrm>
          <a:prstGeom prst="rect">
            <a:avLst/>
          </a:prstGeom>
        </p:spPr>
      </p:pic>
      <p:pic>
        <p:nvPicPr>
          <p:cNvPr id="16" name="Afbeelding 15">
            <a:extLst>
              <a:ext uri="{FF2B5EF4-FFF2-40B4-BE49-F238E27FC236}">
                <a16:creationId xmlns:a16="http://schemas.microsoft.com/office/drawing/2014/main" id="{30941246-59FB-0246-4CFD-4915ED66E913}"/>
              </a:ext>
            </a:extLst>
          </p:cNvPr>
          <p:cNvPicPr>
            <a:picLocks noChangeAspect="1"/>
          </p:cNvPicPr>
          <p:nvPr/>
        </p:nvPicPr>
        <p:blipFill>
          <a:blip r:embed="rId3"/>
          <a:stretch>
            <a:fillRect/>
          </a:stretch>
        </p:blipFill>
        <p:spPr>
          <a:xfrm>
            <a:off x="2883426" y="2042008"/>
            <a:ext cx="195089" cy="213378"/>
          </a:xfrm>
          <a:prstGeom prst="rect">
            <a:avLst/>
          </a:prstGeom>
        </p:spPr>
      </p:pic>
      <p:pic>
        <p:nvPicPr>
          <p:cNvPr id="18" name="Afbeelding 17">
            <a:extLst>
              <a:ext uri="{FF2B5EF4-FFF2-40B4-BE49-F238E27FC236}">
                <a16:creationId xmlns:a16="http://schemas.microsoft.com/office/drawing/2014/main" id="{0D243A89-0210-AFD9-5FE3-F2C00F592307}"/>
              </a:ext>
            </a:extLst>
          </p:cNvPr>
          <p:cNvPicPr>
            <a:picLocks noChangeAspect="1"/>
          </p:cNvPicPr>
          <p:nvPr/>
        </p:nvPicPr>
        <p:blipFill>
          <a:blip r:embed="rId4"/>
          <a:stretch>
            <a:fillRect/>
          </a:stretch>
        </p:blipFill>
        <p:spPr>
          <a:xfrm>
            <a:off x="2991165" y="2065513"/>
            <a:ext cx="195089" cy="213378"/>
          </a:xfrm>
          <a:prstGeom prst="rect">
            <a:avLst/>
          </a:prstGeom>
        </p:spPr>
      </p:pic>
      <p:pic>
        <p:nvPicPr>
          <p:cNvPr id="20" name="Afbeelding 19">
            <a:extLst>
              <a:ext uri="{FF2B5EF4-FFF2-40B4-BE49-F238E27FC236}">
                <a16:creationId xmlns:a16="http://schemas.microsoft.com/office/drawing/2014/main" id="{7CFA3757-BD4C-A349-F45D-4F30DB141A29}"/>
              </a:ext>
            </a:extLst>
          </p:cNvPr>
          <p:cNvPicPr>
            <a:picLocks noChangeAspect="1"/>
          </p:cNvPicPr>
          <p:nvPr/>
        </p:nvPicPr>
        <p:blipFill>
          <a:blip r:embed="rId5"/>
          <a:stretch>
            <a:fillRect/>
          </a:stretch>
        </p:blipFill>
        <p:spPr>
          <a:xfrm>
            <a:off x="2884567" y="2156572"/>
            <a:ext cx="195089" cy="213378"/>
          </a:xfrm>
          <a:prstGeom prst="rect">
            <a:avLst/>
          </a:prstGeom>
        </p:spPr>
      </p:pic>
      <p:pic>
        <p:nvPicPr>
          <p:cNvPr id="22" name="Afbeelding 21">
            <a:extLst>
              <a:ext uri="{FF2B5EF4-FFF2-40B4-BE49-F238E27FC236}">
                <a16:creationId xmlns:a16="http://schemas.microsoft.com/office/drawing/2014/main" id="{CD92A20B-8C5F-9A60-D0B0-4E8F56B13762}"/>
              </a:ext>
            </a:extLst>
          </p:cNvPr>
          <p:cNvPicPr>
            <a:picLocks noChangeAspect="1"/>
          </p:cNvPicPr>
          <p:nvPr/>
        </p:nvPicPr>
        <p:blipFill>
          <a:blip r:embed="rId6"/>
          <a:stretch>
            <a:fillRect/>
          </a:stretch>
        </p:blipFill>
        <p:spPr>
          <a:xfrm>
            <a:off x="2986325" y="2197449"/>
            <a:ext cx="195089" cy="213378"/>
          </a:xfrm>
          <a:prstGeom prst="rect">
            <a:avLst/>
          </a:prstGeom>
        </p:spPr>
      </p:pic>
      <p:pic>
        <p:nvPicPr>
          <p:cNvPr id="24" name="Afbeelding 23">
            <a:extLst>
              <a:ext uri="{FF2B5EF4-FFF2-40B4-BE49-F238E27FC236}">
                <a16:creationId xmlns:a16="http://schemas.microsoft.com/office/drawing/2014/main" id="{106E96EC-F257-E67E-A8B3-9A68316148EE}"/>
              </a:ext>
            </a:extLst>
          </p:cNvPr>
          <p:cNvPicPr>
            <a:picLocks noChangeAspect="1"/>
          </p:cNvPicPr>
          <p:nvPr/>
        </p:nvPicPr>
        <p:blipFill>
          <a:blip r:embed="rId7"/>
          <a:stretch>
            <a:fillRect/>
          </a:stretch>
        </p:blipFill>
        <p:spPr>
          <a:xfrm>
            <a:off x="2555030" y="2439372"/>
            <a:ext cx="195089" cy="213378"/>
          </a:xfrm>
          <a:prstGeom prst="rect">
            <a:avLst/>
          </a:prstGeom>
        </p:spPr>
      </p:pic>
      <p:pic>
        <p:nvPicPr>
          <p:cNvPr id="8" name="Afbeelding 7">
            <a:extLst>
              <a:ext uri="{FF2B5EF4-FFF2-40B4-BE49-F238E27FC236}">
                <a16:creationId xmlns:a16="http://schemas.microsoft.com/office/drawing/2014/main" id="{B4EE86CB-9E64-79B1-B31E-D4CEAB1C0474}"/>
              </a:ext>
            </a:extLst>
          </p:cNvPr>
          <p:cNvPicPr>
            <a:picLocks noChangeAspect="1"/>
          </p:cNvPicPr>
          <p:nvPr/>
        </p:nvPicPr>
        <p:blipFill>
          <a:blip r:embed="rId8"/>
          <a:stretch>
            <a:fillRect/>
          </a:stretch>
        </p:blipFill>
        <p:spPr>
          <a:xfrm>
            <a:off x="2779786" y="2049387"/>
            <a:ext cx="201185" cy="213378"/>
          </a:xfrm>
          <a:prstGeom prst="rect">
            <a:avLst/>
          </a:prstGeom>
        </p:spPr>
      </p:pic>
      <p:pic>
        <p:nvPicPr>
          <p:cNvPr id="9" name="Afbeelding 8">
            <a:extLst>
              <a:ext uri="{FF2B5EF4-FFF2-40B4-BE49-F238E27FC236}">
                <a16:creationId xmlns:a16="http://schemas.microsoft.com/office/drawing/2014/main" id="{458B29F6-AC79-D7DE-D41C-E73B8D0BA2CB}"/>
              </a:ext>
            </a:extLst>
          </p:cNvPr>
          <p:cNvPicPr>
            <a:picLocks noChangeAspect="1"/>
          </p:cNvPicPr>
          <p:nvPr/>
        </p:nvPicPr>
        <p:blipFill>
          <a:blip r:embed="rId9"/>
          <a:stretch>
            <a:fillRect/>
          </a:stretch>
        </p:blipFill>
        <p:spPr>
          <a:xfrm>
            <a:off x="2973415" y="2387322"/>
            <a:ext cx="201185" cy="213378"/>
          </a:xfrm>
          <a:prstGeom prst="rect">
            <a:avLst/>
          </a:prstGeom>
        </p:spPr>
      </p:pic>
      <p:pic>
        <p:nvPicPr>
          <p:cNvPr id="10" name="Afbeelding 9">
            <a:extLst>
              <a:ext uri="{FF2B5EF4-FFF2-40B4-BE49-F238E27FC236}">
                <a16:creationId xmlns:a16="http://schemas.microsoft.com/office/drawing/2014/main" id="{522DD6AA-337D-B250-494E-4DC19806773B}"/>
              </a:ext>
            </a:extLst>
          </p:cNvPr>
          <p:cNvPicPr>
            <a:picLocks noChangeAspect="1"/>
          </p:cNvPicPr>
          <p:nvPr/>
        </p:nvPicPr>
        <p:blipFill>
          <a:blip r:embed="rId10"/>
          <a:stretch>
            <a:fillRect/>
          </a:stretch>
        </p:blipFill>
        <p:spPr>
          <a:xfrm>
            <a:off x="3284328" y="2120284"/>
            <a:ext cx="207282" cy="213378"/>
          </a:xfrm>
          <a:prstGeom prst="rect">
            <a:avLst/>
          </a:prstGeom>
        </p:spPr>
      </p:pic>
      <p:pic>
        <p:nvPicPr>
          <p:cNvPr id="14" name="Afbeelding 13">
            <a:extLst>
              <a:ext uri="{FF2B5EF4-FFF2-40B4-BE49-F238E27FC236}">
                <a16:creationId xmlns:a16="http://schemas.microsoft.com/office/drawing/2014/main" id="{F3C06BA6-AB4F-B67B-194F-E2A2154699E1}"/>
              </a:ext>
            </a:extLst>
          </p:cNvPr>
          <p:cNvPicPr>
            <a:picLocks noChangeAspect="1"/>
          </p:cNvPicPr>
          <p:nvPr/>
        </p:nvPicPr>
        <p:blipFill>
          <a:blip r:embed="rId11"/>
          <a:stretch>
            <a:fillRect/>
          </a:stretch>
        </p:blipFill>
        <p:spPr>
          <a:xfrm>
            <a:off x="3116157" y="2410827"/>
            <a:ext cx="195089" cy="213378"/>
          </a:xfrm>
          <a:prstGeom prst="rect">
            <a:avLst/>
          </a:prstGeom>
        </p:spPr>
      </p:pic>
      <p:sp>
        <p:nvSpPr>
          <p:cNvPr id="15" name="Tekstvak 14">
            <a:extLst>
              <a:ext uri="{FF2B5EF4-FFF2-40B4-BE49-F238E27FC236}">
                <a16:creationId xmlns:a16="http://schemas.microsoft.com/office/drawing/2014/main" id="{BA05D75D-A0D7-5FB9-5AFD-5735ED0A85FD}"/>
              </a:ext>
            </a:extLst>
          </p:cNvPr>
          <p:cNvSpPr txBox="1"/>
          <p:nvPr/>
        </p:nvSpPr>
        <p:spPr>
          <a:xfrm>
            <a:off x="2427225" y="2435506"/>
            <a:ext cx="262128" cy="207749"/>
          </a:xfrm>
          <a:prstGeom prst="rect">
            <a:avLst/>
          </a:prstGeom>
          <a:noFill/>
        </p:spPr>
        <p:txBody>
          <a:bodyPr wrap="square" rtlCol="0">
            <a:spAutoFit/>
          </a:bodyPr>
          <a:lstStyle/>
          <a:p>
            <a:r>
              <a:rPr lang="nl-NL" sz="750" b="1" dirty="0">
                <a:solidFill>
                  <a:srgbClr val="F3700D"/>
                </a:solidFill>
              </a:rPr>
              <a:t>E</a:t>
            </a:r>
          </a:p>
        </p:txBody>
      </p:sp>
    </p:spTree>
    <p:extLst>
      <p:ext uri="{BB962C8B-B14F-4D97-AF65-F5344CB8AC3E}">
        <p14:creationId xmlns:p14="http://schemas.microsoft.com/office/powerpoint/2010/main" val="108788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8" name="Tijdelijke aanduiding voor tekst 4">
            <a:extLst>
              <a:ext uri="{FF2B5EF4-FFF2-40B4-BE49-F238E27FC236}">
                <a16:creationId xmlns:a16="http://schemas.microsoft.com/office/drawing/2014/main" id="{0BE932EA-C7ED-310C-B6F2-302E424152B9}"/>
              </a:ext>
            </a:extLst>
          </p:cNvPr>
          <p:cNvSpPr txBox="1">
            <a:spLocks/>
          </p:cNvSpPr>
          <p:nvPr/>
        </p:nvSpPr>
        <p:spPr>
          <a:xfrm>
            <a:off x="616939"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huisartsenpost is in 2040 </a:t>
            </a:r>
            <a:r>
              <a:rPr lang="nl-NL" sz="750" dirty="0">
                <a:solidFill>
                  <a:srgbClr val="00305B"/>
                </a:solidFill>
                <a:latin typeface="Verdana"/>
              </a:rPr>
              <a:t>12.110</a:t>
            </a:r>
            <a:r>
              <a:rPr kumimoji="0" lang="nl-NL" sz="750" b="0" i="0" u="none" strike="noStrike" kern="1200" cap="none" spc="0" normalizeH="0" baseline="0" noProof="0" dirty="0">
                <a:ln>
                  <a:noFill/>
                </a:ln>
                <a:solidFill>
                  <a:srgbClr val="00305B"/>
                </a:solidFill>
                <a:effectLst/>
                <a:uLnTx/>
                <a:uFillTx/>
                <a:latin typeface="Verdana"/>
                <a:ea typeface="+mn-ea"/>
                <a:cs typeface="+mn-cs"/>
              </a:rPr>
              <a:t> per jaar meer dan in 2023; een stijging van 12,4%.</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huisartsenpost is </a:t>
            </a:r>
            <a:r>
              <a:rPr lang="nl-NL" sz="750" dirty="0">
                <a:solidFill>
                  <a:srgbClr val="00305B"/>
                </a:solidFill>
                <a:latin typeface="Verdana"/>
              </a:rPr>
              <a:t>in de regio Rotterdam is sterker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Tijdelijke aanduiding voor tekst 4">
            <a:extLst>
              <a:ext uri="{FF2B5EF4-FFF2-40B4-BE49-F238E27FC236}">
                <a16:creationId xmlns:a16="http://schemas.microsoft.com/office/drawing/2014/main" id="{DFFE2D2F-84F6-A4E8-4F33-0F2500224841}"/>
              </a:ext>
            </a:extLst>
          </p:cNvPr>
          <p:cNvSpPr txBox="1">
            <a:spLocks/>
          </p:cNvSpPr>
          <p:nvPr/>
        </p:nvSpPr>
        <p:spPr>
          <a:xfrm>
            <a:off x="4889136" y="3140444"/>
            <a:ext cx="3240000" cy="149901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bezoeken aan de SEH is in 2040 </a:t>
            </a:r>
            <a:r>
              <a:rPr lang="nl-NL" sz="750" dirty="0">
                <a:solidFill>
                  <a:srgbClr val="00305B"/>
                </a:solidFill>
                <a:latin typeface="Verdana"/>
              </a:rPr>
              <a:t>22.32</a:t>
            </a:r>
            <a:r>
              <a:rPr kumimoji="0" lang="nl-NL" sz="750" b="0" i="0" u="none" strike="noStrike" kern="1200" cap="none" spc="0" normalizeH="0" baseline="0" noProof="0" dirty="0">
                <a:ln>
                  <a:noFill/>
                </a:ln>
                <a:solidFill>
                  <a:srgbClr val="00305B"/>
                </a:solidFill>
                <a:effectLst/>
                <a:uLnTx/>
                <a:uFillTx/>
                <a:latin typeface="Verdana"/>
                <a:ea typeface="+mn-ea"/>
                <a:cs typeface="+mn-cs"/>
              </a:rPr>
              <a:t>0 per jaar meer dan in 2023; een stijging van 18,8%.</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a:t>
            </a:r>
            <a:r>
              <a:rPr kumimoji="0" lang="nl-NL" sz="750" b="0" i="0" u="none" strike="noStrike" kern="1200" cap="none" spc="0" normalizeH="0" baseline="0" noProof="0" dirty="0">
                <a:ln>
                  <a:noFill/>
                </a:ln>
                <a:solidFill>
                  <a:srgbClr val="00305B"/>
                </a:solidFill>
                <a:effectLst/>
                <a:uLnTx/>
                <a:uFillTx/>
                <a:latin typeface="Verdana"/>
                <a:ea typeface="+mn-ea"/>
                <a:cs typeface="+mn-cs"/>
              </a:rPr>
              <a:t>bezoeken aan de SEH is </a:t>
            </a:r>
            <a:r>
              <a:rPr lang="nl-NL" sz="750" dirty="0">
                <a:solidFill>
                  <a:srgbClr val="00305B"/>
                </a:solidFill>
                <a:latin typeface="Verdana"/>
              </a:rPr>
              <a:t>in de regio Rotterdam is minder sterk dan de gemiddelde stijging in Nederland. </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5" name="Afbeelding 4">
            <a:extLst>
              <a:ext uri="{FF2B5EF4-FFF2-40B4-BE49-F238E27FC236}">
                <a16:creationId xmlns:a16="http://schemas.microsoft.com/office/drawing/2014/main" id="{086C6436-237D-F9BC-F18A-C98A3C98A22D}"/>
              </a:ext>
            </a:extLst>
          </p:cNvPr>
          <p:cNvPicPr>
            <a:picLocks noChangeAspect="1"/>
          </p:cNvPicPr>
          <p:nvPr/>
        </p:nvPicPr>
        <p:blipFill>
          <a:blip r:embed="rId2"/>
          <a:srcRect/>
          <a:stretch/>
        </p:blipFill>
        <p:spPr>
          <a:xfrm>
            <a:off x="616939" y="869430"/>
            <a:ext cx="3313711" cy="2209140"/>
          </a:xfrm>
          <a:prstGeom prst="rect">
            <a:avLst/>
          </a:prstGeom>
        </p:spPr>
      </p:pic>
      <p:pic>
        <p:nvPicPr>
          <p:cNvPr id="6" name="Afbeelding 5">
            <a:extLst>
              <a:ext uri="{FF2B5EF4-FFF2-40B4-BE49-F238E27FC236}">
                <a16:creationId xmlns:a16="http://schemas.microsoft.com/office/drawing/2014/main" id="{AFAE20ED-F4DD-0187-4A23-833BC140D1A7}"/>
              </a:ext>
            </a:extLst>
          </p:cNvPr>
          <p:cNvPicPr>
            <a:picLocks noChangeAspect="1"/>
          </p:cNvPicPr>
          <p:nvPr/>
        </p:nvPicPr>
        <p:blipFill>
          <a:blip r:embed="rId3"/>
          <a:srcRect/>
          <a:stretch/>
        </p:blipFill>
        <p:spPr>
          <a:xfrm>
            <a:off x="4889136" y="863804"/>
            <a:ext cx="3239999" cy="2160000"/>
          </a:xfrm>
          <a:prstGeom prst="rect">
            <a:avLst/>
          </a:prstGeom>
        </p:spPr>
      </p:pic>
      <p:sp>
        <p:nvSpPr>
          <p:cNvPr id="7" name="Titel 1">
            <a:extLst>
              <a:ext uri="{FF2B5EF4-FFF2-40B4-BE49-F238E27FC236}">
                <a16:creationId xmlns:a16="http://schemas.microsoft.com/office/drawing/2014/main" id="{B1AE882A-78AB-D3BE-6C16-809AFB23F493}"/>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9B. Acute Zorg – bezoeken huisartsenpost en SEH</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Tree>
    <p:extLst>
      <p:ext uri="{BB962C8B-B14F-4D97-AF65-F5344CB8AC3E}">
        <p14:creationId xmlns:p14="http://schemas.microsoft.com/office/powerpoint/2010/main" val="4279011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630238" indent="-630238" defTabSz="914400"/>
            <a:r>
              <a:rPr lang="nl-NL" sz="3000" kern="1200" dirty="0">
                <a:solidFill>
                  <a:srgbClr val="FFFFFF"/>
                </a:solidFill>
                <a:latin typeface="+mj-lt"/>
                <a:ea typeface="+mj-ea"/>
                <a:cs typeface="+mj-cs"/>
              </a:rPr>
              <a:t>10.</a:t>
            </a:r>
            <a:r>
              <a:rPr lang="nl-NL" sz="3000" dirty="0">
                <a:solidFill>
                  <a:srgbClr val="FFFFFF"/>
                </a:solidFill>
                <a:latin typeface="+mj-lt"/>
                <a:ea typeface="+mj-ea"/>
                <a:cs typeface="+mj-cs"/>
              </a:rPr>
              <a:t> Geboortezorg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46</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Vrouw die baby verschoont silhouet">
            <a:extLst>
              <a:ext uri="{FF2B5EF4-FFF2-40B4-BE49-F238E27FC236}">
                <a16:creationId xmlns:a16="http://schemas.microsoft.com/office/drawing/2014/main" id="{A486865E-7680-64DC-C2B9-03CF3BFFFA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915" y="1876436"/>
            <a:ext cx="1527993" cy="1527993"/>
          </a:xfrm>
          <a:prstGeom prst="rect">
            <a:avLst/>
          </a:prstGeom>
        </p:spPr>
      </p:pic>
      <p:sp>
        <p:nvSpPr>
          <p:cNvPr id="7" name="Tijdelijke aanduiding voor inhoud 6">
            <a:extLst>
              <a:ext uri="{FF2B5EF4-FFF2-40B4-BE49-F238E27FC236}">
                <a16:creationId xmlns:a16="http://schemas.microsoft.com/office/drawing/2014/main" id="{71DCF898-2BFC-37D8-3578-8A3A7CED3212}"/>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31156345-9541-D1E7-0185-D400CFCA21C4}"/>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Locaties acute verloskunde</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Aantal geboortes</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3083964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10A. Geboortezorg – locaties acute verloskunde</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64612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Rotterdam zijn vier locaties voor acute verloskunde:</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Franciscus Gasthuis, Rotterdam: </a:t>
            </a:r>
            <a:r>
              <a:rPr kumimoji="0" lang="nl-NL" sz="750" b="0" i="0" u="none" strike="noStrike" kern="1200" cap="none" spc="0" normalizeH="0" baseline="0" noProof="0" dirty="0">
                <a:ln>
                  <a:noFill/>
                </a:ln>
                <a:solidFill>
                  <a:srgbClr val="00305B"/>
                </a:solidFill>
                <a:effectLst/>
                <a:highlight>
                  <a:srgbClr val="FF0000"/>
                </a:highlight>
                <a:uLnTx/>
                <a:uFillTx/>
                <a:latin typeface="Verdana"/>
                <a:ea typeface="+mn-ea"/>
                <a:cs typeface="+mn-cs"/>
              </a:rPr>
              <a:t>X</a:t>
            </a:r>
            <a:r>
              <a:rPr kumimoji="0" lang="nl-NL" sz="750" b="0" i="0" u="none" strike="noStrike" kern="1200" cap="none" spc="0" normalizeH="0" baseline="0" noProof="0" dirty="0">
                <a:ln>
                  <a:noFill/>
                </a:ln>
                <a:solidFill>
                  <a:srgbClr val="00305B"/>
                </a:solidFill>
                <a:effectLst/>
                <a:uLnTx/>
                <a:uFillTx/>
                <a:latin typeface="Verdana"/>
                <a:ea typeface="+mn-ea"/>
                <a:cs typeface="+mn-cs"/>
              </a:rPr>
              <a:t> bevallingen per jaar</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a:solidFill>
                  <a:srgbClr val="00305B"/>
                </a:solidFill>
                <a:latin typeface="Verdana"/>
              </a:rPr>
              <a:t>Erasmus Medisch Centrum, Rotterdam: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lang="nl-NL" sz="750" dirty="0" err="1">
                <a:solidFill>
                  <a:srgbClr val="00305B"/>
                </a:solidFill>
                <a:latin typeface="Verdana"/>
              </a:rPr>
              <a:t>Ikazia</a:t>
            </a:r>
            <a:r>
              <a:rPr lang="nl-NL" sz="750" dirty="0">
                <a:solidFill>
                  <a:srgbClr val="00305B"/>
                </a:solidFill>
                <a:latin typeface="Verdana"/>
              </a:rPr>
              <a:t> Ziekenhuis, Rotterdam: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indent="-228600">
              <a:spcAft>
                <a:spcPts val="600"/>
              </a:spcAft>
              <a:buClr>
                <a:srgbClr val="E17000"/>
              </a:buClr>
              <a:buFont typeface="+mj-lt"/>
              <a:buAutoNum type="alphaUcPeriod"/>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Maasstad Ziekenhuis, Rotterdam</a:t>
            </a:r>
            <a:r>
              <a:rPr lang="nl-NL" sz="750" dirty="0">
                <a:solidFill>
                  <a:srgbClr val="00305B"/>
                </a:solidFill>
                <a:latin typeface="Verdana"/>
              </a:rPr>
              <a:t>: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indent="-228600">
              <a:spcAft>
                <a:spcPts val="600"/>
              </a:spcAft>
              <a:buClr>
                <a:srgbClr val="E17000"/>
              </a:buClr>
              <a:buFont typeface="+mj-lt"/>
              <a:buAutoNum type="alphaUcPeriod"/>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IJsselland Ziekenhuis, Capelle aan den IJssel</a:t>
            </a:r>
            <a:r>
              <a:rPr lang="nl-NL" sz="750" dirty="0">
                <a:solidFill>
                  <a:srgbClr val="00305B"/>
                </a:solidFill>
                <a:latin typeface="Verdana"/>
              </a:rPr>
              <a:t>: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228600" indent="-228600">
              <a:spcAft>
                <a:spcPts val="600"/>
              </a:spcAft>
              <a:buClr>
                <a:srgbClr val="E17000"/>
              </a:buClr>
              <a:buFont typeface="+mj-lt"/>
              <a:buAutoNum type="alphaUcPeriod"/>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Spijkenisse Medisch Centrum, Spijkenisse</a:t>
            </a:r>
            <a:r>
              <a:rPr lang="nl-NL" sz="750" dirty="0">
                <a:solidFill>
                  <a:srgbClr val="00305B"/>
                </a:solidFill>
                <a:latin typeface="Verdana"/>
              </a:rPr>
              <a:t>: </a:t>
            </a:r>
            <a:r>
              <a:rPr lang="nl-NL" sz="750" dirty="0">
                <a:solidFill>
                  <a:srgbClr val="00305B"/>
                </a:solidFill>
                <a:highlight>
                  <a:srgbClr val="FF0000"/>
                </a:highlight>
                <a:latin typeface="Verdana"/>
              </a:rPr>
              <a:t>X</a:t>
            </a:r>
            <a:r>
              <a:rPr lang="nl-NL" sz="750" dirty="0">
                <a:solidFill>
                  <a:srgbClr val="00305B"/>
                </a:solidFill>
                <a:latin typeface="Verdana"/>
              </a:rPr>
              <a:t> bevallingen per jaar</a:t>
            </a:r>
          </a:p>
          <a:p>
            <a:pPr marL="0" marR="0" lvl="0" indent="0" algn="l" defTabSz="685800" rtl="0" eaLnBrk="1" fontAlgn="auto" latinLnBrk="0" hangingPunct="1">
              <a:lnSpc>
                <a:spcPct val="120000"/>
              </a:lnSpc>
              <a:spcBef>
                <a:spcPts val="0"/>
              </a:spcBef>
              <a:spcAft>
                <a:spcPts val="600"/>
              </a:spcAft>
              <a:buClr>
                <a:srgbClr val="E17000"/>
              </a:buClr>
              <a:buSzTx/>
              <a:buNone/>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616938" y="1441996"/>
            <a:ext cx="3240000" cy="1162679"/>
          </a:xfrm>
          <a:prstGeom prst="rect">
            <a:avLst/>
          </a:prstGeom>
        </p:spPr>
      </p:pic>
      <p:sp>
        <p:nvSpPr>
          <p:cNvPr id="3" name="Tekstvak 2">
            <a:extLst>
              <a:ext uri="{FF2B5EF4-FFF2-40B4-BE49-F238E27FC236}">
                <a16:creationId xmlns:a16="http://schemas.microsoft.com/office/drawing/2014/main" id="{996DBD2D-1F5F-2334-DE24-5E80AEAE4C46}"/>
              </a:ext>
            </a:extLst>
          </p:cNvPr>
          <p:cNvSpPr txBox="1"/>
          <p:nvPr/>
        </p:nvSpPr>
        <p:spPr>
          <a:xfrm rot="536780">
            <a:off x="4956694" y="3820978"/>
            <a:ext cx="2557083" cy="923330"/>
          </a:xfrm>
          <a:prstGeom prst="rect">
            <a:avLst/>
          </a:prstGeom>
          <a:noFill/>
          <a:ln w="31750">
            <a:solidFill>
              <a:srgbClr val="FF0000"/>
            </a:solidFill>
          </a:ln>
        </p:spPr>
        <p:txBody>
          <a:bodyPr wrap="square" rtlCol="0">
            <a:spAutoFit/>
          </a:bodyPr>
          <a:lstStyle/>
          <a:p>
            <a:pPr algn="ctr"/>
            <a:r>
              <a:rPr lang="nl-NL" b="1" dirty="0"/>
              <a:t>Verzoek aan regio om in te vullen hoeveel bevallingen (totaal) per locatie per jaar.</a:t>
            </a:r>
            <a:endParaRPr lang="nl-NL" sz="1100" b="1" dirty="0"/>
          </a:p>
        </p:txBody>
      </p:sp>
      <p:pic>
        <p:nvPicPr>
          <p:cNvPr id="8" name="Afbeelding 7">
            <a:extLst>
              <a:ext uri="{FF2B5EF4-FFF2-40B4-BE49-F238E27FC236}">
                <a16:creationId xmlns:a16="http://schemas.microsoft.com/office/drawing/2014/main" id="{7E6A4B6A-368E-9848-C554-47B873130949}"/>
              </a:ext>
            </a:extLst>
          </p:cNvPr>
          <p:cNvPicPr>
            <a:picLocks noChangeAspect="1"/>
          </p:cNvPicPr>
          <p:nvPr/>
        </p:nvPicPr>
        <p:blipFill>
          <a:blip r:embed="rId3"/>
          <a:stretch>
            <a:fillRect/>
          </a:stretch>
        </p:blipFill>
        <p:spPr>
          <a:xfrm>
            <a:off x="2667356" y="1773582"/>
            <a:ext cx="201185" cy="213378"/>
          </a:xfrm>
          <a:prstGeom prst="rect">
            <a:avLst/>
          </a:prstGeom>
        </p:spPr>
      </p:pic>
      <p:pic>
        <p:nvPicPr>
          <p:cNvPr id="9" name="Afbeelding 8">
            <a:extLst>
              <a:ext uri="{FF2B5EF4-FFF2-40B4-BE49-F238E27FC236}">
                <a16:creationId xmlns:a16="http://schemas.microsoft.com/office/drawing/2014/main" id="{9D425609-B1A2-D72B-A2D3-747FCCDAF499}"/>
              </a:ext>
            </a:extLst>
          </p:cNvPr>
          <p:cNvPicPr>
            <a:picLocks noChangeAspect="1"/>
          </p:cNvPicPr>
          <p:nvPr/>
        </p:nvPicPr>
        <p:blipFill>
          <a:blip r:embed="rId4"/>
          <a:stretch>
            <a:fillRect/>
          </a:stretch>
        </p:blipFill>
        <p:spPr>
          <a:xfrm>
            <a:off x="2746888" y="1857252"/>
            <a:ext cx="201185" cy="213378"/>
          </a:xfrm>
          <a:prstGeom prst="rect">
            <a:avLst/>
          </a:prstGeom>
        </p:spPr>
      </p:pic>
      <p:pic>
        <p:nvPicPr>
          <p:cNvPr id="11" name="Afbeelding 10">
            <a:extLst>
              <a:ext uri="{FF2B5EF4-FFF2-40B4-BE49-F238E27FC236}">
                <a16:creationId xmlns:a16="http://schemas.microsoft.com/office/drawing/2014/main" id="{198092DC-2DCC-D2F2-A88C-B024C0A48910}"/>
              </a:ext>
            </a:extLst>
          </p:cNvPr>
          <p:cNvPicPr>
            <a:picLocks noChangeAspect="1"/>
          </p:cNvPicPr>
          <p:nvPr/>
        </p:nvPicPr>
        <p:blipFill>
          <a:blip r:embed="rId5"/>
          <a:stretch>
            <a:fillRect/>
          </a:stretch>
        </p:blipFill>
        <p:spPr>
          <a:xfrm>
            <a:off x="2868541" y="2138756"/>
            <a:ext cx="207282" cy="213378"/>
          </a:xfrm>
          <a:prstGeom prst="rect">
            <a:avLst/>
          </a:prstGeom>
        </p:spPr>
      </p:pic>
      <p:pic>
        <p:nvPicPr>
          <p:cNvPr id="14" name="Afbeelding 13">
            <a:extLst>
              <a:ext uri="{FF2B5EF4-FFF2-40B4-BE49-F238E27FC236}">
                <a16:creationId xmlns:a16="http://schemas.microsoft.com/office/drawing/2014/main" id="{90E2F7FA-9B11-2EBF-8C0C-49AC02CCE8D5}"/>
              </a:ext>
            </a:extLst>
          </p:cNvPr>
          <p:cNvPicPr>
            <a:picLocks noChangeAspect="1"/>
          </p:cNvPicPr>
          <p:nvPr/>
        </p:nvPicPr>
        <p:blipFill>
          <a:blip r:embed="rId6"/>
          <a:stretch>
            <a:fillRect/>
          </a:stretch>
        </p:blipFill>
        <p:spPr>
          <a:xfrm>
            <a:off x="2774977" y="2113601"/>
            <a:ext cx="195089" cy="213378"/>
          </a:xfrm>
          <a:prstGeom prst="rect">
            <a:avLst/>
          </a:prstGeom>
        </p:spPr>
      </p:pic>
      <p:sp>
        <p:nvSpPr>
          <p:cNvPr id="15" name="Tekstvak 14">
            <a:extLst>
              <a:ext uri="{FF2B5EF4-FFF2-40B4-BE49-F238E27FC236}">
                <a16:creationId xmlns:a16="http://schemas.microsoft.com/office/drawing/2014/main" id="{1F5CB50A-7775-D0A6-510F-FEF134B98297}"/>
              </a:ext>
            </a:extLst>
          </p:cNvPr>
          <p:cNvSpPr txBox="1"/>
          <p:nvPr/>
        </p:nvSpPr>
        <p:spPr>
          <a:xfrm>
            <a:off x="3191909" y="1815586"/>
            <a:ext cx="262128" cy="207749"/>
          </a:xfrm>
          <a:prstGeom prst="rect">
            <a:avLst/>
          </a:prstGeom>
          <a:noFill/>
        </p:spPr>
        <p:txBody>
          <a:bodyPr wrap="square" rtlCol="0">
            <a:spAutoFit/>
          </a:bodyPr>
          <a:lstStyle/>
          <a:p>
            <a:r>
              <a:rPr lang="nl-NL" sz="750" b="1" dirty="0">
                <a:solidFill>
                  <a:srgbClr val="F3700D"/>
                </a:solidFill>
              </a:rPr>
              <a:t>E</a:t>
            </a:r>
          </a:p>
        </p:txBody>
      </p:sp>
      <p:sp>
        <p:nvSpPr>
          <p:cNvPr id="16" name="Tekstvak 15">
            <a:extLst>
              <a:ext uri="{FF2B5EF4-FFF2-40B4-BE49-F238E27FC236}">
                <a16:creationId xmlns:a16="http://schemas.microsoft.com/office/drawing/2014/main" id="{9F984ADF-9F25-364D-6A3C-92C03A6B00DA}"/>
              </a:ext>
            </a:extLst>
          </p:cNvPr>
          <p:cNvSpPr txBox="1"/>
          <p:nvPr/>
        </p:nvSpPr>
        <p:spPr>
          <a:xfrm>
            <a:off x="2305421" y="2235630"/>
            <a:ext cx="262128" cy="207749"/>
          </a:xfrm>
          <a:prstGeom prst="rect">
            <a:avLst/>
          </a:prstGeom>
          <a:noFill/>
        </p:spPr>
        <p:txBody>
          <a:bodyPr wrap="square" rtlCol="0">
            <a:spAutoFit/>
          </a:bodyPr>
          <a:lstStyle/>
          <a:p>
            <a:r>
              <a:rPr lang="nl-NL" sz="750" b="1" dirty="0">
                <a:solidFill>
                  <a:srgbClr val="F3700D"/>
                </a:solidFill>
              </a:rPr>
              <a:t>F</a:t>
            </a:r>
          </a:p>
        </p:txBody>
      </p:sp>
    </p:spTree>
    <p:extLst>
      <p:ext uri="{BB962C8B-B14F-4D97-AF65-F5344CB8AC3E}">
        <p14:creationId xmlns:p14="http://schemas.microsoft.com/office/powerpoint/2010/main" val="3426726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10B. Geboortezorg – aantal geboortes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A17C7B58-1400-C09C-4157-1CEF3F9E0A2B}"/>
              </a:ext>
            </a:extLst>
          </p:cNvPr>
          <p:cNvSpPr txBox="1">
            <a:spLocks/>
          </p:cNvSpPr>
          <p:nvPr/>
        </p:nvSpPr>
        <p:spPr>
          <a:xfrm>
            <a:off x="4889136" y="3751748"/>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levend geboren kinderen in de regio Rotterdam per 10.000 </a:t>
            </a:r>
            <a:r>
              <a:rPr lang="nl-NL" sz="750" dirty="0">
                <a:solidFill>
                  <a:srgbClr val="00305B"/>
                </a:solidFill>
                <a:latin typeface="Verdana"/>
              </a:rPr>
              <a:t>is relatief hoog</a:t>
            </a:r>
            <a:r>
              <a:rPr kumimoji="0" lang="nl-NL" sz="750" b="0" i="0" u="none" strike="noStrike" kern="1200" cap="none" spc="0" normalizeH="0" baseline="0" noProof="0" dirty="0">
                <a:ln>
                  <a:noFill/>
                </a:ln>
                <a:solidFill>
                  <a:srgbClr val="00305B"/>
                </a:solidFill>
                <a:effectLst/>
                <a:uLnTx/>
                <a:uFillTx/>
                <a:latin typeface="Verdana"/>
                <a:ea typeface="+mn-ea"/>
                <a:cs typeface="+mn-cs"/>
              </a:rPr>
              <a:t>. Het hoogst scoort de gemeente Rotterdam (117,6).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8" name="Afbeelding 7">
            <a:extLst>
              <a:ext uri="{FF2B5EF4-FFF2-40B4-BE49-F238E27FC236}">
                <a16:creationId xmlns:a16="http://schemas.microsoft.com/office/drawing/2014/main" id="{B0C91F88-C703-188C-A078-733BA702D8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9634" y="865683"/>
            <a:ext cx="2799005" cy="2799005"/>
          </a:xfrm>
          <a:prstGeom prst="rect">
            <a:avLst/>
          </a:prstGeom>
        </p:spPr>
      </p:pic>
      <p:sp>
        <p:nvSpPr>
          <p:cNvPr id="3" name="Tijdelijke aanduiding voor tekst 4">
            <a:extLst>
              <a:ext uri="{FF2B5EF4-FFF2-40B4-BE49-F238E27FC236}">
                <a16:creationId xmlns:a16="http://schemas.microsoft.com/office/drawing/2014/main" id="{9EED34AD-492E-CC03-5351-9E5DA84669E6}"/>
              </a:ext>
            </a:extLst>
          </p:cNvPr>
          <p:cNvSpPr txBox="1">
            <a:spLocks/>
          </p:cNvSpPr>
          <p:nvPr/>
        </p:nvSpPr>
        <p:spPr>
          <a:xfrm>
            <a:off x="616939" y="3140443"/>
            <a:ext cx="3240000" cy="167791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nl-NL" sz="750" dirty="0"/>
              <a:t>Het aantal levend geboren kinderen laat in de regio Rotterdam in de periode 2002 – 2021 een dalende trend zien. De daling is minder dan de gemiddelde trend in Nederland. </a:t>
            </a:r>
          </a:p>
          <a:p>
            <a:pPr>
              <a:spcAft>
                <a:spcPts val="600"/>
              </a:spcAft>
            </a:pPr>
            <a:r>
              <a:rPr lang="nl-NL" sz="750" dirty="0"/>
              <a:t>Het aantal levend geboren kinderen in de regio Rotterdam bedroeg 8.680 in 2021.</a:t>
            </a:r>
          </a:p>
          <a:p>
            <a:pPr>
              <a:spcAft>
                <a:spcPts val="600"/>
              </a:spcAft>
            </a:pPr>
            <a:r>
              <a:rPr lang="nl-NL" sz="750" i="1" dirty="0">
                <a:solidFill>
                  <a:srgbClr val="FF0000"/>
                </a:solidFill>
              </a:rPr>
              <a:t>Verdere duiding/aanvulling door regio…</a:t>
            </a:r>
          </a:p>
        </p:txBody>
      </p:sp>
      <p:pic>
        <p:nvPicPr>
          <p:cNvPr id="9" name="Afbeelding 8">
            <a:extLst>
              <a:ext uri="{FF2B5EF4-FFF2-40B4-BE49-F238E27FC236}">
                <a16:creationId xmlns:a16="http://schemas.microsoft.com/office/drawing/2014/main" id="{DB26B63A-8F7B-6B35-812B-0C9E748AD0ED}"/>
              </a:ext>
            </a:extLst>
          </p:cNvPr>
          <p:cNvPicPr>
            <a:picLocks noChangeAspect="1"/>
          </p:cNvPicPr>
          <p:nvPr/>
        </p:nvPicPr>
        <p:blipFill>
          <a:blip r:embed="rId3"/>
          <a:srcRect/>
          <a:stretch/>
        </p:blipFill>
        <p:spPr>
          <a:xfrm>
            <a:off x="616939" y="869431"/>
            <a:ext cx="3239999" cy="2160000"/>
          </a:xfrm>
          <a:prstGeom prst="rect">
            <a:avLst/>
          </a:prstGeom>
        </p:spPr>
      </p:pic>
    </p:spTree>
    <p:extLst>
      <p:ext uri="{BB962C8B-B14F-4D97-AF65-F5344CB8AC3E}">
        <p14:creationId xmlns:p14="http://schemas.microsoft.com/office/powerpoint/2010/main" val="996449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3" y="342900"/>
            <a:ext cx="5259202"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11.</a:t>
            </a:r>
            <a:r>
              <a:rPr lang="nl-NL" sz="3000" dirty="0">
                <a:solidFill>
                  <a:srgbClr val="FFFFFF"/>
                </a:solidFill>
                <a:latin typeface="+mj-lt"/>
                <a:ea typeface="+mj-ea"/>
                <a:cs typeface="+mj-cs"/>
              </a:rPr>
              <a:t> Geestelijke gezondheidszorg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Locaties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Ernstig psychiatrische aandoeningen</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voor behandeling</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Aantal cliënten langdurige GGZ </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Wachttijden langdurige GGZ</a:t>
            </a:r>
          </a:p>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i="1" dirty="0">
                <a:solidFill>
                  <a:srgbClr val="FF0000"/>
                </a:solidFill>
                <a:latin typeface="+mn-lt"/>
                <a:ea typeface="+mn-ea"/>
                <a:cs typeface="+mn-cs"/>
              </a:rPr>
              <a:t>Eventuele andere items – toe te voegen door de regio</a:t>
            </a: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dirty="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49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Vrouwelijk profiel silhouet">
            <a:extLst>
              <a:ext uri="{FF2B5EF4-FFF2-40B4-BE49-F238E27FC236}">
                <a16:creationId xmlns:a16="http://schemas.microsoft.com/office/drawing/2014/main" id="{EAD21031-4F67-52CE-7525-3CF6412ACD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131" y="1838832"/>
            <a:ext cx="1174116" cy="1174116"/>
          </a:xfrm>
          <a:prstGeom prst="rect">
            <a:avLst/>
          </a:prstGeom>
        </p:spPr>
      </p:pic>
      <p:pic>
        <p:nvPicPr>
          <p:cNvPr id="9" name="Graphic 8" descr="Mannelijk profiel silhouet">
            <a:extLst>
              <a:ext uri="{FF2B5EF4-FFF2-40B4-BE49-F238E27FC236}">
                <a16:creationId xmlns:a16="http://schemas.microsoft.com/office/drawing/2014/main" id="{ACF5FC05-1031-A761-D2E5-344C342A8C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Tree>
    <p:extLst>
      <p:ext uri="{BB962C8B-B14F-4D97-AF65-F5344CB8AC3E}">
        <p14:creationId xmlns:p14="http://schemas.microsoft.com/office/powerpoint/2010/main" val="227497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Samenvatting en belangrijkste conclusies</a:t>
            </a:r>
            <a:endParaRPr lang="nl-NL" sz="2600" dirty="0"/>
          </a:p>
        </p:txBody>
      </p:sp>
      <p:pic>
        <p:nvPicPr>
          <p:cNvPr id="8" name="Graphic 7" descr="Document silhouet">
            <a:extLst>
              <a:ext uri="{FF2B5EF4-FFF2-40B4-BE49-F238E27FC236}">
                <a16:creationId xmlns:a16="http://schemas.microsoft.com/office/drawing/2014/main" id="{73B59D66-BA37-5E23-8272-B81BE9997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50217" y="1463421"/>
            <a:ext cx="1608168" cy="1608168"/>
          </a:xfrm>
          <a:prstGeom prst="rect">
            <a:avLst/>
          </a:prstGeom>
        </p:spPr>
      </p:pic>
    </p:spTree>
    <p:extLst>
      <p:ext uri="{BB962C8B-B14F-4D97-AF65-F5344CB8AC3E}">
        <p14:creationId xmlns:p14="http://schemas.microsoft.com/office/powerpoint/2010/main" val="3874644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11A. GGZ – locaties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800" dirty="0">
                <a:solidFill>
                  <a:srgbClr val="00305B"/>
                </a:solidFill>
                <a:latin typeface="Verdana"/>
              </a:rPr>
              <a:t>In de regio Rotterdam zijn de belangrijkste GGZ-aanbieders: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800" b="0" i="0" u="none" strike="noStrike" kern="1200" cap="none" spc="0" normalizeH="0" baseline="0" noProof="0" dirty="0">
                <a:ln>
                  <a:noFill/>
                </a:ln>
                <a:solidFill>
                  <a:srgbClr val="00305B"/>
                </a:solidFill>
                <a:effectLst/>
                <a:uLnTx/>
                <a:uFillTx/>
                <a:latin typeface="Verdana"/>
                <a:ea typeface="+mn-ea"/>
                <a:cs typeface="+mn-cs"/>
              </a:rPr>
              <a:t>……</a:t>
            </a:r>
          </a:p>
          <a:p>
            <a:pPr marL="0" marR="0" lvl="0" indent="0" algn="l" defTabSz="685800" rtl="0" eaLnBrk="1" fontAlgn="auto" latinLnBrk="0" hangingPunct="1">
              <a:lnSpc>
                <a:spcPct val="120000"/>
              </a:lnSpc>
              <a:spcBef>
                <a:spcPts val="0"/>
              </a:spcBef>
              <a:spcAft>
                <a:spcPts val="600"/>
              </a:spcAft>
              <a:buClr>
                <a:srgbClr val="E17000"/>
              </a:buClr>
              <a:buSzTx/>
              <a:buNone/>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617988" y="1445140"/>
            <a:ext cx="3237899" cy="1156392"/>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926762" y="86085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990806"/>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1913845" y="1279280"/>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16008" y="1135043"/>
            <a:ext cx="195089" cy="213378"/>
          </a:xfrm>
          <a:prstGeom prst="rect">
            <a:avLst/>
          </a:prstGeom>
        </p:spPr>
      </p:pic>
      <p:sp>
        <p:nvSpPr>
          <p:cNvPr id="3" name="Tekstvak 2">
            <a:extLst>
              <a:ext uri="{FF2B5EF4-FFF2-40B4-BE49-F238E27FC236}">
                <a16:creationId xmlns:a16="http://schemas.microsoft.com/office/drawing/2014/main" id="{6B47D15A-0FD6-22D2-34E6-51F576259A47}"/>
              </a:ext>
            </a:extLst>
          </p:cNvPr>
          <p:cNvSpPr txBox="1"/>
          <p:nvPr/>
        </p:nvSpPr>
        <p:spPr>
          <a:xfrm rot="471942">
            <a:off x="4497990" y="2862650"/>
            <a:ext cx="3225319" cy="646331"/>
          </a:xfrm>
          <a:prstGeom prst="rect">
            <a:avLst/>
          </a:prstGeom>
          <a:noFill/>
          <a:ln w="31750">
            <a:solidFill>
              <a:srgbClr val="FF0000"/>
            </a:solidFill>
          </a:ln>
        </p:spPr>
        <p:txBody>
          <a:bodyPr wrap="square" rtlCol="0">
            <a:spAutoFit/>
          </a:bodyPr>
          <a:lstStyle/>
          <a:p>
            <a:pPr algn="ctr"/>
            <a:r>
              <a:rPr lang="nl-NL" sz="1200" b="1" dirty="0"/>
              <a:t>Verzoek aan de regio om dit in te vullen. Zie ook: </a:t>
            </a:r>
            <a:r>
              <a:rPr lang="nl-NL" sz="1200" b="1" dirty="0">
                <a:hlinkClick r:id="rId7"/>
              </a:rPr>
              <a:t>https://www.kiezenindeggz.nl/</a:t>
            </a:r>
            <a:r>
              <a:rPr lang="nl-NL" sz="1200" b="1" dirty="0"/>
              <a:t>  </a:t>
            </a:r>
          </a:p>
        </p:txBody>
      </p:sp>
    </p:spTree>
    <p:extLst>
      <p:ext uri="{BB962C8B-B14F-4D97-AF65-F5344CB8AC3E}">
        <p14:creationId xmlns:p14="http://schemas.microsoft.com/office/powerpoint/2010/main" val="2307771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nl-NL" sz="2000" dirty="0">
                <a:solidFill>
                  <a:srgbClr val="00305B"/>
                </a:solidFill>
                <a:latin typeface="Verdana"/>
              </a:rPr>
              <a:t>11B</a:t>
            </a:r>
            <a:r>
              <a:rPr kumimoji="0" lang="nl-NL" sz="2000" b="1" i="0" u="none" strike="noStrike" kern="1200" cap="none" spc="0" normalizeH="0" baseline="0" noProof="0" dirty="0">
                <a:ln>
                  <a:noFill/>
                </a:ln>
                <a:solidFill>
                  <a:srgbClr val="00305B"/>
                </a:solidFill>
                <a:effectLst/>
                <a:uLnTx/>
                <a:uFillTx/>
                <a:latin typeface="Verdana"/>
                <a:ea typeface="+mj-ea"/>
                <a:cs typeface="+mj-cs"/>
              </a:rPr>
              <a:t>. GGZ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3757395"/>
            <a:ext cx="3240000" cy="844101"/>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Rotterdam…</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GGZ in de regio Rotterdam…</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2" name="Tekstvak 1">
            <a:extLst>
              <a:ext uri="{FF2B5EF4-FFF2-40B4-BE49-F238E27FC236}">
                <a16:creationId xmlns:a16="http://schemas.microsoft.com/office/drawing/2014/main" id="{CE093EA3-1DE5-ACF6-691B-97D6E8D6BD97}"/>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totaal volgt</a:t>
            </a:r>
            <a:endParaRPr lang="nl-NL" sz="1100" b="1" dirty="0"/>
          </a:p>
        </p:txBody>
      </p:sp>
      <p:sp>
        <p:nvSpPr>
          <p:cNvPr id="3" name="Tekstvak 2">
            <a:extLst>
              <a:ext uri="{FF2B5EF4-FFF2-40B4-BE49-F238E27FC236}">
                <a16:creationId xmlns:a16="http://schemas.microsoft.com/office/drawing/2014/main" id="{1C55D6AC-53D2-06F8-F191-5ECEC29FDD45}"/>
              </a:ext>
            </a:extLst>
          </p:cNvPr>
          <p:cNvSpPr txBox="1"/>
          <p:nvPr/>
        </p:nvSpPr>
        <p:spPr>
          <a:xfrm rot="1126478">
            <a:off x="5030725" y="1943857"/>
            <a:ext cx="2557083" cy="507831"/>
          </a:xfrm>
          <a:prstGeom prst="rect">
            <a:avLst/>
          </a:prstGeom>
          <a:noFill/>
          <a:ln w="31750">
            <a:solidFill>
              <a:srgbClr val="00B050"/>
            </a:solidFill>
          </a:ln>
        </p:spPr>
        <p:txBody>
          <a:bodyPr wrap="square" rtlCol="0">
            <a:spAutoFit/>
          </a:bodyPr>
          <a:lstStyle/>
          <a:p>
            <a:pPr algn="ctr"/>
            <a:r>
              <a:rPr lang="nl-NL" b="1" dirty="0"/>
              <a:t>Aantal cliënten per 10.000 inwoners volgt</a:t>
            </a:r>
            <a:endParaRPr lang="nl-NL" sz="1100" b="1" dirty="0"/>
          </a:p>
        </p:txBody>
      </p:sp>
    </p:spTree>
    <p:extLst>
      <p:ext uri="{BB962C8B-B14F-4D97-AF65-F5344CB8AC3E}">
        <p14:creationId xmlns:p14="http://schemas.microsoft.com/office/powerpoint/2010/main" val="229242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11C. GGZ – Ernstig psychiatrische aandoeningen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5" y="3973768"/>
            <a:ext cx="3310485" cy="109290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ernstige psychiatrische aandoeningen per 10.000 inwoners verschilt sterk per gemeente. De gemeente Rotterdam (179) heeft de meeste patiënten met ernstige psychiatrische aandoeningen per 10.000 inwoners en de gemeente Krimpen aan den IJsel (90) het minste.</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0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973768"/>
            <a:ext cx="3240000" cy="109290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 (Aantal hangt ook samen met specifieke voorzieningen in de regio waar dergelijke cliënten wonen.)</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CD079C08-D3E6-3912-1262-9C123B10D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8324" y="861337"/>
            <a:ext cx="3112431" cy="3112431"/>
          </a:xfrm>
          <a:prstGeom prst="rect">
            <a:avLst/>
          </a:prstGeom>
        </p:spPr>
      </p:pic>
      <p:sp>
        <p:nvSpPr>
          <p:cNvPr id="3" name="Tekstvak 2">
            <a:extLst>
              <a:ext uri="{FF2B5EF4-FFF2-40B4-BE49-F238E27FC236}">
                <a16:creationId xmlns:a16="http://schemas.microsoft.com/office/drawing/2014/main" id="{197982DE-DCBA-4BD7-7631-7F87C6BD3C36}"/>
              </a:ext>
            </a:extLst>
          </p:cNvPr>
          <p:cNvSpPr txBox="1"/>
          <p:nvPr/>
        </p:nvSpPr>
        <p:spPr>
          <a:xfrm rot="1126478">
            <a:off x="958397" y="1726910"/>
            <a:ext cx="2557083" cy="507831"/>
          </a:xfrm>
          <a:prstGeom prst="rect">
            <a:avLst/>
          </a:prstGeom>
          <a:noFill/>
          <a:ln w="31750">
            <a:solidFill>
              <a:srgbClr val="00B050"/>
            </a:solidFill>
          </a:ln>
        </p:spPr>
        <p:txBody>
          <a:bodyPr wrap="square" rtlCol="0">
            <a:spAutoFit/>
          </a:bodyPr>
          <a:lstStyle/>
          <a:p>
            <a:pPr algn="ctr"/>
            <a:r>
              <a:rPr lang="nl-NL" b="1" dirty="0"/>
              <a:t>Aantal cliënten met EPA totaal volgt nog</a:t>
            </a:r>
            <a:endParaRPr lang="nl-NL" sz="1100" b="1" dirty="0"/>
          </a:p>
        </p:txBody>
      </p:sp>
    </p:spTree>
    <p:extLst>
      <p:ext uri="{BB962C8B-B14F-4D97-AF65-F5344CB8AC3E}">
        <p14:creationId xmlns:p14="http://schemas.microsoft.com/office/powerpoint/2010/main" val="125214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11D. GGZ – wachttijden voor behandelingen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6" name="Afbeelding 5">
            <a:extLst>
              <a:ext uri="{FF2B5EF4-FFF2-40B4-BE49-F238E27FC236}">
                <a16:creationId xmlns:a16="http://schemas.microsoft.com/office/drawing/2014/main" id="{933FF1CA-E2EE-9C2A-1689-8BAE75181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9082" y="990246"/>
            <a:ext cx="4995714" cy="2415302"/>
          </a:xfrm>
          <a:prstGeom prst="rect">
            <a:avLst/>
          </a:prstGeom>
        </p:spPr>
      </p:pic>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154903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wachttijden voor </a:t>
            </a:r>
            <a:r>
              <a:rPr lang="nl-NL" sz="750" dirty="0">
                <a:solidFill>
                  <a:srgbClr val="00305B"/>
                </a:solidFill>
                <a:latin typeface="Verdana"/>
              </a:rPr>
              <a:t>ggz</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Rotterdam rondom of lager dan het landelijk gemiddelde, met uitzondering van neurobiologische ontwikkelingsstoornissen, eetstoornissen en schizofrenie.</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540846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11E. GGZ – Aantal cliënten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10" name="Tijdelijke aanduiding voor tekst 4">
            <a:extLst>
              <a:ext uri="{FF2B5EF4-FFF2-40B4-BE49-F238E27FC236}">
                <a16:creationId xmlns:a16="http://schemas.microsoft.com/office/drawing/2014/main" id="{D337AA52-1035-9444-5485-8976F64CEDA5}"/>
              </a:ext>
            </a:extLst>
          </p:cNvPr>
          <p:cNvSpPr txBox="1">
            <a:spLocks/>
          </p:cNvSpPr>
          <p:nvPr/>
        </p:nvSpPr>
        <p:spPr>
          <a:xfrm>
            <a:off x="4889136" y="865892"/>
            <a:ext cx="3240000" cy="373560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Regionale afspraken over instroom in langdurige GGZ:</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1" u="none" strike="noStrike" kern="1200" cap="none" spc="0" normalizeH="0" baseline="0" noProof="0" dirty="0">
                <a:ln>
                  <a:noFill/>
                </a:ln>
                <a:solidFill>
                  <a:srgbClr val="FF0000"/>
                </a:solidFill>
                <a:effectLst/>
                <a:uLnTx/>
                <a:uFillTx/>
                <a:latin typeface="Verdana"/>
                <a:ea typeface="+mn-ea"/>
                <a:cs typeface="+mn-cs"/>
              </a:rPr>
              <a:t>Kan de regio aangeven of hier momenteel afspraken over zijn gemaakt? (Er zijn landelijk bestuurlijke afspraken gemaakt over op te stellen regio inzichten -en plannen hiervoor, de komende jaren moeten we volgen of dit goed genoeg verloopt. Het doel is dat het ventiel naar de </a:t>
            </a:r>
            <a:r>
              <a:rPr kumimoji="0" lang="nl-NL" sz="750" b="0" i="1" u="none" strike="noStrike" kern="1200" cap="none" spc="0" normalizeH="0" baseline="0" noProof="0" dirty="0" err="1">
                <a:ln>
                  <a:noFill/>
                </a:ln>
                <a:solidFill>
                  <a:srgbClr val="FF0000"/>
                </a:solidFill>
                <a:effectLst/>
                <a:uLnTx/>
                <a:uFillTx/>
                <a:latin typeface="Verdana"/>
                <a:ea typeface="+mn-ea"/>
                <a:cs typeface="+mn-cs"/>
              </a:rPr>
              <a:t>Wlz</a:t>
            </a:r>
            <a:r>
              <a:rPr kumimoji="0" lang="nl-NL" sz="750" b="0" i="1" u="none" strike="noStrike" kern="1200" cap="none" spc="0" normalizeH="0" baseline="0" noProof="0" dirty="0">
                <a:ln>
                  <a:noFill/>
                </a:ln>
                <a:solidFill>
                  <a:srgbClr val="FF0000"/>
                </a:solidFill>
                <a:effectLst/>
                <a:uLnTx/>
                <a:uFillTx/>
                <a:latin typeface="Verdana"/>
                <a:ea typeface="+mn-ea"/>
                <a:cs typeface="+mn-cs"/>
              </a:rPr>
              <a:t> verder dicht gaat, 20% minder instroom met korte termijn maatregelen, naast pakket langere termijn maatregelen.</a:t>
            </a:r>
          </a:p>
        </p:txBody>
      </p:sp>
      <p:sp>
        <p:nvSpPr>
          <p:cNvPr id="11" name="Tijdelijke aanduiding voor tekst 4">
            <a:extLst>
              <a:ext uri="{FF2B5EF4-FFF2-40B4-BE49-F238E27FC236}">
                <a16:creationId xmlns:a16="http://schemas.microsoft.com/office/drawing/2014/main" id="{2071384B-ED5C-8B68-EC2F-60294155C016}"/>
              </a:ext>
            </a:extLst>
          </p:cNvPr>
          <p:cNvSpPr txBox="1">
            <a:spLocks/>
          </p:cNvSpPr>
          <p:nvPr/>
        </p:nvSpPr>
        <p:spPr>
          <a:xfrm>
            <a:off x="616939" y="3757396"/>
            <a:ext cx="3240000" cy="84410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p>
        </p:txBody>
      </p:sp>
      <p:sp>
        <p:nvSpPr>
          <p:cNvPr id="3" name="Tekstvak 2">
            <a:extLst>
              <a:ext uri="{FF2B5EF4-FFF2-40B4-BE49-F238E27FC236}">
                <a16:creationId xmlns:a16="http://schemas.microsoft.com/office/drawing/2014/main" id="{E07DAC59-C8C2-8246-0DF8-42FFEC908EED}"/>
              </a:ext>
            </a:extLst>
          </p:cNvPr>
          <p:cNvSpPr txBox="1"/>
          <p:nvPr/>
        </p:nvSpPr>
        <p:spPr>
          <a:xfrm rot="1126478">
            <a:off x="958397" y="1623035"/>
            <a:ext cx="2557083" cy="715581"/>
          </a:xfrm>
          <a:prstGeom prst="rect">
            <a:avLst/>
          </a:prstGeom>
          <a:noFill/>
          <a:ln w="31750">
            <a:solidFill>
              <a:srgbClr val="00B050"/>
            </a:solidFill>
          </a:ln>
        </p:spPr>
        <p:txBody>
          <a:bodyPr wrap="square" rtlCol="0">
            <a:spAutoFit/>
          </a:bodyPr>
          <a:lstStyle/>
          <a:p>
            <a:pPr algn="ctr"/>
            <a:r>
              <a:rPr lang="nl-NL" b="1" dirty="0"/>
              <a:t>Aantal cliënten langdurige GGZ totaal volgt nog</a:t>
            </a:r>
            <a:endParaRPr lang="nl-NL" sz="1100" b="1" dirty="0"/>
          </a:p>
        </p:txBody>
      </p:sp>
    </p:spTree>
    <p:extLst>
      <p:ext uri="{BB962C8B-B14F-4D97-AF65-F5344CB8AC3E}">
        <p14:creationId xmlns:p14="http://schemas.microsoft.com/office/powerpoint/2010/main" val="4267454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11F. GGZ – wachttijden langdurige GGZ</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294312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Rotterdam ligt h</a:t>
            </a:r>
            <a:r>
              <a:rPr lang="nl-NL" sz="750" dirty="0">
                <a:solidFill>
                  <a:srgbClr val="00305B"/>
                </a:solidFill>
              </a:rPr>
              <a:t>et aantal wachtenden per 100.000 inwoners voor actief plaatsen en wachten op voorkeur met zorg voor langdurige ggz lager </a:t>
            </a:r>
            <a:r>
              <a:rPr lang="nl-NL" sz="750" dirty="0">
                <a:solidFill>
                  <a:srgbClr val="00305B"/>
                </a:solidFill>
                <a:latin typeface="Verdana"/>
              </a:rPr>
              <a:t>dan</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a:t>
            </a:r>
          </a:p>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Rotterdam ligt h</a:t>
            </a:r>
            <a:r>
              <a:rPr lang="nl-NL" sz="750" dirty="0">
                <a:solidFill>
                  <a:srgbClr val="00305B"/>
                </a:solidFill>
              </a:rPr>
              <a:t>et aantal wachtenden per 100.000 inwoners voor wachten op voorkeur zonder zorg voor langdurige GGZ </a:t>
            </a:r>
            <a:r>
              <a:rPr lang="nl-NL" sz="750" dirty="0">
                <a:solidFill>
                  <a:srgbClr val="00305B"/>
                </a:solidFill>
                <a:latin typeface="Verdana"/>
              </a:rPr>
              <a:t>hoger dan</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a:t>
            </a:r>
          </a:p>
          <a:p>
            <a:pPr>
              <a:spcAft>
                <a:spcPts val="600"/>
              </a:spcAft>
              <a:buClr>
                <a:srgbClr val="E17000"/>
              </a:buClr>
              <a:defRPr/>
            </a:pPr>
            <a:r>
              <a:rPr lang="nl-NL" sz="750" dirty="0">
                <a:solidFill>
                  <a:srgbClr val="00305B"/>
                </a:solidFill>
                <a:latin typeface="Verdana"/>
              </a:rPr>
              <a:t>In de regio Rotterdam wachten anderhalf keer meer patiënten langer dan 12 maanden ten opzichte van het gemiddelde in Nederland.</a:t>
            </a:r>
          </a:p>
          <a:p>
            <a:pPr>
              <a:spcAft>
                <a:spcPts val="600"/>
              </a:spcAft>
              <a:buClr>
                <a:srgbClr val="E17000"/>
              </a:buClr>
              <a:defRPr/>
            </a:pPr>
            <a:r>
              <a:rPr lang="nl-NL" sz="750" dirty="0">
                <a:solidFill>
                  <a:srgbClr val="00305B"/>
                </a:solidFill>
                <a:latin typeface="Verdana"/>
              </a:rPr>
              <a:t>Het grootste gedeelte van de langdurige ggz-patiënten in de regio Rotterdam wacht tussen 6 tot 13 weken.</a:t>
            </a:r>
          </a:p>
          <a:p>
            <a:pPr>
              <a:spcAft>
                <a:spcPts val="600"/>
              </a:spcAft>
              <a:buClr>
                <a:srgbClr val="E17000"/>
              </a:buClr>
              <a:defRPr/>
            </a:pPr>
            <a:r>
              <a:rPr lang="nl-NL" sz="750" i="1" dirty="0">
                <a:solidFill>
                  <a:srgbClr val="FF0000"/>
                </a:solidFill>
              </a:rPr>
              <a:t>Verdere duiding/aanvulling door regio…</a:t>
            </a:r>
            <a:r>
              <a:rPr lang="nl-NL" sz="750" dirty="0">
                <a:solidFill>
                  <a:srgbClr val="00305B"/>
                </a:solidFill>
                <a:latin typeface="Verdana"/>
              </a:rPr>
              <a:t>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29FC0935-59D2-298B-BEEC-9FF03F086A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85568"/>
            <a:ext cx="5040000" cy="2757005"/>
          </a:xfrm>
          <a:prstGeom prst="rect">
            <a:avLst/>
          </a:prstGeom>
        </p:spPr>
      </p:pic>
    </p:spTree>
    <p:extLst>
      <p:ext uri="{BB962C8B-B14F-4D97-AF65-F5344CB8AC3E}">
        <p14:creationId xmlns:p14="http://schemas.microsoft.com/office/powerpoint/2010/main" val="2430258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11G. GGZ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a:srcRect/>
          <a:stretch/>
        </p:blipFill>
        <p:spPr>
          <a:xfrm>
            <a:off x="616939" y="989396"/>
            <a:ext cx="5040000" cy="2516952"/>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19312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a:t>
            </a:r>
            <a:r>
              <a:rPr lang="nl-NL" sz="750" dirty="0">
                <a:solidFill>
                  <a:srgbClr val="00305B"/>
                </a:solidFill>
                <a:latin typeface="Verdana"/>
              </a:rPr>
              <a:t>GGZ</a:t>
            </a:r>
            <a:r>
              <a:rPr kumimoji="0" lang="nl-NL" sz="750" b="0" i="0" u="none" strike="noStrike" kern="1200" cap="none" spc="0" normalizeH="0" baseline="0" noProof="0" dirty="0">
                <a:ln>
                  <a:noFill/>
                </a:ln>
                <a:solidFill>
                  <a:srgbClr val="00305B"/>
                </a:solidFill>
                <a:effectLst/>
                <a:uLnTx/>
                <a:uFillTx/>
                <a:latin typeface="Verdana"/>
                <a:ea typeface="+mn-ea"/>
                <a:cs typeface="+mn-cs"/>
              </a:rPr>
              <a:t> liggen in de regio Rotterdam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42504" y="1385552"/>
            <a:ext cx="1607575" cy="971351"/>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ekst 4">
            <a:extLst>
              <a:ext uri="{FF2B5EF4-FFF2-40B4-BE49-F238E27FC236}">
                <a16:creationId xmlns:a16="http://schemas.microsoft.com/office/drawing/2014/main" id="{FBC82E5C-D46A-8301-9942-D84FDB3D8D2C}"/>
              </a:ext>
            </a:extLst>
          </p:cNvPr>
          <p:cNvSpPr txBox="1">
            <a:spLocks/>
          </p:cNvSpPr>
          <p:nvPr/>
        </p:nvSpPr>
        <p:spPr>
          <a:xfrm>
            <a:off x="527248" y="4463850"/>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NB. De kolom zorgkosten bij de categorie 0 t/m 17 leeg is bij de GGZ, omdat dat onder Jeugdwet valt.</a:t>
            </a:r>
          </a:p>
        </p:txBody>
      </p:sp>
    </p:spTree>
    <p:extLst>
      <p:ext uri="{BB962C8B-B14F-4D97-AF65-F5344CB8AC3E}">
        <p14:creationId xmlns:p14="http://schemas.microsoft.com/office/powerpoint/2010/main" val="178759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12. </a:t>
            </a:r>
            <a:r>
              <a:rPr lang="nl-NL" sz="3000" dirty="0">
                <a:solidFill>
                  <a:srgbClr val="FFFFFF"/>
                </a:solidFill>
                <a:latin typeface="+mj-lt"/>
                <a:ea typeface="+mj-ea"/>
                <a:cs typeface="+mj-cs"/>
              </a:rPr>
              <a:t>VVT</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57</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Slapen silhouet">
            <a:extLst>
              <a:ext uri="{FF2B5EF4-FFF2-40B4-BE49-F238E27FC236}">
                <a16:creationId xmlns:a16="http://schemas.microsoft.com/office/drawing/2014/main" id="{2259A9C7-C402-EECD-E36E-ABE227D4DD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586" y="1641348"/>
            <a:ext cx="1317752" cy="1317752"/>
          </a:xfrm>
          <a:prstGeom prst="rect">
            <a:avLst/>
          </a:prstGeom>
        </p:spPr>
      </p:pic>
      <p:sp>
        <p:nvSpPr>
          <p:cNvPr id="9" name="Tekstvak 8">
            <a:extLst>
              <a:ext uri="{FF2B5EF4-FFF2-40B4-BE49-F238E27FC236}">
                <a16:creationId xmlns:a16="http://schemas.microsoft.com/office/drawing/2014/main" id="{25315198-B2CA-5040-B952-A6A21D093F5C}"/>
              </a:ext>
            </a:extLst>
          </p:cNvPr>
          <p:cNvSpPr txBox="1"/>
          <p:nvPr/>
        </p:nvSpPr>
        <p:spPr>
          <a:xfrm>
            <a:off x="491900" y="3311862"/>
            <a:ext cx="2613250" cy="823302"/>
          </a:xfrm>
          <a:prstGeom prst="rect">
            <a:avLst/>
          </a:prstGeom>
          <a:noFill/>
          <a:ln w="31750">
            <a:solidFill>
              <a:srgbClr val="FF0000"/>
            </a:solidFill>
          </a:ln>
        </p:spPr>
        <p:txBody>
          <a:bodyPr wrap="square" rtlCol="0">
            <a:spAutoFit/>
          </a:bodyPr>
          <a:lstStyle/>
          <a:p>
            <a:pPr marL="0" marR="0" lvl="0" indent="0" defTabSz="685800" rtl="0" eaLnBrk="1" fontAlgn="auto" latinLnBrk="0" hangingPunct="1">
              <a:lnSpc>
                <a:spcPct val="100000"/>
              </a:lnSpc>
              <a:spcBef>
                <a:spcPts val="0"/>
              </a:spcBef>
              <a:spcAft>
                <a:spcPts val="300"/>
              </a:spcAft>
              <a:buClrTx/>
              <a:buSzTx/>
              <a:buFontTx/>
              <a:buNone/>
              <a:tabLst/>
              <a:defRPr/>
            </a:pPr>
            <a:r>
              <a:rPr lang="nl-NL" sz="750" b="1" dirty="0">
                <a:solidFill>
                  <a:srgbClr val="000000"/>
                </a:solidFill>
                <a:latin typeface="RO Sans"/>
              </a:rPr>
              <a:t>NB. </a:t>
            </a:r>
            <a:r>
              <a:rPr lang="nl-NL" sz="750" dirty="0">
                <a:solidFill>
                  <a:srgbClr val="000000"/>
                </a:solidFill>
                <a:latin typeface="RO Sans"/>
              </a:rPr>
              <a:t>In dit basisbeeld zijn de onderdelen wijkverpleging, ELV en Verpleeghuizen gekozen omdat we daar momenteel beschikken over landelijke data. </a:t>
            </a:r>
          </a:p>
          <a:p>
            <a:pPr marL="0" marR="0" lvl="0" indent="0" defTabSz="685800" rtl="0" eaLnBrk="1" fontAlgn="auto" latinLnBrk="0" hangingPunct="1">
              <a:lnSpc>
                <a:spcPct val="100000"/>
              </a:lnSpc>
              <a:spcBef>
                <a:spcPts val="0"/>
              </a:spcBef>
              <a:spcAft>
                <a:spcPts val="300"/>
              </a:spcAft>
              <a:buClrTx/>
              <a:buSzTx/>
              <a:buFontTx/>
              <a:buNone/>
              <a:tabLst/>
              <a:defRPr/>
            </a:pPr>
            <a:r>
              <a:rPr lang="nl-NL" sz="750" dirty="0">
                <a:solidFill>
                  <a:srgbClr val="000000"/>
                </a:solidFill>
                <a:latin typeface="RO Sans"/>
              </a:rPr>
              <a:t>Het staat de regio’s uiteraard vrij om waar gewenst hier nog andere onderdelen aan toe te voegen. Denk aan o.a. aan GRZ en GZSP. </a:t>
            </a:r>
            <a:endParaRPr lang="nl-NL" sz="750" i="1" dirty="0">
              <a:solidFill>
                <a:srgbClr val="FF0000"/>
              </a:solidFill>
              <a:latin typeface="RO Sans"/>
            </a:endParaRPr>
          </a:p>
        </p:txBody>
      </p:sp>
      <p:sp>
        <p:nvSpPr>
          <p:cNvPr id="6" name="Tijdelijke aanduiding voor inhoud 5">
            <a:extLst>
              <a:ext uri="{FF2B5EF4-FFF2-40B4-BE49-F238E27FC236}">
                <a16:creationId xmlns:a16="http://schemas.microsoft.com/office/drawing/2014/main" id="{A5FFB381-021B-EB6A-3D45-17414FD26203}"/>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1E850A25-FFB5-DF66-0A07-BDE35AE1FDEB}"/>
              </a:ext>
            </a:extLst>
          </p:cNvPr>
          <p:cNvSpPr txBox="1">
            <a:spLocks/>
          </p:cNvSpPr>
          <p:nvPr/>
        </p:nvSpPr>
        <p:spPr>
          <a:xfrm>
            <a:off x="4319515" y="2098548"/>
            <a:ext cx="4095821" cy="2563208"/>
          </a:xfrm>
          <a:prstGeom prst="rect">
            <a:avLst/>
          </a:prstGeom>
        </p:spPr>
        <p:txBody>
          <a:bodyPr vert="horz" lIns="91440" tIns="45720" rIns="91440" bIns="45720" rtlCol="0" anchor="t">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Wijkverpleging – aantal cliënten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Wijkverpleging – zorgkosten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Wijkverpleging– capaciteit</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locaties</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aantal patiënten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uitstroom</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ELV – capaciteit</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Verpleeghuizen – aantal cliënten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Verpleeghuizen –  wachttijden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Verpleeghuizen – capaciteit</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Zorgkosten verpleging en verzorging</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2178341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12A.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9915F377-037F-6369-47F5-800C5B8568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2827F298-7F33-34A8-027F-8C3C4A9AF21F}"/>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Rotterdam stijgt van 22.600 in 2023 naar 32.630 in 2040; een stijging van 44,4%.</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Rotterdam is minder hard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41157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12B.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80D7FA32-63D9-6612-5797-E8917A149E84}"/>
              </a:ext>
            </a:extLst>
          </p:cNvPr>
          <p:cNvPicPr>
            <a:picLocks noChangeAspect="1"/>
          </p:cNvPicPr>
          <p:nvPr/>
        </p:nvPicPr>
        <p:blipFill rotWithShape="1">
          <a:blip r:embed="rId2"/>
          <a:srcRect/>
          <a:stretch/>
        </p:blipFill>
        <p:spPr>
          <a:xfrm>
            <a:off x="616939" y="989396"/>
            <a:ext cx="5040000" cy="2516952"/>
          </a:xfrm>
          <a:prstGeom prst="rect">
            <a:avLst/>
          </a:prstGeom>
        </p:spPr>
      </p:pic>
      <p:sp>
        <p:nvSpPr>
          <p:cNvPr id="8" name="Tijdelijke aanduiding voor tekst 4">
            <a:extLst>
              <a:ext uri="{FF2B5EF4-FFF2-40B4-BE49-F238E27FC236}">
                <a16:creationId xmlns:a16="http://schemas.microsoft.com/office/drawing/2014/main" id="{46FB0544-176B-1DC4-FFE3-2F9C031C1826}"/>
              </a:ext>
            </a:extLst>
          </p:cNvPr>
          <p:cNvSpPr txBox="1">
            <a:spLocks/>
          </p:cNvSpPr>
          <p:nvPr/>
        </p:nvSpPr>
        <p:spPr>
          <a:xfrm>
            <a:off x="6134980" y="969309"/>
            <a:ext cx="2361338" cy="21261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wijkverpleging liggen in de regio Rotterdam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alleen voor de leeftijdscategorie 85 en ouder liggen de kosten ligt lager dan 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7E6385FA-1E0D-D028-8952-9F060D470C72}"/>
              </a:ext>
            </a:extLst>
          </p:cNvPr>
          <p:cNvSpPr/>
          <p:nvPr/>
        </p:nvSpPr>
        <p:spPr>
          <a:xfrm>
            <a:off x="2542666" y="2278626"/>
            <a:ext cx="1666568" cy="1032387"/>
          </a:xfrm>
          <a:prstGeom prst="rect">
            <a:avLst/>
          </a:prstGeom>
          <a:noFill/>
          <a:ln>
            <a:solidFill>
              <a:srgbClr val="F37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4616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1"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Samenvatting</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900" dirty="0">
                <a:solidFill>
                  <a:srgbClr val="00305B"/>
                </a:solidFill>
                <a:latin typeface="Verdana"/>
                <a:cs typeface="Times New Roman" panose="02020603050405020304" pitchFamily="18" charset="0"/>
              </a:rPr>
              <a:t>…</a:t>
            </a:r>
            <a:endParaRPr kumimoji="0" lang="nl-NL" sz="9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9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 waar de belangrijkste mismatch zit tussen zorgvraag en zorgaanbod en andere knelpunten.</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Samenvatting en belangrijkste conclusies</a:t>
            </a:r>
          </a:p>
        </p:txBody>
      </p:sp>
      <p:sp>
        <p:nvSpPr>
          <p:cNvPr id="2" name="Tijdelijke aanduiding voor inhoud 2">
            <a:extLst>
              <a:ext uri="{FF2B5EF4-FFF2-40B4-BE49-F238E27FC236}">
                <a16:creationId xmlns:a16="http://schemas.microsoft.com/office/drawing/2014/main" id="{23F98BB2-DB89-7699-44A8-20B70B56E72B}"/>
              </a:ext>
            </a:extLst>
          </p:cNvPr>
          <p:cNvSpPr txBox="1">
            <a:spLocks/>
          </p:cNvSpPr>
          <p:nvPr/>
        </p:nvSpPr>
        <p:spPr>
          <a:xfrm>
            <a:off x="4921249" y="971550"/>
            <a:ext cx="3676650" cy="3661172"/>
          </a:xfrm>
          <a:prstGeom prst="rect">
            <a:avLst/>
          </a:prstGeom>
        </p:spPr>
        <p:txBody>
          <a:bodyPr vert="horz" lIns="91440" tIns="45720" rIns="91440" bIns="45720" numCol="1"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1"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Belangrijkste conclusies</a:t>
            </a: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dirty="0">
                <a:solidFill>
                  <a:srgbClr val="00305B"/>
                </a:solidFill>
                <a:latin typeface="Verdana"/>
                <a:cs typeface="Times New Roman" panose="02020603050405020304" pitchFamily="18" charset="0"/>
              </a:rPr>
              <a:t>…</a:t>
            </a:r>
            <a:endPar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belangrijkste conclusies (knelpunten) zijn die kunnen worden verbonden aan de zaken genoemd in de samenvatting.</a:t>
            </a:r>
          </a:p>
        </p:txBody>
      </p:sp>
    </p:spTree>
    <p:extLst>
      <p:ext uri="{BB962C8B-B14F-4D97-AF65-F5344CB8AC3E}">
        <p14:creationId xmlns:p14="http://schemas.microsoft.com/office/powerpoint/2010/main" val="1061197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12C.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Wijkverpleging–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292961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12D.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locaties</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5" y="860857"/>
            <a:ext cx="3587802" cy="1302313"/>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lang="nl-NL" sz="750" dirty="0">
                <a:solidFill>
                  <a:srgbClr val="00305B"/>
                </a:solidFill>
                <a:latin typeface="Verdana"/>
              </a:rPr>
              <a:t>In de regio Rotterdam zijn de xxx locaties waar een ELV-faciliteit is:</a:t>
            </a: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a:t>
            </a:r>
            <a:endParaRPr lang="nl-NL" sz="750" dirty="0">
              <a:solidFill>
                <a:srgbClr val="00305B"/>
              </a:solidFill>
              <a:latin typeface="Verdana"/>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marL="228600" marR="0" lvl="0" indent="-228600" algn="l" defTabSz="685800" rtl="0" eaLnBrk="1" fontAlgn="auto" latinLnBrk="0" hangingPunct="1">
              <a:lnSpc>
                <a:spcPct val="120000"/>
              </a:lnSpc>
              <a:spcBef>
                <a:spcPts val="0"/>
              </a:spcBef>
              <a:spcAft>
                <a:spcPts val="600"/>
              </a:spcAft>
              <a:buClr>
                <a:srgbClr val="E17000"/>
              </a:buClr>
              <a:buSzTx/>
              <a:buFont typeface="+mj-lt"/>
              <a:buAutoNum type="alphaUcPeriod"/>
              <a:tabLst/>
              <a:defRPr/>
            </a:pPr>
            <a:endParaRPr kumimoji="0" lang="nl-NL" sz="800" b="1" i="0" u="none" strike="noStrike" kern="1200" cap="none" spc="0" normalizeH="0" baseline="0" noProof="0" dirty="0">
              <a:ln>
                <a:noFill/>
              </a:ln>
              <a:solidFill>
                <a:srgbClr val="F3700D"/>
              </a:solidFill>
              <a:effectLst/>
              <a:uLnTx/>
              <a:uFillTx/>
              <a:latin typeface="Verdana"/>
              <a:ea typeface="+mn-ea"/>
              <a:cs typeface="+mn-cs"/>
            </a:endParaRPr>
          </a:p>
        </p:txBody>
      </p:sp>
      <p:pic>
        <p:nvPicPr>
          <p:cNvPr id="2" name="Afbeelding 1">
            <a:extLst>
              <a:ext uri="{FF2B5EF4-FFF2-40B4-BE49-F238E27FC236}">
                <a16:creationId xmlns:a16="http://schemas.microsoft.com/office/drawing/2014/main" id="{BB4CF2E2-DD76-B598-9AC8-F7D0FBFB8E43}"/>
              </a:ext>
            </a:extLst>
          </p:cNvPr>
          <p:cNvPicPr>
            <a:picLocks noChangeAspect="1"/>
          </p:cNvPicPr>
          <p:nvPr/>
        </p:nvPicPr>
        <p:blipFill>
          <a:blip r:embed="rId2"/>
          <a:srcRect/>
          <a:stretch/>
        </p:blipFill>
        <p:spPr>
          <a:xfrm>
            <a:off x="617988" y="1445140"/>
            <a:ext cx="3237899" cy="1156392"/>
          </a:xfrm>
          <a:prstGeom prst="rect">
            <a:avLst/>
          </a:prstGeom>
        </p:spPr>
      </p:pic>
      <p:pic>
        <p:nvPicPr>
          <p:cNvPr id="7" name="Afbeelding 6">
            <a:extLst>
              <a:ext uri="{FF2B5EF4-FFF2-40B4-BE49-F238E27FC236}">
                <a16:creationId xmlns:a16="http://schemas.microsoft.com/office/drawing/2014/main" id="{A1D6CF10-660E-2A9B-4E15-44AE6E145AF2}"/>
              </a:ext>
            </a:extLst>
          </p:cNvPr>
          <p:cNvPicPr>
            <a:picLocks noChangeAspect="1"/>
          </p:cNvPicPr>
          <p:nvPr/>
        </p:nvPicPr>
        <p:blipFill>
          <a:blip r:embed="rId3"/>
          <a:stretch>
            <a:fillRect/>
          </a:stretch>
        </p:blipFill>
        <p:spPr>
          <a:xfrm>
            <a:off x="1926762" y="860857"/>
            <a:ext cx="201185" cy="213378"/>
          </a:xfrm>
          <a:prstGeom prst="rect">
            <a:avLst/>
          </a:prstGeom>
        </p:spPr>
      </p:pic>
      <p:pic>
        <p:nvPicPr>
          <p:cNvPr id="10" name="Afbeelding 9">
            <a:extLst>
              <a:ext uri="{FF2B5EF4-FFF2-40B4-BE49-F238E27FC236}">
                <a16:creationId xmlns:a16="http://schemas.microsoft.com/office/drawing/2014/main" id="{2EF52806-3AE1-175D-EE36-7DCF0D88FBE1}"/>
              </a:ext>
            </a:extLst>
          </p:cNvPr>
          <p:cNvPicPr>
            <a:picLocks noChangeAspect="1"/>
          </p:cNvPicPr>
          <p:nvPr/>
        </p:nvPicPr>
        <p:blipFill>
          <a:blip r:embed="rId4"/>
          <a:stretch>
            <a:fillRect/>
          </a:stretch>
        </p:blipFill>
        <p:spPr>
          <a:xfrm>
            <a:off x="1916008" y="990806"/>
            <a:ext cx="201185" cy="213378"/>
          </a:xfrm>
          <a:prstGeom prst="rect">
            <a:avLst/>
          </a:prstGeom>
        </p:spPr>
      </p:pic>
      <p:pic>
        <p:nvPicPr>
          <p:cNvPr id="12" name="Afbeelding 11">
            <a:extLst>
              <a:ext uri="{FF2B5EF4-FFF2-40B4-BE49-F238E27FC236}">
                <a16:creationId xmlns:a16="http://schemas.microsoft.com/office/drawing/2014/main" id="{EC7D57CC-0B33-A46D-E9FB-7B39E513D603}"/>
              </a:ext>
            </a:extLst>
          </p:cNvPr>
          <p:cNvPicPr>
            <a:picLocks noChangeAspect="1"/>
          </p:cNvPicPr>
          <p:nvPr/>
        </p:nvPicPr>
        <p:blipFill>
          <a:blip r:embed="rId5"/>
          <a:stretch>
            <a:fillRect/>
          </a:stretch>
        </p:blipFill>
        <p:spPr>
          <a:xfrm>
            <a:off x="1913845" y="1279280"/>
            <a:ext cx="207282" cy="213378"/>
          </a:xfrm>
          <a:prstGeom prst="rect">
            <a:avLst/>
          </a:prstGeom>
        </p:spPr>
      </p:pic>
      <p:pic>
        <p:nvPicPr>
          <p:cNvPr id="13" name="Afbeelding 12">
            <a:extLst>
              <a:ext uri="{FF2B5EF4-FFF2-40B4-BE49-F238E27FC236}">
                <a16:creationId xmlns:a16="http://schemas.microsoft.com/office/drawing/2014/main" id="{3DFD3801-87E4-9723-CF7D-6CFD0CC82755}"/>
              </a:ext>
            </a:extLst>
          </p:cNvPr>
          <p:cNvPicPr>
            <a:picLocks noChangeAspect="1"/>
          </p:cNvPicPr>
          <p:nvPr/>
        </p:nvPicPr>
        <p:blipFill>
          <a:blip r:embed="rId6"/>
          <a:stretch>
            <a:fillRect/>
          </a:stretch>
        </p:blipFill>
        <p:spPr>
          <a:xfrm>
            <a:off x="1916008" y="1135043"/>
            <a:ext cx="195089" cy="213378"/>
          </a:xfrm>
          <a:prstGeom prst="rect">
            <a:avLst/>
          </a:prstGeom>
        </p:spPr>
      </p:pic>
      <p:sp>
        <p:nvSpPr>
          <p:cNvPr id="3" name="Tekstvak 2">
            <a:extLst>
              <a:ext uri="{FF2B5EF4-FFF2-40B4-BE49-F238E27FC236}">
                <a16:creationId xmlns:a16="http://schemas.microsoft.com/office/drawing/2014/main" id="{7A95B0CC-3F4A-7B56-6DAE-57911A454398}"/>
              </a:ext>
            </a:extLst>
          </p:cNvPr>
          <p:cNvSpPr txBox="1"/>
          <p:nvPr/>
        </p:nvSpPr>
        <p:spPr>
          <a:xfrm rot="471942">
            <a:off x="4497990" y="2954983"/>
            <a:ext cx="3225319" cy="461665"/>
          </a:xfrm>
          <a:prstGeom prst="rect">
            <a:avLst/>
          </a:prstGeom>
          <a:noFill/>
          <a:ln w="31750">
            <a:solidFill>
              <a:srgbClr val="FF0000"/>
            </a:solidFill>
          </a:ln>
        </p:spPr>
        <p:txBody>
          <a:bodyPr wrap="square" rtlCol="0">
            <a:spAutoFit/>
          </a:bodyPr>
          <a:lstStyle/>
          <a:p>
            <a:pPr algn="ctr"/>
            <a:r>
              <a:rPr lang="nl-NL" sz="1200" b="1" dirty="0"/>
              <a:t>Verzoek aan de regio om dit in te vullen. </a:t>
            </a:r>
          </a:p>
        </p:txBody>
      </p:sp>
    </p:spTree>
    <p:extLst>
      <p:ext uri="{BB962C8B-B14F-4D97-AF65-F5344CB8AC3E}">
        <p14:creationId xmlns:p14="http://schemas.microsoft.com/office/powerpoint/2010/main" val="3264982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12E.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aantal patiënten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3" name="Tekstvak 2">
            <a:extLst>
              <a:ext uri="{FF2B5EF4-FFF2-40B4-BE49-F238E27FC236}">
                <a16:creationId xmlns:a16="http://schemas.microsoft.com/office/drawing/2014/main" id="{6C05AA84-E27D-F0F3-0077-E90AB7A870AF}"/>
              </a:ext>
            </a:extLst>
          </p:cNvPr>
          <p:cNvSpPr txBox="1"/>
          <p:nvPr/>
        </p:nvSpPr>
        <p:spPr>
          <a:xfrm rot="1126478">
            <a:off x="2841934" y="1947666"/>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Tree>
    <p:extLst>
      <p:ext uri="{BB962C8B-B14F-4D97-AF65-F5344CB8AC3E}">
        <p14:creationId xmlns:p14="http://schemas.microsoft.com/office/powerpoint/2010/main" val="721140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12F.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uitstroom</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6891853A-0C4F-6A4C-408A-CB57D442E47A}"/>
              </a:ext>
            </a:extLst>
          </p:cNvPr>
          <p:cNvSpPr txBox="1"/>
          <p:nvPr/>
        </p:nvSpPr>
        <p:spPr>
          <a:xfrm>
            <a:off x="556979" y="854439"/>
            <a:ext cx="2167561" cy="215444"/>
          </a:xfrm>
          <a:prstGeom prst="rect">
            <a:avLst/>
          </a:prstGeom>
          <a:noFill/>
        </p:spPr>
        <p:txBody>
          <a:bodyPr wrap="square" rtlCol="0">
            <a:spAutoFit/>
          </a:bodyPr>
          <a:lstStyle/>
          <a:p>
            <a:r>
              <a:rPr lang="nl-NL" sz="800" b="1" dirty="0"/>
              <a:t>Uitstroom: naar huis</a:t>
            </a:r>
          </a:p>
        </p:txBody>
      </p:sp>
      <p:pic>
        <p:nvPicPr>
          <p:cNvPr id="7" name="Picture 2">
            <a:extLst>
              <a:ext uri="{FF2B5EF4-FFF2-40B4-BE49-F238E27FC236}">
                <a16:creationId xmlns:a16="http://schemas.microsoft.com/office/drawing/2014/main" id="{B3A2DD56-CE6A-30A1-0EA8-865463B949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4540" y="1084042"/>
            <a:ext cx="2160000" cy="303658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6D94F2C0-5F2C-356E-F7AF-B2234C157142}"/>
              </a:ext>
            </a:extLst>
          </p:cNvPr>
          <p:cNvSpPr txBox="1"/>
          <p:nvPr/>
        </p:nvSpPr>
        <p:spPr>
          <a:xfrm>
            <a:off x="2837019" y="854439"/>
            <a:ext cx="2167561" cy="215444"/>
          </a:xfrm>
          <a:prstGeom prst="rect">
            <a:avLst/>
          </a:prstGeom>
          <a:noFill/>
        </p:spPr>
        <p:txBody>
          <a:bodyPr wrap="square" rtlCol="0">
            <a:spAutoFit/>
          </a:bodyPr>
          <a:lstStyle/>
          <a:p>
            <a:r>
              <a:rPr lang="nl-NL" sz="800" b="1" dirty="0"/>
              <a:t>Uitstroom: naar </a:t>
            </a:r>
            <a:r>
              <a:rPr lang="nl-NL" sz="800" b="1" dirty="0" err="1"/>
              <a:t>Wlz</a:t>
            </a:r>
            <a:r>
              <a:rPr lang="nl-NL" sz="800" b="1" dirty="0"/>
              <a:t>-instelling</a:t>
            </a:r>
          </a:p>
        </p:txBody>
      </p:sp>
      <p:sp>
        <p:nvSpPr>
          <p:cNvPr id="10" name="Tekstvak 9">
            <a:extLst>
              <a:ext uri="{FF2B5EF4-FFF2-40B4-BE49-F238E27FC236}">
                <a16:creationId xmlns:a16="http://schemas.microsoft.com/office/drawing/2014/main" id="{BB0662A5-94B5-01FA-157B-570524FCEBCB}"/>
              </a:ext>
            </a:extLst>
          </p:cNvPr>
          <p:cNvSpPr txBox="1"/>
          <p:nvPr/>
        </p:nvSpPr>
        <p:spPr>
          <a:xfrm>
            <a:off x="4997019" y="854439"/>
            <a:ext cx="2167561" cy="215444"/>
          </a:xfrm>
          <a:prstGeom prst="rect">
            <a:avLst/>
          </a:prstGeom>
          <a:noFill/>
        </p:spPr>
        <p:txBody>
          <a:bodyPr wrap="square" rtlCol="0">
            <a:spAutoFit/>
          </a:bodyPr>
          <a:lstStyle/>
          <a:p>
            <a:r>
              <a:rPr lang="nl-NL" sz="800" b="1" dirty="0"/>
              <a:t>Uitstroom: overleden</a:t>
            </a:r>
          </a:p>
        </p:txBody>
      </p:sp>
      <p:sp>
        <p:nvSpPr>
          <p:cNvPr id="11" name="Tijdelijke aanduiding voor tekst 4">
            <a:extLst>
              <a:ext uri="{FF2B5EF4-FFF2-40B4-BE49-F238E27FC236}">
                <a16:creationId xmlns:a16="http://schemas.microsoft.com/office/drawing/2014/main" id="{5A71974D-2296-F8A6-EFC7-B45257FB38BB}"/>
              </a:ext>
            </a:extLst>
          </p:cNvPr>
          <p:cNvSpPr txBox="1">
            <a:spLocks/>
          </p:cNvSpPr>
          <p:nvPr/>
        </p:nvSpPr>
        <p:spPr>
          <a:xfrm>
            <a:off x="7232754" y="969309"/>
            <a:ext cx="1678898" cy="217113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de regio Rotterdam stromen relatief weinig mensen uit de ELV naar</a:t>
            </a:r>
            <a:r>
              <a:rPr lang="nl-NL" sz="750" dirty="0">
                <a:solidFill>
                  <a:srgbClr val="00305B"/>
                </a:solidFill>
                <a:latin typeface="Verdana"/>
              </a:rPr>
              <a:t> </a:t>
            </a:r>
            <a:r>
              <a:rPr kumimoji="0" lang="nl-NL" sz="750" b="0" i="0" u="none" strike="noStrike" kern="1200" cap="none" spc="0" normalizeH="0" baseline="0" noProof="0" dirty="0">
                <a:ln>
                  <a:noFill/>
                </a:ln>
                <a:solidFill>
                  <a:srgbClr val="00305B"/>
                </a:solidFill>
                <a:effectLst/>
                <a:uLnTx/>
                <a:uFillTx/>
                <a:latin typeface="Verdana"/>
                <a:ea typeface="+mn-ea"/>
                <a:cs typeface="+mn-cs"/>
              </a:rPr>
              <a:t>een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Wlz</a:t>
            </a:r>
            <a:r>
              <a:rPr kumimoji="0" lang="nl-NL" sz="750" b="0" i="0" u="none" strike="noStrike" kern="1200" cap="none" spc="0" normalizeH="0" baseline="0" noProof="0" dirty="0">
                <a:ln>
                  <a:noFill/>
                </a:ln>
                <a:solidFill>
                  <a:srgbClr val="00305B"/>
                </a:solidFill>
                <a:effectLst/>
                <a:uLnTx/>
                <a:uFillTx/>
                <a:latin typeface="Verdana"/>
                <a:ea typeface="+mn-ea"/>
                <a:cs typeface="+mn-cs"/>
              </a:rPr>
              <a:t>-instelling.</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2" name="Tekstvak 11">
            <a:extLst>
              <a:ext uri="{FF2B5EF4-FFF2-40B4-BE49-F238E27FC236}">
                <a16:creationId xmlns:a16="http://schemas.microsoft.com/office/drawing/2014/main" id="{C69B8025-8C7E-0710-0176-59BDD6018E16}"/>
              </a:ext>
            </a:extLst>
          </p:cNvPr>
          <p:cNvSpPr txBox="1"/>
          <p:nvPr/>
        </p:nvSpPr>
        <p:spPr>
          <a:xfrm rot="1126478">
            <a:off x="530143" y="2094705"/>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3" name="Tekstvak 12">
            <a:extLst>
              <a:ext uri="{FF2B5EF4-FFF2-40B4-BE49-F238E27FC236}">
                <a16:creationId xmlns:a16="http://schemas.microsoft.com/office/drawing/2014/main" id="{9A10F6C6-370B-EF88-DF46-3B5479603290}"/>
              </a:ext>
            </a:extLst>
          </p:cNvPr>
          <p:cNvSpPr txBox="1"/>
          <p:nvPr/>
        </p:nvSpPr>
        <p:spPr>
          <a:xfrm rot="1126478">
            <a:off x="5273418" y="2449472"/>
            <a:ext cx="1690500" cy="525342"/>
          </a:xfrm>
          <a:prstGeom prst="rect">
            <a:avLst/>
          </a:prstGeom>
          <a:noFill/>
          <a:ln w="31750">
            <a:solidFill>
              <a:srgbClr val="00B050"/>
            </a:solidFill>
          </a:ln>
        </p:spPr>
        <p:txBody>
          <a:bodyPr wrap="square" rtlCol="0">
            <a:spAutoFit/>
          </a:bodyPr>
          <a:lstStyle/>
          <a:p>
            <a:pPr algn="ctr"/>
            <a:r>
              <a:rPr lang="nl-NL" b="1" dirty="0"/>
              <a:t>Plaatje volgt vanuit Vektis</a:t>
            </a:r>
            <a:endParaRPr lang="nl-NL" sz="1100" b="1" dirty="0"/>
          </a:p>
        </p:txBody>
      </p:sp>
      <p:sp>
        <p:nvSpPr>
          <p:cNvPr id="14" name="Pijl: rechts 13">
            <a:extLst>
              <a:ext uri="{FF2B5EF4-FFF2-40B4-BE49-F238E27FC236}">
                <a16:creationId xmlns:a16="http://schemas.microsoft.com/office/drawing/2014/main" id="{203B1A2A-F5C2-086E-FCB5-D02C0A78569C}"/>
              </a:ext>
            </a:extLst>
          </p:cNvPr>
          <p:cNvSpPr/>
          <p:nvPr/>
        </p:nvSpPr>
        <p:spPr>
          <a:xfrm>
            <a:off x="3048867" y="2204563"/>
            <a:ext cx="164893" cy="1124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9829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12G.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ELV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062383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65</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12H.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6F5304B5-2808-C740-CBB9-724C098F7F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2629" y="864386"/>
            <a:ext cx="2893010" cy="2893010"/>
          </a:xfrm>
          <a:prstGeom prst="rect">
            <a:avLst/>
          </a:prstGeom>
        </p:spPr>
      </p:pic>
      <p:pic>
        <p:nvPicPr>
          <p:cNvPr id="6" name="Afbeelding 5">
            <a:extLst>
              <a:ext uri="{FF2B5EF4-FFF2-40B4-BE49-F238E27FC236}">
                <a16:creationId xmlns:a16="http://schemas.microsoft.com/office/drawing/2014/main" id="{E00F10F7-129A-7310-A163-A7FFDC895E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9" name="Tijdelijke aanduiding voor tekst 4">
            <a:extLst>
              <a:ext uri="{FF2B5EF4-FFF2-40B4-BE49-F238E27FC236}">
                <a16:creationId xmlns:a16="http://schemas.microsoft.com/office/drawing/2014/main" id="{75407952-66F1-CDEC-7B2F-4FF0ED9396DB}"/>
              </a:ext>
            </a:extLst>
          </p:cNvPr>
          <p:cNvSpPr txBox="1">
            <a:spLocks/>
          </p:cNvSpPr>
          <p:nvPr/>
        </p:nvSpPr>
        <p:spPr>
          <a:xfrm>
            <a:off x="4889136" y="3757395"/>
            <a:ext cx="3240000" cy="106660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met V&amp;</a:t>
            </a:r>
            <a:r>
              <a:rPr lang="nl-NL" sz="750" dirty="0">
                <a:solidFill>
                  <a:srgbClr val="00305B"/>
                </a:solidFill>
              </a:rPr>
              <a:t>V per 10.000 inwoners verschilt </a:t>
            </a:r>
            <a:r>
              <a:rPr kumimoji="0" lang="nl-NL" sz="750" b="0" i="0" u="none" strike="noStrike" kern="1200" cap="none" spc="0" normalizeH="0" baseline="0" noProof="0" dirty="0">
                <a:ln>
                  <a:noFill/>
                </a:ln>
                <a:solidFill>
                  <a:srgbClr val="00305B"/>
                </a:solidFill>
                <a:effectLst/>
                <a:uLnTx/>
                <a:uFillTx/>
                <a:latin typeface="Verdana"/>
                <a:ea typeface="+mn-ea"/>
                <a:cs typeface="+mn-cs"/>
              </a:rPr>
              <a:t>weinig per gemeente in de regio Rotterdam. De gemeente met het grootste aantal cliënten met V&amp;V per 10.000 inwoners is Krimpen aan den </a:t>
            </a:r>
            <a:r>
              <a:rPr kumimoji="0" lang="nl-NL" sz="750" b="0" i="0" u="none" strike="noStrike" kern="1200" cap="none" spc="0" normalizeH="0" baseline="0" noProof="0" dirty="0" err="1">
                <a:ln>
                  <a:noFill/>
                </a:ln>
                <a:solidFill>
                  <a:srgbClr val="00305B"/>
                </a:solidFill>
                <a:effectLst/>
                <a:uLnTx/>
                <a:uFillTx/>
                <a:latin typeface="Verdana"/>
                <a:ea typeface="+mn-ea"/>
                <a:cs typeface="+mn-cs"/>
              </a:rPr>
              <a:t>Ijssel</a:t>
            </a:r>
            <a:r>
              <a:rPr kumimoji="0" lang="nl-NL" sz="750" b="0" i="0" u="none" strike="noStrike" kern="1200" cap="none" spc="0" normalizeH="0" baseline="0" noProof="0" dirty="0">
                <a:ln>
                  <a:noFill/>
                </a:ln>
                <a:solidFill>
                  <a:srgbClr val="00305B"/>
                </a:solidFill>
                <a:effectLst/>
                <a:uLnTx/>
                <a:uFillTx/>
                <a:latin typeface="Verdana"/>
                <a:ea typeface="+mn-ea"/>
                <a:cs typeface="+mn-cs"/>
              </a:rPr>
              <a:t>.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
        <p:nvSpPr>
          <p:cNvPr id="10" name="Tijdelijke aanduiding voor tekst 4">
            <a:extLst>
              <a:ext uri="{FF2B5EF4-FFF2-40B4-BE49-F238E27FC236}">
                <a16:creationId xmlns:a16="http://schemas.microsoft.com/office/drawing/2014/main" id="{635D4688-6A1F-6639-4303-E7FBBB1DE4E1}"/>
              </a:ext>
            </a:extLst>
          </p:cNvPr>
          <p:cNvSpPr txBox="1">
            <a:spLocks/>
          </p:cNvSpPr>
          <p:nvPr/>
        </p:nvSpPr>
        <p:spPr>
          <a:xfrm>
            <a:off x="616939" y="3156156"/>
            <a:ext cx="3240000" cy="1543260"/>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wijkverpleging in de regio Rotterdam stijgt van 6.360 in 2023 naar 10.090 in 2040; een stijging van 58,6%.</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regio Rotterdam is minder hard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743594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12I.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3" name="Afbeelding 2">
            <a:extLst>
              <a:ext uri="{FF2B5EF4-FFF2-40B4-BE49-F238E27FC236}">
                <a16:creationId xmlns:a16="http://schemas.microsoft.com/office/drawing/2014/main" id="{6992EF7E-9E4E-89B7-D705-B9578AA2A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682" y="980523"/>
            <a:ext cx="5040000" cy="2769817"/>
          </a:xfrm>
          <a:prstGeom prst="rect">
            <a:avLst/>
          </a:prstGeom>
        </p:spPr>
      </p:pic>
      <p:sp>
        <p:nvSpPr>
          <p:cNvPr id="2" name="Tijdelijke aanduiding voor tekst 4">
            <a:extLst>
              <a:ext uri="{FF2B5EF4-FFF2-40B4-BE49-F238E27FC236}">
                <a16:creationId xmlns:a16="http://schemas.microsoft.com/office/drawing/2014/main" id="{A3E3D107-ED88-9855-B53B-09E1ACFCAEA8}"/>
              </a:ext>
            </a:extLst>
          </p:cNvPr>
          <p:cNvSpPr txBox="1">
            <a:spLocks/>
          </p:cNvSpPr>
          <p:nvPr/>
        </p:nvSpPr>
        <p:spPr>
          <a:xfrm>
            <a:off x="6134980" y="969308"/>
            <a:ext cx="2361338" cy="306397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a:t>
            </a:r>
            <a:r>
              <a:rPr lang="nl-NL" sz="750" dirty="0">
                <a:solidFill>
                  <a:srgbClr val="00305B"/>
                </a:solidFill>
                <a:latin typeface="Verdana"/>
              </a:rPr>
              <a:t>Rotterdam</a:t>
            </a:r>
            <a:r>
              <a:rPr kumimoji="0" lang="nl-NL" sz="750" b="0" i="0" u="none" strike="noStrike" kern="1200" cap="none" spc="0" normalizeH="0" baseline="0" noProof="0" dirty="0">
                <a:ln>
                  <a:noFill/>
                </a:ln>
                <a:solidFill>
                  <a:srgbClr val="00305B"/>
                </a:solidFill>
                <a:effectLst/>
                <a:uLnTx/>
                <a:uFillTx/>
                <a:latin typeface="Verdana"/>
                <a:ea typeface="+mn-ea"/>
                <a:cs typeface="+mn-cs"/>
              </a:rPr>
              <a:t> ligt h</a:t>
            </a:r>
            <a:r>
              <a:rPr lang="nl-NL" sz="750" dirty="0">
                <a:solidFill>
                  <a:srgbClr val="00305B"/>
                </a:solidFill>
              </a:rPr>
              <a:t>et aantal wachtenden per 100.000 inwoners voor actief plaatsen en wachten op voorkeur met zorg voor langdurige ggz onder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 H</a:t>
            </a:r>
            <a:r>
              <a:rPr lang="nl-NL" sz="750" dirty="0">
                <a:solidFill>
                  <a:srgbClr val="00305B"/>
                </a:solidFill>
              </a:rPr>
              <a:t>et aantal wachtenden per 100.000 inwoners voor wachten op voorkeur zonder zorg ligt in de regio Rotterdam hoger dan het landelijk gemiddelde.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aandeel wachtenden dat langer dan 3 ma</a:t>
            </a:r>
            <a:r>
              <a:rPr lang="nl-NL" sz="750" dirty="0" err="1">
                <a:solidFill>
                  <a:srgbClr val="00305B"/>
                </a:solidFill>
                <a:latin typeface="Verdana"/>
              </a:rPr>
              <a:t>anden</a:t>
            </a:r>
            <a:r>
              <a:rPr lang="nl-NL" sz="750" dirty="0">
                <a:solidFill>
                  <a:srgbClr val="00305B"/>
                </a:solidFill>
                <a:latin typeface="Verdana"/>
              </a:rPr>
              <a:t>, langer dan 6 maanden en langer dan 12 maanden</a:t>
            </a:r>
            <a:r>
              <a:rPr kumimoji="0" lang="nl-NL" sz="750" b="0" i="0" u="none" strike="noStrike" kern="1200" cap="none" spc="0" normalizeH="0" baseline="0" noProof="0" dirty="0">
                <a:ln>
                  <a:noFill/>
                </a:ln>
                <a:solidFill>
                  <a:srgbClr val="00305B"/>
                </a:solidFill>
                <a:effectLst/>
                <a:uLnTx/>
                <a:uFillTx/>
                <a:latin typeface="Verdana"/>
                <a:ea typeface="+mn-ea"/>
                <a:cs typeface="+mn-cs"/>
              </a:rPr>
              <a:t> moet wachten op verpleeghuiszorg in de regio Rotterdam is relatief </a:t>
            </a:r>
            <a:r>
              <a:rPr lang="nl-NL" sz="750" dirty="0">
                <a:solidFill>
                  <a:srgbClr val="00305B"/>
                </a:solidFill>
                <a:latin typeface="Verdana"/>
              </a:rPr>
              <a:t>laag</a:t>
            </a:r>
            <a:r>
              <a:rPr kumimoji="0" lang="nl-NL" sz="750" b="0" i="0" u="none" strike="noStrike" kern="1200" cap="none" spc="0" normalizeH="0" baseline="0" noProof="0" dirty="0">
                <a:ln>
                  <a:noFill/>
                </a:ln>
                <a:solidFill>
                  <a:srgbClr val="00305B"/>
                </a:solidFill>
                <a:effectLst/>
                <a:uLnTx/>
                <a:uFillTx/>
                <a:latin typeface="Verdana"/>
                <a:ea typeface="+mn-ea"/>
                <a:cs typeface="+mn-cs"/>
              </a:rPr>
              <a:t> ten opzichte van het landelijk gemiddelde. </a:t>
            </a:r>
          </a:p>
          <a:p>
            <a:pPr>
              <a:spcAft>
                <a:spcPts val="600"/>
              </a:spcAft>
              <a:buClr>
                <a:srgbClr val="E17000"/>
              </a:buClr>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aandeel wachtenden dat korter dan 6 weken moet wachten op verpleeghuiszorg in de regio Rotterdam is relatief hoog ten opzichte van het landelijk gemiddelde. </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239096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67</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2" name="Titel 1">
            <a:extLst>
              <a:ext uri="{FF2B5EF4-FFF2-40B4-BE49-F238E27FC236}">
                <a16:creationId xmlns:a16="http://schemas.microsoft.com/office/drawing/2014/main" id="{4B9B4905-71A9-FB08-930B-BBFE8121E9E6}"/>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12J. VVT </a:t>
            </a:r>
            <a:r>
              <a:rPr lang="nl-NL" sz="2000" dirty="0">
                <a:solidFill>
                  <a:srgbClr val="00305B"/>
                </a:solidFill>
                <a:latin typeface="Verdana"/>
              </a:rPr>
              <a:t>|</a:t>
            </a:r>
            <a:r>
              <a:rPr kumimoji="0" lang="nl-NL" sz="2000" b="1" i="0" u="none" strike="noStrike" kern="1200" cap="none" spc="0" normalizeH="0" baseline="0" noProof="0" dirty="0">
                <a:ln>
                  <a:noFill/>
                </a:ln>
                <a:solidFill>
                  <a:srgbClr val="00305B"/>
                </a:solidFill>
                <a:effectLst/>
                <a:uLnTx/>
                <a:uFillTx/>
                <a:latin typeface="Verdana"/>
                <a:ea typeface="+mj-ea"/>
                <a:cs typeface="+mj-cs"/>
              </a:rPr>
              <a:t> Verpleeghuizen –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5" name="Tekstvak 4">
            <a:extLst>
              <a:ext uri="{FF2B5EF4-FFF2-40B4-BE49-F238E27FC236}">
                <a16:creationId xmlns:a16="http://schemas.microsoft.com/office/drawing/2014/main" id="{DF15F4F4-6927-BD76-0916-7D2D4E76D6FC}"/>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3580967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68</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12K. VVT | Zorgkosten verpleging en verzorging</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7" name="Afbeelding 6">
            <a:extLst>
              <a:ext uri="{FF2B5EF4-FFF2-40B4-BE49-F238E27FC236}">
                <a16:creationId xmlns:a16="http://schemas.microsoft.com/office/drawing/2014/main" id="{54851684-C301-C812-C9F7-9980994B25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939" y="975145"/>
            <a:ext cx="5040000" cy="2534291"/>
          </a:xfrm>
          <a:prstGeom prst="rect">
            <a:avLst/>
          </a:prstGeom>
        </p:spPr>
      </p:pic>
      <p:sp>
        <p:nvSpPr>
          <p:cNvPr id="12" name="Tijdelijke aanduiding voor tekst 4">
            <a:extLst>
              <a:ext uri="{FF2B5EF4-FFF2-40B4-BE49-F238E27FC236}">
                <a16:creationId xmlns:a16="http://schemas.microsoft.com/office/drawing/2014/main" id="{D488C8C6-16AE-6CB8-8F3B-2CC3471EA57D}"/>
              </a:ext>
            </a:extLst>
          </p:cNvPr>
          <p:cNvSpPr txBox="1">
            <a:spLocks/>
          </p:cNvSpPr>
          <p:nvPr/>
        </p:nvSpPr>
        <p:spPr>
          <a:xfrm>
            <a:off x="6134980" y="969309"/>
            <a:ext cx="2361338" cy="1721264"/>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verpleging en verzorging liggen in de regio Rotterdam voor alle </a:t>
            </a:r>
            <a:r>
              <a:rPr lang="nl-NL" sz="750" dirty="0">
                <a:solidFill>
                  <a:srgbClr val="00305B"/>
                </a:solidFill>
                <a:latin typeface="Verdana"/>
              </a:rPr>
              <a:t>leeftijdscategorieën op of rondom </a:t>
            </a:r>
            <a:r>
              <a:rPr kumimoji="0" lang="nl-NL" sz="750" b="0" i="0" u="none" strike="noStrike" kern="1200" cap="none" spc="0" normalizeH="0" baseline="0" noProof="0" dirty="0">
                <a:ln>
                  <a:noFill/>
                </a:ln>
                <a:solidFill>
                  <a:srgbClr val="00305B"/>
                </a:solidFill>
                <a:effectLst/>
                <a:uLnTx/>
                <a:uFillTx/>
                <a:latin typeface="Verdana"/>
                <a:ea typeface="+mn-ea"/>
                <a:cs typeface="+mn-cs"/>
              </a:rPr>
              <a:t>het landelijk gemiddelde.</a:t>
            </a:r>
          </a:p>
          <a:p>
            <a:pPr lvl="0">
              <a:spcAft>
                <a:spcPts val="600"/>
              </a:spcAft>
              <a:buClr>
                <a:srgbClr val="E17000"/>
              </a:buClr>
              <a:defRPr/>
            </a:pPr>
            <a:r>
              <a:rPr lang="nl-NL" sz="750" dirty="0">
                <a:solidFill>
                  <a:srgbClr val="00305B"/>
                </a:solidFill>
              </a:rPr>
              <a:t>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verpleging en verzorging ligt in de regio Rotterdam voor de leeftijdscategorieën 75 t/m 84 jaar en 85 en ouder licht boven het landelijk gemiddelde.</a:t>
            </a: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718631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13. </a:t>
            </a:r>
            <a:r>
              <a:rPr lang="nl-NL" sz="3000" dirty="0">
                <a:solidFill>
                  <a:srgbClr val="FFFFFF"/>
                </a:solidFill>
                <a:latin typeface="+mj-lt"/>
                <a:ea typeface="+mj-ea"/>
                <a:cs typeface="+mj-cs"/>
              </a:rPr>
              <a:t>Gehandicaptenzorg</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69</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Graphic 4" descr="Universele toegang silhouet">
            <a:extLst>
              <a:ext uri="{FF2B5EF4-FFF2-40B4-BE49-F238E27FC236}">
                <a16:creationId xmlns:a16="http://schemas.microsoft.com/office/drawing/2014/main" id="{E60B9E63-D9C9-9A9F-E20F-D3B812871F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568156"/>
            <a:ext cx="1534748" cy="1534748"/>
          </a:xfrm>
          <a:prstGeom prst="rect">
            <a:avLst/>
          </a:prstGeom>
        </p:spPr>
      </p:pic>
      <p:sp>
        <p:nvSpPr>
          <p:cNvPr id="7" name="Tijdelijke aanduiding voor inhoud 6">
            <a:extLst>
              <a:ext uri="{FF2B5EF4-FFF2-40B4-BE49-F238E27FC236}">
                <a16:creationId xmlns:a16="http://schemas.microsoft.com/office/drawing/2014/main" id="{ABADBFCC-08B6-A7F4-E0BE-BC9430944328}"/>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31CA8BF1-51C4-C0EC-39B0-72BFF2B4DD5B}"/>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4"/>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5"/>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Aantal cliënten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Wachttijden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Zorgkosten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Capaciteit</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15383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solidFill>
                  <a:srgbClr val="FFFFFF"/>
                </a:solidFill>
                <a:latin typeface="+mj-lt"/>
                <a:ea typeface="+mj-ea"/>
                <a:cs typeface="+mj-cs"/>
              </a:rPr>
              <a:t>A. Kenmerken van de regio</a:t>
            </a:r>
            <a:endParaRPr lang="nl-NL" sz="2600" dirty="0"/>
          </a:p>
        </p:txBody>
      </p:sp>
      <p:pic>
        <p:nvPicPr>
          <p:cNvPr id="2" name="Graphic 1" descr="Vrouw met wandelstok silhouet">
            <a:extLst>
              <a:ext uri="{FF2B5EF4-FFF2-40B4-BE49-F238E27FC236}">
                <a16:creationId xmlns:a16="http://schemas.microsoft.com/office/drawing/2014/main" id="{1CC62E1D-4943-FDB9-F782-B849123C6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4374" y="1922850"/>
            <a:ext cx="934720" cy="934720"/>
          </a:xfrm>
          <a:prstGeom prst="rect">
            <a:avLst/>
          </a:prstGeom>
        </p:spPr>
      </p:pic>
      <p:pic>
        <p:nvPicPr>
          <p:cNvPr id="4" name="Graphic 3" descr="Man met baby silhouet">
            <a:extLst>
              <a:ext uri="{FF2B5EF4-FFF2-40B4-BE49-F238E27FC236}">
                <a16:creationId xmlns:a16="http://schemas.microsoft.com/office/drawing/2014/main" id="{FC06C38F-88D4-64CE-B2FC-E33ED1964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0552" y="1922850"/>
            <a:ext cx="934720" cy="934720"/>
          </a:xfrm>
          <a:prstGeom prst="rect">
            <a:avLst/>
          </a:prstGeom>
        </p:spPr>
      </p:pic>
      <p:pic>
        <p:nvPicPr>
          <p:cNvPr id="6" name="Graphic 5" descr="Persoon in rolstoel silhouet">
            <a:extLst>
              <a:ext uri="{FF2B5EF4-FFF2-40B4-BE49-F238E27FC236}">
                <a16:creationId xmlns:a16="http://schemas.microsoft.com/office/drawing/2014/main" id="{E94F4EB1-DEC3-E5CA-B89D-82DD77B86B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375272" y="1995152"/>
            <a:ext cx="836029" cy="887818"/>
          </a:xfrm>
          <a:prstGeom prst="rect">
            <a:avLst/>
          </a:prstGeom>
        </p:spPr>
      </p:pic>
      <p:pic>
        <p:nvPicPr>
          <p:cNvPr id="8" name="Graphic 7" descr="Buurt silhouet">
            <a:extLst>
              <a:ext uri="{FF2B5EF4-FFF2-40B4-BE49-F238E27FC236}">
                <a16:creationId xmlns:a16="http://schemas.microsoft.com/office/drawing/2014/main" id="{A5FB3BCE-BF78-EA80-C048-D1DE61269C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5209" y="1629147"/>
            <a:ext cx="1328790" cy="1328790"/>
          </a:xfrm>
          <a:prstGeom prst="rect">
            <a:avLst/>
          </a:prstGeom>
        </p:spPr>
      </p:pic>
    </p:spTree>
    <p:extLst>
      <p:ext uri="{BB962C8B-B14F-4D97-AF65-F5344CB8AC3E}">
        <p14:creationId xmlns:p14="http://schemas.microsoft.com/office/powerpoint/2010/main" val="3896877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70</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13A. Gehandicaptenzorg – Aantal cliënten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pic>
        <p:nvPicPr>
          <p:cNvPr id="2" name="Afbeelding 1">
            <a:extLst>
              <a:ext uri="{FF2B5EF4-FFF2-40B4-BE49-F238E27FC236}">
                <a16:creationId xmlns:a16="http://schemas.microsoft.com/office/drawing/2014/main" id="{EC899D20-5851-0372-E477-F0E8A32B5F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939" y="864385"/>
            <a:ext cx="3239999" cy="2159999"/>
          </a:xfrm>
          <a:prstGeom prst="rect">
            <a:avLst/>
          </a:prstGeom>
        </p:spPr>
      </p:pic>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6939" y="3156156"/>
            <a:ext cx="3240000" cy="1378369"/>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cliënten in de gehandicaptenzorg in de regio Rotterdam </a:t>
            </a:r>
            <a:r>
              <a:rPr lang="nl-NL" sz="750" dirty="0">
                <a:solidFill>
                  <a:srgbClr val="00305B"/>
                </a:solidFill>
                <a:latin typeface="Verdana"/>
              </a:rPr>
              <a:t>daalt</a:t>
            </a:r>
            <a:r>
              <a:rPr kumimoji="0" lang="nl-NL" sz="750" b="0" i="0" u="none" strike="noStrike" kern="1200" cap="none" spc="0" normalizeH="0" baseline="0" noProof="0" dirty="0">
                <a:ln>
                  <a:noFill/>
                </a:ln>
                <a:solidFill>
                  <a:srgbClr val="00305B"/>
                </a:solidFill>
                <a:effectLst/>
                <a:uLnTx/>
                <a:uFillTx/>
                <a:latin typeface="Verdana"/>
                <a:ea typeface="+mn-ea"/>
                <a:cs typeface="+mn-cs"/>
              </a:rPr>
              <a:t> van 3.290 in 2023 naar 3.520 in 2040; een </a:t>
            </a:r>
            <a:r>
              <a:rPr lang="nl-NL" sz="750" dirty="0">
                <a:solidFill>
                  <a:srgbClr val="00305B"/>
                </a:solidFill>
                <a:latin typeface="Verdana"/>
              </a:rPr>
              <a:t>stijging</a:t>
            </a:r>
            <a:r>
              <a:rPr kumimoji="0" lang="nl-NL" sz="750" b="0" i="0" u="none" strike="noStrike" kern="1200" cap="none" spc="0" normalizeH="0" baseline="0" noProof="0" dirty="0">
                <a:ln>
                  <a:noFill/>
                </a:ln>
                <a:solidFill>
                  <a:srgbClr val="00305B"/>
                </a:solidFill>
                <a:effectLst/>
                <a:uLnTx/>
                <a:uFillTx/>
                <a:latin typeface="Verdana"/>
                <a:ea typeface="+mn-ea"/>
                <a:cs typeface="+mn-cs"/>
              </a:rPr>
              <a:t> van 7,0%.</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stijging van het aantal cliënten in de gehandicaptenzorg in de regio Rotterdam is groter dan de gemiddelde stijging in Nederland</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4270480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13B. Gehandicaptenzorg – wachttijden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7" name="Tijdelijke aanduiding voor tekst 4">
            <a:extLst>
              <a:ext uri="{FF2B5EF4-FFF2-40B4-BE49-F238E27FC236}">
                <a16:creationId xmlns:a16="http://schemas.microsoft.com/office/drawing/2014/main" id="{F2482E9C-41C7-F3C6-17D9-E4EA38761B9F}"/>
              </a:ext>
            </a:extLst>
          </p:cNvPr>
          <p:cNvSpPr txBox="1">
            <a:spLocks/>
          </p:cNvSpPr>
          <p:nvPr/>
        </p:nvSpPr>
        <p:spPr>
          <a:xfrm>
            <a:off x="6134980" y="969309"/>
            <a:ext cx="2361338" cy="3220442"/>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In </a:t>
            </a:r>
            <a:r>
              <a:rPr kumimoji="0" lang="nl-NL" sz="750" b="0" i="0" u="none" strike="noStrike" kern="1200" cap="none" spc="0" normalizeH="0" baseline="0" noProof="0" dirty="0">
                <a:ln>
                  <a:noFill/>
                </a:ln>
                <a:solidFill>
                  <a:srgbClr val="00305B"/>
                </a:solidFill>
                <a:effectLst/>
                <a:uLnTx/>
                <a:uFillTx/>
                <a:latin typeface="Verdana"/>
                <a:ea typeface="+mn-ea"/>
                <a:cs typeface="+mn-cs"/>
              </a:rPr>
              <a:t>de regio Rotterdam ligt h</a:t>
            </a:r>
            <a:r>
              <a:rPr lang="nl-NL" sz="750" dirty="0">
                <a:solidFill>
                  <a:srgbClr val="00305B"/>
                </a:solidFill>
              </a:rPr>
              <a:t>et aantal wachtenden per 100.000 inwoners voor actief plaatsen en voor wachten op voorkeur met en zonder zorg voor gehandicaptenzorg </a:t>
            </a:r>
            <a:r>
              <a:rPr lang="nl-NL" sz="750" dirty="0">
                <a:solidFill>
                  <a:srgbClr val="00305B"/>
                </a:solidFill>
                <a:latin typeface="Verdana"/>
              </a:rPr>
              <a:t>onder het </a:t>
            </a:r>
            <a:r>
              <a:rPr kumimoji="0" lang="nl-NL" sz="750" b="0" i="0" u="none" strike="noStrike" kern="1200" cap="none" spc="0" normalizeH="0" baseline="0" noProof="0" dirty="0">
                <a:ln>
                  <a:noFill/>
                </a:ln>
                <a:solidFill>
                  <a:srgbClr val="00305B"/>
                </a:solidFill>
                <a:effectLst/>
                <a:uLnTx/>
                <a:uFillTx/>
                <a:latin typeface="Verdana"/>
                <a:ea typeface="+mn-ea"/>
                <a:cs typeface="+mn-cs"/>
              </a:rPr>
              <a:t>landelijk gemiddelde.</a:t>
            </a:r>
          </a:p>
          <a:p>
            <a:pPr>
              <a:spcAft>
                <a:spcPts val="600"/>
              </a:spcAft>
              <a:buClr>
                <a:srgbClr val="E17000"/>
              </a:buClr>
              <a:defRPr/>
            </a:pPr>
            <a:r>
              <a:rPr lang="nl-NL" sz="750" dirty="0">
                <a:solidFill>
                  <a:srgbClr val="00305B"/>
                </a:solidFill>
                <a:latin typeface="Verdana"/>
              </a:rPr>
              <a:t>In de regio Rotterdam is het aandeel wachtenden met een wachttijd van langer dan een jaar op gehandicaptenzorg minder dan het gemiddelde in Nederland. </a:t>
            </a:r>
          </a:p>
          <a:p>
            <a:pPr>
              <a:spcAft>
                <a:spcPts val="600"/>
              </a:spcAft>
              <a:buClr>
                <a:srgbClr val="E17000"/>
              </a:buClr>
              <a:defRPr/>
            </a:pPr>
            <a:r>
              <a:rPr lang="nl-NL" sz="750" dirty="0">
                <a:solidFill>
                  <a:srgbClr val="00305B"/>
                </a:solidFill>
                <a:latin typeface="Verdana"/>
              </a:rPr>
              <a:t>In de regio Rotterdam is het aandeel wachtenden op gehandicaptenzorg met een wachttijd tussen de 6 en 12 maanden meer dan het gemiddelde in Nederland. </a:t>
            </a:r>
          </a:p>
          <a:p>
            <a:pPr>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6" name="Afbeelding 5">
            <a:extLst>
              <a:ext uri="{FF2B5EF4-FFF2-40B4-BE49-F238E27FC236}">
                <a16:creationId xmlns:a16="http://schemas.microsoft.com/office/drawing/2014/main" id="{1D2329A7-3646-E2BB-8296-212809C346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710" y="969309"/>
            <a:ext cx="4960457" cy="2680555"/>
          </a:xfrm>
          <a:prstGeom prst="rect">
            <a:avLst/>
          </a:prstGeom>
        </p:spPr>
      </p:pic>
    </p:spTree>
    <p:extLst>
      <p:ext uri="{BB962C8B-B14F-4D97-AF65-F5344CB8AC3E}">
        <p14:creationId xmlns:p14="http://schemas.microsoft.com/office/powerpoint/2010/main" val="1014874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13C. Gehandicaptenzorg – Zorgkosten</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ijdelijke aanduiding voor tekst 4">
            <a:extLst>
              <a:ext uri="{FF2B5EF4-FFF2-40B4-BE49-F238E27FC236}">
                <a16:creationId xmlns:a16="http://schemas.microsoft.com/office/drawing/2014/main" id="{6BDCC692-F5D8-F6E4-3877-8FFC8DCE8AB8}"/>
              </a:ext>
            </a:extLst>
          </p:cNvPr>
          <p:cNvSpPr txBox="1">
            <a:spLocks/>
          </p:cNvSpPr>
          <p:nvPr/>
        </p:nvSpPr>
        <p:spPr>
          <a:xfrm>
            <a:off x="6134980" y="969309"/>
            <a:ext cx="2361338" cy="2568866"/>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spcAft>
                <a:spcPts val="600"/>
              </a:spcAft>
              <a:buClr>
                <a:srgbClr val="E17000"/>
              </a:buClr>
              <a:defRPr/>
            </a:pPr>
            <a:r>
              <a:rPr lang="nl-NL" sz="750" dirty="0">
                <a:solidFill>
                  <a:srgbClr val="00305B"/>
                </a:solidFill>
              </a:rPr>
              <a:t>Voor de leeftijdsgroep 0 t/m 17 liggen 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gehandicaptenzorg in de regio Rotterdam </a:t>
            </a:r>
            <a:r>
              <a:rPr lang="nl-NL" sz="750" dirty="0">
                <a:solidFill>
                  <a:srgbClr val="00305B"/>
                </a:solidFill>
                <a:latin typeface="Verdana"/>
              </a:rPr>
              <a:t>rondom</a:t>
            </a:r>
            <a:r>
              <a:rPr kumimoji="0" lang="nl-NL" sz="750" b="0" i="0" u="none" strike="noStrike" kern="1200" cap="none" spc="0" normalizeH="0" baseline="0" noProof="0" dirty="0">
                <a:ln>
                  <a:noFill/>
                </a:ln>
                <a:solidFill>
                  <a:srgbClr val="00305B"/>
                </a:solidFill>
                <a:effectLst/>
                <a:uLnTx/>
                <a:uFillTx/>
                <a:latin typeface="Verdana"/>
                <a:ea typeface="+mn-ea"/>
                <a:cs typeface="+mn-cs"/>
              </a:rPr>
              <a:t> het landelijk gemiddelde. </a:t>
            </a:r>
          </a:p>
          <a:p>
            <a:pPr>
              <a:spcAft>
                <a:spcPts val="600"/>
              </a:spcAft>
              <a:buClr>
                <a:srgbClr val="E17000"/>
              </a:buClr>
              <a:defRPr/>
            </a:pPr>
            <a:r>
              <a:rPr lang="nl-NL" sz="750" dirty="0">
                <a:solidFill>
                  <a:srgbClr val="00305B"/>
                </a:solidFill>
              </a:rPr>
              <a:t>Voor de leeftijdsgroepen 18 t/m 54, 55 t/m 64 en 75 t/m 84 liggen de </a:t>
            </a:r>
            <a:r>
              <a:rPr kumimoji="0" lang="nl-NL" sz="750" b="0" i="0" u="none" strike="noStrike" kern="1200" cap="none" spc="0" normalizeH="0" baseline="0" noProof="0" dirty="0">
                <a:ln>
                  <a:noFill/>
                </a:ln>
                <a:solidFill>
                  <a:srgbClr val="00305B"/>
                </a:solidFill>
                <a:effectLst/>
                <a:uLnTx/>
                <a:uFillTx/>
                <a:latin typeface="Verdana"/>
                <a:ea typeface="+mn-ea"/>
                <a:cs typeface="+mn-cs"/>
              </a:rPr>
              <a:t>gemiddelde kosten voor gehandicaptenzorg in de regio Rotterdam lager dan het landelijk gemiddelde. </a:t>
            </a:r>
          </a:p>
          <a:p>
            <a:pPr>
              <a:spcAft>
                <a:spcPts val="600"/>
              </a:spcAft>
              <a:buClr>
                <a:srgbClr val="E17000"/>
              </a:buClr>
              <a:defRPr/>
            </a:pPr>
            <a:r>
              <a:rPr lang="nl-NL" sz="750" dirty="0">
                <a:solidFill>
                  <a:srgbClr val="00305B"/>
                </a:solidFill>
                <a:latin typeface="Verdana"/>
              </a:rPr>
              <a:t>Voor de leeftijdsgroep 85 jaar en ouder is te weinig informatie beschikbaar. </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a:p>
            <a:pPr lvl="0">
              <a:spcAft>
                <a:spcPts val="600"/>
              </a:spcAft>
              <a:buClr>
                <a:srgbClr val="E17000"/>
              </a:buClr>
              <a:defRPr/>
            </a:pPr>
            <a:r>
              <a:rPr lang="nl-NL" sz="750" i="1" dirty="0">
                <a:solidFill>
                  <a:srgbClr val="FF0000"/>
                </a:solidFill>
              </a:rPr>
              <a:t>Verdere duiding/aanvulling door regio…</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pic>
        <p:nvPicPr>
          <p:cNvPr id="3" name="Afbeelding 2">
            <a:extLst>
              <a:ext uri="{FF2B5EF4-FFF2-40B4-BE49-F238E27FC236}">
                <a16:creationId xmlns:a16="http://schemas.microsoft.com/office/drawing/2014/main" id="{5377AACA-43CC-9ABD-2118-F3803352FC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1520" y="1009431"/>
            <a:ext cx="4992324" cy="2500880"/>
          </a:xfrm>
          <a:prstGeom prst="rect">
            <a:avLst/>
          </a:prstGeom>
        </p:spPr>
      </p:pic>
    </p:spTree>
    <p:extLst>
      <p:ext uri="{BB962C8B-B14F-4D97-AF65-F5344CB8AC3E}">
        <p14:creationId xmlns:p14="http://schemas.microsoft.com/office/powerpoint/2010/main" val="2844937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73</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13D. Gehandicaptenzorg| Capaciteit</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6" name="Tekstvak 5">
            <a:extLst>
              <a:ext uri="{FF2B5EF4-FFF2-40B4-BE49-F238E27FC236}">
                <a16:creationId xmlns:a16="http://schemas.microsoft.com/office/drawing/2014/main" id="{4F24774B-87F6-2AFD-A7D1-D374BADE2153}"/>
              </a:ext>
            </a:extLst>
          </p:cNvPr>
          <p:cNvSpPr txBox="1"/>
          <p:nvPr/>
        </p:nvSpPr>
        <p:spPr>
          <a:xfrm rot="471942">
            <a:off x="2999896" y="1409980"/>
            <a:ext cx="2557083" cy="2831544"/>
          </a:xfrm>
          <a:prstGeom prst="rect">
            <a:avLst/>
          </a:prstGeom>
          <a:noFill/>
          <a:ln w="31750">
            <a:solidFill>
              <a:srgbClr val="FF0000"/>
            </a:solidFill>
          </a:ln>
        </p:spPr>
        <p:txBody>
          <a:bodyPr wrap="square" rtlCol="0">
            <a:spAutoFit/>
          </a:bodyPr>
          <a:lstStyle/>
          <a:p>
            <a:pPr algn="ctr"/>
            <a:r>
              <a:rPr lang="nl-NL" sz="1200" b="1" dirty="0"/>
              <a:t>Op dit moment is er geen goede landelijk beschikbare data om de (toekomstige) capaciteit inzichtelijk te maken. </a:t>
            </a:r>
          </a:p>
          <a:p>
            <a:pPr algn="ctr">
              <a:spcBef>
                <a:spcPts val="600"/>
              </a:spcBef>
            </a:pPr>
            <a:r>
              <a:rPr lang="nl-NL" sz="1200" b="1" dirty="0"/>
              <a:t>Dit is echter wel een belangrijk item om de mismatch tussen vraag en aanbod inzichtelijk te kunnen maken.</a:t>
            </a:r>
          </a:p>
          <a:p>
            <a:pPr algn="ctr">
              <a:spcBef>
                <a:spcPts val="600"/>
              </a:spcBef>
            </a:pPr>
            <a:r>
              <a:rPr lang="nl-NL" sz="1200" b="1" dirty="0"/>
              <a:t>Vraag aan de regio om hierover het gesprek aan te gaan en te kijken hoe zij dit nader kunnen invullen.</a:t>
            </a:r>
            <a:endParaRPr lang="nl-NL" sz="1050" b="1" dirty="0"/>
          </a:p>
        </p:txBody>
      </p:sp>
    </p:spTree>
    <p:extLst>
      <p:ext uri="{BB962C8B-B14F-4D97-AF65-F5344CB8AC3E}">
        <p14:creationId xmlns:p14="http://schemas.microsoft.com/office/powerpoint/2010/main" val="1855532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14. </a:t>
            </a:r>
            <a:r>
              <a:rPr lang="nl-NL" sz="3000" dirty="0">
                <a:solidFill>
                  <a:srgbClr val="FFFFFF"/>
                </a:solidFill>
                <a:latin typeface="+mj-lt"/>
                <a:ea typeface="+mj-ea"/>
                <a:cs typeface="+mj-cs"/>
              </a:rPr>
              <a:t>Jeugdwet en </a:t>
            </a:r>
            <a:r>
              <a:rPr lang="nl-NL" sz="3000" dirty="0" err="1">
                <a:solidFill>
                  <a:srgbClr val="FFFFFF"/>
                </a:solidFill>
                <a:latin typeface="+mj-lt"/>
                <a:ea typeface="+mj-ea"/>
                <a:cs typeface="+mj-cs"/>
              </a:rPr>
              <a:t>Wmo</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74</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Schoolmeisje silhouet">
            <a:extLst>
              <a:ext uri="{FF2B5EF4-FFF2-40B4-BE49-F238E27FC236}">
                <a16:creationId xmlns:a16="http://schemas.microsoft.com/office/drawing/2014/main" id="{72AD3EE8-CB6A-F50F-D48D-05CE27B68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664" y="1949115"/>
            <a:ext cx="1041348" cy="1041348"/>
          </a:xfrm>
          <a:prstGeom prst="rect">
            <a:avLst/>
          </a:prstGeom>
        </p:spPr>
      </p:pic>
      <p:pic>
        <p:nvPicPr>
          <p:cNvPr id="9" name="Graphic 8" descr="Mannelijk profiel silhouet">
            <a:extLst>
              <a:ext uri="{FF2B5EF4-FFF2-40B4-BE49-F238E27FC236}">
                <a16:creationId xmlns:a16="http://schemas.microsoft.com/office/drawing/2014/main" id="{7DFB203E-0008-5763-180C-985C1C135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541" y="1838832"/>
            <a:ext cx="1174116" cy="1174116"/>
          </a:xfrm>
          <a:prstGeom prst="rect">
            <a:avLst/>
          </a:prstGeom>
        </p:spPr>
      </p:pic>
      <p:sp>
        <p:nvSpPr>
          <p:cNvPr id="7" name="Tijdelijke aanduiding voor inhoud 6">
            <a:extLst>
              <a:ext uri="{FF2B5EF4-FFF2-40B4-BE49-F238E27FC236}">
                <a16:creationId xmlns:a16="http://schemas.microsoft.com/office/drawing/2014/main" id="{1009BF28-F00A-D2BC-E70E-E14A0A7D586B}"/>
              </a:ext>
            </a:extLst>
          </p:cNvPr>
          <p:cNvSpPr>
            <a:spLocks noGrp="1"/>
          </p:cNvSpPr>
          <p:nvPr>
            <p:ph idx="1"/>
          </p:nvPr>
        </p:nvSpPr>
        <p:spPr/>
        <p:txBody>
          <a:bodyPr/>
          <a:lstStyle/>
          <a:p>
            <a:endParaRPr lang="nl-NL"/>
          </a:p>
        </p:txBody>
      </p:sp>
      <p:sp>
        <p:nvSpPr>
          <p:cNvPr id="8" name="Tijdelijke aanduiding voor inhoud 2">
            <a:extLst>
              <a:ext uri="{FF2B5EF4-FFF2-40B4-BE49-F238E27FC236}">
                <a16:creationId xmlns:a16="http://schemas.microsoft.com/office/drawing/2014/main" id="{630F138B-5BB5-F48F-3F6C-0C022DC4E6B8}"/>
              </a:ext>
            </a:extLst>
          </p:cNvPr>
          <p:cNvSpPr txBox="1">
            <a:spLocks/>
          </p:cNvSpPr>
          <p:nvPr/>
        </p:nvSpPr>
        <p:spPr>
          <a:xfrm>
            <a:off x="4319515" y="2098548"/>
            <a:ext cx="4095821" cy="2563208"/>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Verdana" pitchFamily="34" charset="0"/>
                <a:ea typeface="Verdana" pitchFamily="34" charset="0"/>
                <a:cs typeface="Verdana" pitchFamily="34" charset="0"/>
              </a:defRPr>
            </a:lvl1pPr>
            <a:lvl2pPr marL="134541" indent="-134541" algn="l" defTabSz="685800" rtl="0" eaLnBrk="1" latinLnBrk="0" hangingPunct="1">
              <a:lnSpc>
                <a:spcPct val="90000"/>
              </a:lnSpc>
              <a:spcBef>
                <a:spcPts val="375"/>
              </a:spcBef>
              <a:buFont typeface="Arial" pitchFamily="34" charset="0"/>
              <a:buChar char="•"/>
              <a:defRPr sz="1350" kern="1200">
                <a:solidFill>
                  <a:schemeClr val="tx1"/>
                </a:solidFill>
                <a:latin typeface="Verdana" pitchFamily="34" charset="0"/>
                <a:ea typeface="Verdana" pitchFamily="34" charset="0"/>
                <a:cs typeface="Verdana" pitchFamily="34" charset="0"/>
              </a:defRPr>
            </a:lvl2pPr>
            <a:lvl3pPr marL="297000" indent="-189000" algn="l" defTabSz="685800" rtl="0" eaLnBrk="1" latinLnBrk="0" hangingPunct="1">
              <a:lnSpc>
                <a:spcPct val="90000"/>
              </a:lnSpc>
              <a:spcBef>
                <a:spcPts val="375"/>
              </a:spcBef>
              <a:buFontTx/>
              <a:buBlip>
                <a:blip r:embed="rId6"/>
              </a:buBlip>
              <a:defRPr sz="1350" kern="1200">
                <a:solidFill>
                  <a:schemeClr val="tx1"/>
                </a:solidFill>
                <a:latin typeface="Verdana" pitchFamily="34" charset="0"/>
                <a:ea typeface="Verdana" pitchFamily="34" charset="0"/>
                <a:cs typeface="Verdana" pitchFamily="34" charset="0"/>
              </a:defRPr>
            </a:lvl3pPr>
            <a:lvl4pPr marL="404813" indent="-108000" algn="l" defTabSz="685800" rtl="0" eaLnBrk="1" latinLnBrk="0" hangingPunct="1">
              <a:lnSpc>
                <a:spcPct val="90000"/>
              </a:lnSpc>
              <a:spcBef>
                <a:spcPts val="375"/>
              </a:spcBef>
              <a:buSzPct val="100000"/>
              <a:buFontTx/>
              <a:buBlip>
                <a:blip r:embed="rId7"/>
              </a:buBlip>
              <a:defRPr sz="135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Jeugdwet | Voorzieningen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Jeugdwet | Aantal jeugdhulptrajecten</a:t>
            </a:r>
          </a:p>
          <a:p>
            <a:pPr marL="457200" indent="-342900" defTabSz="914400">
              <a:lnSpc>
                <a:spcPct val="120000"/>
              </a:lnSpc>
              <a:spcBef>
                <a:spcPts val="400"/>
              </a:spcBef>
              <a:buFont typeface="+mj-lt"/>
              <a:buAutoNum type="alphaUcPeriod"/>
            </a:pPr>
            <a:r>
              <a:rPr lang="nl-NL" sz="1000">
                <a:solidFill>
                  <a:srgbClr val="FFFFFF"/>
                </a:solidFill>
                <a:latin typeface="+mn-lt"/>
                <a:ea typeface="+mn-ea"/>
                <a:cs typeface="+mn-cs"/>
              </a:rPr>
              <a:t>Wmo</a:t>
            </a:r>
          </a:p>
          <a:p>
            <a:pPr marL="457200" indent="-342900" defTabSz="914400">
              <a:lnSpc>
                <a:spcPct val="120000"/>
              </a:lnSpc>
              <a:spcBef>
                <a:spcPts val="400"/>
              </a:spcBef>
              <a:buFont typeface="+mj-lt"/>
              <a:buAutoNum type="alphaUcPeriod"/>
            </a:pPr>
            <a:r>
              <a:rPr lang="nl-NL" sz="1000" i="1">
                <a:solidFill>
                  <a:srgbClr val="FF0000"/>
                </a:solidFill>
                <a:latin typeface="+mn-lt"/>
                <a:ea typeface="+mn-ea"/>
                <a:cs typeface="+mn-cs"/>
              </a:rPr>
              <a:t>Eventuele andere items – toe te voegen door de regio</a:t>
            </a: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nl-NL" sz="1000">
              <a:solidFill>
                <a:srgbClr val="FFFFFF"/>
              </a:solidFill>
              <a:latin typeface="+mn-lt"/>
              <a:ea typeface="+mn-ea"/>
              <a:cs typeface="+mn-cs"/>
            </a:endParaRP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Tree>
    <p:extLst>
      <p:ext uri="{BB962C8B-B14F-4D97-AF65-F5344CB8AC3E}">
        <p14:creationId xmlns:p14="http://schemas.microsoft.com/office/powerpoint/2010/main" val="4149757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75</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14A. Jeugdwet | Voorzieningen</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310845"/>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b="1" dirty="0">
                <a:solidFill>
                  <a:srgbClr val="00305B"/>
                </a:solidFill>
                <a:latin typeface="Verdana"/>
              </a:rPr>
              <a:t>Jeugdwet</a:t>
            </a:r>
          </a:p>
          <a:p>
            <a:pPr marL="0" indent="0" defTabSz="685783">
              <a:spcAft>
                <a:spcPts val="600"/>
              </a:spcAft>
              <a:buClr>
                <a:srgbClr val="E17000"/>
              </a:buClr>
              <a:buNone/>
              <a:defRPr/>
            </a:pPr>
            <a:r>
              <a:rPr lang="nl-NL" sz="825" dirty="0">
                <a:solidFill>
                  <a:srgbClr val="00305B"/>
                </a:solidFill>
                <a:latin typeface="Verdana"/>
              </a:rPr>
              <a:t>Aantal maatwerkvoorzieningen op gemeente- en wijkniveau: </a:t>
            </a:r>
            <a:r>
              <a:rPr lang="nl-NL" sz="825" u="sng" dirty="0">
                <a:solidFill>
                  <a:srgbClr val="154273"/>
                </a:solidFill>
                <a:latin typeface="RO Sans"/>
                <a:hlinkClick r:id="rId3"/>
              </a:rPr>
              <a:t>Gemeentelijke Monitor Sociaal Domein | Waarstaatjegemeente.nl(opent in een nieuw venster)</a:t>
            </a:r>
            <a:r>
              <a:rPr lang="nl-NL" sz="825" dirty="0">
                <a:solidFill>
                  <a:srgbClr val="000000"/>
                </a:solidFill>
                <a:latin typeface="RO Sans"/>
              </a:rPr>
              <a:t>)</a:t>
            </a:r>
            <a:endParaRPr lang="nl-NL" sz="825"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https://www.waarstaatjegemeente.nl/jive?workspace_guid=a9c5c49d-02f2-4d2e-ae89-15dc1cbc7f21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
        <p:nvSpPr>
          <p:cNvPr id="2" name="Tekstvak 1">
            <a:extLst>
              <a:ext uri="{FF2B5EF4-FFF2-40B4-BE49-F238E27FC236}">
                <a16:creationId xmlns:a16="http://schemas.microsoft.com/office/drawing/2014/main" id="{9B5FD883-5A85-F3AF-130F-9150E7DFF456}"/>
              </a:ext>
            </a:extLst>
          </p:cNvPr>
          <p:cNvSpPr txBox="1"/>
          <p:nvPr/>
        </p:nvSpPr>
        <p:spPr>
          <a:xfrm>
            <a:off x="616939" y="1771650"/>
            <a:ext cx="2412011" cy="404085"/>
          </a:xfrm>
          <a:prstGeom prst="rect">
            <a:avLst/>
          </a:prstGeom>
          <a:noFill/>
        </p:spPr>
        <p:txBody>
          <a:bodyPr wrap="square" rtlCol="0">
            <a:spAutoFit/>
          </a:bodyPr>
          <a:lstStyle/>
          <a:p>
            <a:r>
              <a:rPr lang="nl-NL" sz="1013" dirty="0"/>
              <a:t>Plaatje wordt toegevoegd indien RIVM data uit microdata CBS heeft</a:t>
            </a:r>
          </a:p>
        </p:txBody>
      </p:sp>
    </p:spTree>
    <p:extLst>
      <p:ext uri="{BB962C8B-B14F-4D97-AF65-F5344CB8AC3E}">
        <p14:creationId xmlns:p14="http://schemas.microsoft.com/office/powerpoint/2010/main" val="14049936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76</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012AD7D3-9723-E299-35C6-CA5B00064C1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Jeugdwet | Aantal jeugdhulptrajecten</a:t>
            </a:r>
            <a:endParaRPr lang="nl-NL" sz="1050" dirty="0">
              <a:solidFill>
                <a:srgbClr val="00305B"/>
              </a:solidFill>
              <a:latin typeface="Verdana"/>
            </a:endParaRPr>
          </a:p>
        </p:txBody>
      </p:sp>
      <p:sp>
        <p:nvSpPr>
          <p:cNvPr id="3" name="Tijdelijke aanduiding voor tekst 4">
            <a:extLst>
              <a:ext uri="{FF2B5EF4-FFF2-40B4-BE49-F238E27FC236}">
                <a16:creationId xmlns:a16="http://schemas.microsoft.com/office/drawing/2014/main" id="{67DC35C5-F498-2A3C-1D3F-893DB90A41A5}"/>
              </a:ext>
            </a:extLst>
          </p:cNvPr>
          <p:cNvSpPr txBox="1">
            <a:spLocks/>
          </p:cNvSpPr>
          <p:nvPr/>
        </p:nvSpPr>
        <p:spPr>
          <a:xfrm>
            <a:off x="527248" y="3589865"/>
            <a:ext cx="7473751" cy="246270"/>
          </a:xfrm>
          <a:prstGeom prst="rect">
            <a:avLst/>
          </a:prstGeom>
          <a:ln>
            <a:no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
                <a:srgbClr val="E17000"/>
              </a:buClr>
              <a:buSzTx/>
              <a:buNone/>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De grafiek toont het aantal jongeren met jeugdhulp in natura. Met ingang van 2021 is er een forse toename van jeugdhulpaanbieders, die jeugdhulptrajecten rapporteren. Hierdoor zijn de cijfers voor het jaar 2021 niet goed te vergelijken met de cijfers van 2020. Ook over de eerdere jaren (2015 t/m 2020) is de trend niet volledig veroorzaakt door groei in het aantal jeugdhulptrajecten maar ook door bijvoorbeeld betere aanlevering van data vanuit gemeenten en een verandering in de berekenwijze.</a:t>
            </a:r>
          </a:p>
        </p:txBody>
      </p:sp>
      <p:pic>
        <p:nvPicPr>
          <p:cNvPr id="5" name="Afbeelding 4">
            <a:extLst>
              <a:ext uri="{FF2B5EF4-FFF2-40B4-BE49-F238E27FC236}">
                <a16:creationId xmlns:a16="http://schemas.microsoft.com/office/drawing/2014/main" id="{C222C57C-D326-E68D-C8B1-632E13374E3F}"/>
              </a:ext>
            </a:extLst>
          </p:cNvPr>
          <p:cNvPicPr>
            <a:picLocks noChangeAspect="1"/>
          </p:cNvPicPr>
          <p:nvPr/>
        </p:nvPicPr>
        <p:blipFill>
          <a:blip r:embed="rId2"/>
          <a:srcRect/>
          <a:stretch/>
        </p:blipFill>
        <p:spPr>
          <a:xfrm>
            <a:off x="616939" y="863351"/>
            <a:ext cx="3239999" cy="2160000"/>
          </a:xfrm>
          <a:prstGeom prst="rect">
            <a:avLst/>
          </a:prstGeom>
        </p:spPr>
      </p:pic>
      <p:sp>
        <p:nvSpPr>
          <p:cNvPr id="2" name="Tijdelijke aanduiding voor tekst 4">
            <a:extLst>
              <a:ext uri="{FF2B5EF4-FFF2-40B4-BE49-F238E27FC236}">
                <a16:creationId xmlns:a16="http://schemas.microsoft.com/office/drawing/2014/main" id="{C10803B8-C2E5-D0A6-8B08-A771D1ACCCD7}"/>
              </a:ext>
            </a:extLst>
          </p:cNvPr>
          <p:cNvSpPr txBox="1">
            <a:spLocks/>
          </p:cNvSpPr>
          <p:nvPr/>
        </p:nvSpPr>
        <p:spPr>
          <a:xfrm>
            <a:off x="4889136" y="869430"/>
            <a:ext cx="3240000" cy="1236688"/>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kumimoji="0" lang="nl-NL" sz="750" b="0" i="0" u="none" strike="noStrike" kern="1200" cap="none" spc="0" normalizeH="0" baseline="0" noProof="0" dirty="0">
                <a:ln>
                  <a:noFill/>
                </a:ln>
                <a:solidFill>
                  <a:srgbClr val="00305B"/>
                </a:solidFill>
                <a:effectLst/>
                <a:uLnTx/>
                <a:uFillTx/>
                <a:latin typeface="Verdana"/>
                <a:ea typeface="+mn-ea"/>
                <a:cs typeface="+mn-cs"/>
              </a:rPr>
              <a:t>Het aantal jeugdhulptrajecten in de regio Rotterdam stijgt in de periode 2021-2040 met 10,3%.</a:t>
            </a:r>
          </a:p>
          <a:p>
            <a:pPr marL="144000" marR="0" lvl="0" indent="-144000" algn="l" defTabSz="685800" rtl="0" eaLnBrk="1" fontAlgn="auto" latinLnBrk="0" hangingPunct="1">
              <a:lnSpc>
                <a:spcPct val="120000"/>
              </a:lnSpc>
              <a:spcBef>
                <a:spcPts val="0"/>
              </a:spcBef>
              <a:spcAft>
                <a:spcPts val="600"/>
              </a:spcAft>
              <a:buClr>
                <a:srgbClr val="E17000"/>
              </a:buClr>
              <a:buSzTx/>
              <a:buFont typeface="Arial" panose="020B0604020202020204" pitchFamily="34" charset="0"/>
              <a:buChar char="•"/>
              <a:tabLst/>
              <a:defRPr/>
            </a:pPr>
            <a:r>
              <a:rPr lang="nl-NL" sz="750" dirty="0">
                <a:solidFill>
                  <a:srgbClr val="00305B"/>
                </a:solidFill>
                <a:latin typeface="Verdana"/>
              </a:rPr>
              <a:t>De trend in de regio Rotterdam is sterker dan de gemiddelde trend in Nederland.</a:t>
            </a:r>
            <a:endParaRPr kumimoji="0" lang="nl-NL" sz="750" b="0" i="0" u="none" strike="noStrike" kern="1200" cap="none" spc="0" normalizeH="0" baseline="0" noProof="0" dirty="0">
              <a:ln>
                <a:noFill/>
              </a:ln>
              <a:solidFill>
                <a:srgbClr val="00305B"/>
              </a:solidFill>
              <a:effectLst/>
              <a:uLnTx/>
              <a:uFillTx/>
              <a:latin typeface="Verdana"/>
              <a:ea typeface="+mn-ea"/>
              <a:cs typeface="+mn-cs"/>
            </a:endParaRPr>
          </a:p>
        </p:txBody>
      </p:sp>
    </p:spTree>
    <p:extLst>
      <p:ext uri="{BB962C8B-B14F-4D97-AF65-F5344CB8AC3E}">
        <p14:creationId xmlns:p14="http://schemas.microsoft.com/office/powerpoint/2010/main" val="18845173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defTabSz="685783">
              <a:defRPr/>
            </a:pPr>
            <a:fld id="{DEA49D5D-94F6-A14E-9B1F-41E0B8197FAE}" type="slidenum">
              <a:rPr lang="nl-NL">
                <a:solidFill>
                  <a:srgbClr val="00305B"/>
                </a:solidFill>
                <a:latin typeface="Verdana"/>
              </a:rPr>
              <a:pPr defTabSz="685783">
                <a:defRPr/>
              </a:pPr>
              <a:t>77</a:t>
            </a:fld>
            <a:endParaRPr lang="nl-NL">
              <a:solidFill>
                <a:srgbClr val="00305B"/>
              </a:solidFill>
              <a:latin typeface="Verdana"/>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40" y="325148"/>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defTabSz="685783">
              <a:defRPr/>
            </a:pPr>
            <a:r>
              <a:rPr lang="nl-NL" sz="2000" dirty="0">
                <a:solidFill>
                  <a:srgbClr val="00305B"/>
                </a:solidFill>
                <a:latin typeface="Verdana"/>
              </a:rPr>
              <a:t>14B. </a:t>
            </a:r>
            <a:r>
              <a:rPr lang="nl-NL" sz="2000" dirty="0" err="1">
                <a:solidFill>
                  <a:srgbClr val="00305B"/>
                </a:solidFill>
                <a:latin typeface="Verdana"/>
              </a:rPr>
              <a:t>Wmo</a:t>
            </a:r>
            <a:endParaRPr lang="nl-NL" dirty="0">
              <a:solidFill>
                <a:srgbClr val="00305B"/>
              </a:solidFill>
              <a:latin typeface="Verdana"/>
            </a:endParaRPr>
          </a:p>
        </p:txBody>
      </p:sp>
      <p:sp>
        <p:nvSpPr>
          <p:cNvPr id="6" name="Tijdelijke aanduiding voor tekst 4">
            <a:extLst>
              <a:ext uri="{FF2B5EF4-FFF2-40B4-BE49-F238E27FC236}">
                <a16:creationId xmlns:a16="http://schemas.microsoft.com/office/drawing/2014/main" id="{0BBA2AF0-9A39-11F7-3990-0B8C4639A6A2}"/>
              </a:ext>
            </a:extLst>
          </p:cNvPr>
          <p:cNvSpPr txBox="1">
            <a:spLocks/>
          </p:cNvSpPr>
          <p:nvPr/>
        </p:nvSpPr>
        <p:spPr>
          <a:xfrm>
            <a:off x="4386964" y="860856"/>
            <a:ext cx="4140097" cy="1580267"/>
          </a:xfrm>
          <a:prstGeom prst="rect">
            <a:avLst/>
          </a:prstGeom>
          <a:ln>
            <a:solidFill>
              <a:srgbClr val="F3700D"/>
            </a:solidFill>
          </a:ln>
        </p:spPr>
        <p:txBody>
          <a:bodyPr/>
          <a:lstStyle>
            <a:lvl1pPr marL="144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1pPr>
            <a:lvl2pPr marL="288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2pPr>
            <a:lvl3pPr marL="432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3pPr>
            <a:lvl4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kern="1200">
                <a:solidFill>
                  <a:schemeClr val="tx2"/>
                </a:solidFill>
                <a:latin typeface="+mn-lt"/>
                <a:ea typeface="+mn-ea"/>
                <a:cs typeface="+mn-cs"/>
              </a:defRPr>
            </a:lvl4pPr>
            <a:lvl5pPr marL="576000" indent="-144000" algn="l" defTabSz="685800" rtl="0" eaLnBrk="1" latinLnBrk="0" hangingPunct="1">
              <a:lnSpc>
                <a:spcPct val="120000"/>
              </a:lnSpc>
              <a:spcBef>
                <a:spcPts val="0"/>
              </a:spcBef>
              <a:buClr>
                <a:schemeClr val="accent3"/>
              </a:buClr>
              <a:buFont typeface="Arial" panose="020B0604020202020204" pitchFamily="34" charset="0"/>
              <a:buChar char="•"/>
              <a:defRPr sz="900" i="1"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spcAft>
                <a:spcPts val="600"/>
              </a:spcAft>
              <a:buClr>
                <a:srgbClr val="E17000"/>
              </a:buClr>
              <a:buNone/>
              <a:defRPr/>
            </a:pPr>
            <a:r>
              <a:rPr lang="nl-NL" sz="800" dirty="0">
                <a:solidFill>
                  <a:srgbClr val="00305B"/>
                </a:solidFill>
                <a:latin typeface="Verdana"/>
              </a:rPr>
              <a:t>NB Niet alle gemeenten leveren de data over de </a:t>
            </a:r>
            <a:r>
              <a:rPr lang="nl-NL" sz="800" dirty="0" err="1">
                <a:solidFill>
                  <a:srgbClr val="00305B"/>
                </a:solidFill>
                <a:latin typeface="Verdana"/>
              </a:rPr>
              <a:t>Wmo</a:t>
            </a:r>
            <a:r>
              <a:rPr lang="nl-NL" sz="800" dirty="0">
                <a:solidFill>
                  <a:srgbClr val="00305B"/>
                </a:solidFill>
                <a:latin typeface="Verdana"/>
              </a:rPr>
              <a:t> aan, waardoor geen betrouwbare cumulatie op zorgkantoorregio is te geven.</a:t>
            </a:r>
          </a:p>
          <a:p>
            <a:pPr marL="0" indent="0" defTabSz="685783">
              <a:spcAft>
                <a:spcPts val="600"/>
              </a:spcAft>
              <a:buClr>
                <a:srgbClr val="E17000"/>
              </a:buClr>
              <a:buNone/>
              <a:defRPr/>
            </a:pPr>
            <a:endParaRPr lang="nl-NL" sz="800" b="1" dirty="0">
              <a:solidFill>
                <a:srgbClr val="00305B"/>
              </a:solidFill>
              <a:latin typeface="Verdana"/>
            </a:endParaRPr>
          </a:p>
          <a:p>
            <a:pPr marL="0" indent="0" defTabSz="685783">
              <a:spcAft>
                <a:spcPts val="600"/>
              </a:spcAft>
              <a:buClr>
                <a:srgbClr val="E17000"/>
              </a:buClr>
              <a:buNone/>
              <a:defRPr/>
            </a:pPr>
            <a:r>
              <a:rPr lang="nl-NL" sz="800" b="1" dirty="0" err="1">
                <a:solidFill>
                  <a:srgbClr val="00305B"/>
                </a:solidFill>
                <a:latin typeface="Verdana"/>
              </a:rPr>
              <a:t>Wmo</a:t>
            </a:r>
            <a:endParaRPr lang="nl-NL" sz="800" b="1" dirty="0">
              <a:solidFill>
                <a:srgbClr val="00305B"/>
              </a:solidFill>
              <a:latin typeface="Verdana"/>
            </a:endParaRPr>
          </a:p>
          <a:p>
            <a:pPr marL="0" indent="0" defTabSz="685783">
              <a:spcAft>
                <a:spcPts val="600"/>
              </a:spcAft>
              <a:buClr>
                <a:srgbClr val="E17000"/>
              </a:buClr>
              <a:buNone/>
              <a:defRPr/>
            </a:pPr>
            <a:r>
              <a:rPr lang="nl-NL" sz="750" dirty="0">
                <a:solidFill>
                  <a:srgbClr val="00305B"/>
                </a:solidFill>
                <a:latin typeface="Verdana"/>
              </a:rPr>
              <a:t>Aantal maatwerkvoorzieningen op gemeente- en wijkniveau: </a:t>
            </a:r>
            <a:r>
              <a:rPr lang="nl-NL" sz="750" u="sng" dirty="0">
                <a:solidFill>
                  <a:srgbClr val="154273"/>
                </a:solidFill>
                <a:latin typeface="RO Sans"/>
                <a:hlinkClick r:id="rId3"/>
              </a:rPr>
              <a:t>Gemeentelijke Monitor Sociaal Domein | Waarstaatjegemeente.nl(opent in een nieuw venster)</a:t>
            </a:r>
            <a:r>
              <a:rPr lang="nl-NL" sz="750" dirty="0">
                <a:solidFill>
                  <a:srgbClr val="000000"/>
                </a:solidFill>
                <a:latin typeface="RO Sans"/>
              </a:rPr>
              <a:t>)</a:t>
            </a:r>
            <a:endParaRPr lang="nl-NL" sz="750" dirty="0">
              <a:solidFill>
                <a:srgbClr val="00305B"/>
              </a:solidFill>
              <a:latin typeface="Verdana"/>
            </a:endParaRPr>
          </a:p>
          <a:p>
            <a:pPr marL="0" indent="0" defTabSz="685783">
              <a:spcAft>
                <a:spcPts val="600"/>
              </a:spcAft>
              <a:buClr>
                <a:srgbClr val="E17000"/>
              </a:buClr>
              <a:buNone/>
              <a:defRPr/>
            </a:pPr>
            <a:r>
              <a:rPr lang="nl-NL" sz="800" dirty="0">
                <a:solidFill>
                  <a:srgbClr val="00305B"/>
                </a:solidFill>
                <a:latin typeface="Verdana"/>
              </a:rPr>
              <a:t>Kosten</a:t>
            </a:r>
            <a:r>
              <a:rPr lang="nl-NL" sz="750" dirty="0">
                <a:solidFill>
                  <a:srgbClr val="00305B"/>
                </a:solidFill>
                <a:latin typeface="Verdana"/>
              </a:rPr>
              <a:t>: </a:t>
            </a:r>
            <a:r>
              <a:rPr lang="nl-NL" sz="750" u="sng" dirty="0">
                <a:solidFill>
                  <a:srgbClr val="002C64"/>
                </a:solidFill>
                <a:latin typeface="Arial" panose="020B0604020202020204" pitchFamily="34" charset="0"/>
                <a:ea typeface="Times New Roman" panose="02020603050405020304" pitchFamily="18" charset="0"/>
                <a:cs typeface="Times New Roman" panose="02020603050405020304" pitchFamily="18" charset="0"/>
                <a:hlinkClick r:id="rId4"/>
              </a:rPr>
              <a:t>https://www.waarstaatjegemeente.nl/jive?workspace_guid=8ce130c7-c202-4b7d-9f31-357799a3d051</a:t>
            </a:r>
            <a:endParaRPr lang="nl-NL" sz="750" dirty="0">
              <a:solidFill>
                <a:srgbClr val="00305B"/>
              </a:solidFill>
              <a:latin typeface="Verdana"/>
            </a:endParaRPr>
          </a:p>
          <a:p>
            <a:pPr marL="0" indent="0" defTabSz="685783">
              <a:spcAft>
                <a:spcPts val="600"/>
              </a:spcAft>
              <a:buClr>
                <a:srgbClr val="E17000"/>
              </a:buClr>
              <a:buNone/>
              <a:defRPr/>
            </a:pPr>
            <a:endParaRPr lang="nl-NL" sz="800" b="1" dirty="0">
              <a:solidFill>
                <a:srgbClr val="F3700D"/>
              </a:solidFill>
              <a:latin typeface="Verdana"/>
            </a:endParaRPr>
          </a:p>
        </p:txBody>
      </p:sp>
    </p:spTree>
    <p:extLst>
      <p:ext uri="{BB962C8B-B14F-4D97-AF65-F5344CB8AC3E}">
        <p14:creationId xmlns:p14="http://schemas.microsoft.com/office/powerpoint/2010/main" val="1996347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15. </a:t>
            </a:r>
            <a:r>
              <a:rPr lang="nl-NL" sz="3000" dirty="0">
                <a:solidFill>
                  <a:srgbClr val="FFFFFF"/>
                </a:solidFill>
                <a:latin typeface="+mj-lt"/>
                <a:ea typeface="+mj-ea"/>
                <a:cs typeface="+mj-cs"/>
              </a:rPr>
              <a:t>Preventie</a:t>
            </a:r>
            <a:endParaRPr lang="en-US" sz="30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20000"/>
              </a:lnSpc>
              <a:spcBef>
                <a:spcPts val="400"/>
              </a:spcBef>
              <a:buFont typeface="+mj-lt"/>
              <a:buAutoNum type="alphaUcPeriod"/>
            </a:pPr>
            <a:r>
              <a:rPr lang="nl-NL" sz="1000" dirty="0">
                <a:solidFill>
                  <a:srgbClr val="FFFFFF"/>
                </a:solidFill>
                <a:latin typeface="+mn-lt"/>
                <a:ea typeface="+mn-ea"/>
                <a:cs typeface="+mn-cs"/>
              </a:rPr>
              <a:t>…</a:t>
            </a:r>
          </a:p>
          <a:p>
            <a:pPr marL="457200" indent="-342900" defTabSz="914400">
              <a:lnSpc>
                <a:spcPct val="120000"/>
              </a:lnSpc>
              <a:spcBef>
                <a:spcPts val="400"/>
              </a:spcBef>
              <a:buFont typeface="+mj-lt"/>
              <a:buAutoNum type="alphaUcPeriod"/>
            </a:pPr>
            <a:endParaRPr lang="en-US" sz="10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450"/>
              </a:spcAft>
              <a:buClrTx/>
              <a:buSzTx/>
              <a:buFontTx/>
              <a:buNone/>
              <a:tabLst/>
              <a:defRPr/>
            </a:pPr>
            <a:fld id="{DEA49D5D-94F6-A14E-9B1F-41E0B8197FAE}" type="slidenum">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450"/>
                </a:spcAft>
                <a:buClrTx/>
                <a:buSzTx/>
                <a:buFontTx/>
                <a:buNone/>
                <a:tabLst/>
                <a:defRPr/>
              </a:pPr>
              <a:t>78</a:t>
            </a:fld>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descr="Klaslokaal silhouet">
            <a:extLst>
              <a:ext uri="{FF2B5EF4-FFF2-40B4-BE49-F238E27FC236}">
                <a16:creationId xmlns:a16="http://schemas.microsoft.com/office/drawing/2014/main" id="{DD1BBB9D-86C6-CED2-DFF0-7E8A768E39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8975" y="2024495"/>
            <a:ext cx="1042074" cy="1042074"/>
          </a:xfrm>
          <a:prstGeom prst="rect">
            <a:avLst/>
          </a:prstGeom>
        </p:spPr>
      </p:pic>
      <p:pic>
        <p:nvPicPr>
          <p:cNvPr id="10" name="Graphic 9" descr="Lopen silhouet">
            <a:extLst>
              <a:ext uri="{FF2B5EF4-FFF2-40B4-BE49-F238E27FC236}">
                <a16:creationId xmlns:a16="http://schemas.microsoft.com/office/drawing/2014/main" id="{B67C1B5C-2263-F8A2-9C2A-632748515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539" y="2181800"/>
            <a:ext cx="855139" cy="855139"/>
          </a:xfrm>
          <a:prstGeom prst="rect">
            <a:avLst/>
          </a:prstGeom>
        </p:spPr>
      </p:pic>
      <p:pic>
        <p:nvPicPr>
          <p:cNvPr id="12" name="Graphic 11" descr="Appel silhouet">
            <a:extLst>
              <a:ext uri="{FF2B5EF4-FFF2-40B4-BE49-F238E27FC236}">
                <a16:creationId xmlns:a16="http://schemas.microsoft.com/office/drawing/2014/main" id="{01EA3EC9-93F7-310B-E451-5F3727F7E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4114" y="2088332"/>
            <a:ext cx="914400" cy="914400"/>
          </a:xfrm>
          <a:prstGeom prst="rect">
            <a:avLst/>
          </a:prstGeom>
        </p:spPr>
      </p:pic>
    </p:spTree>
    <p:extLst>
      <p:ext uri="{BB962C8B-B14F-4D97-AF65-F5344CB8AC3E}">
        <p14:creationId xmlns:p14="http://schemas.microsoft.com/office/powerpoint/2010/main" val="669967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79</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tel 1">
            <a:extLst>
              <a:ext uri="{FF2B5EF4-FFF2-40B4-BE49-F238E27FC236}">
                <a16:creationId xmlns:a16="http://schemas.microsoft.com/office/drawing/2014/main" id="{6A4BEAAB-B4F4-F5AF-92FB-20C70E627D65}"/>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15A. </a:t>
            </a:r>
            <a:endParaRPr kumimoji="0" lang="nl-NL" sz="3200" b="1" i="0" u="none" strike="noStrike" kern="1200" cap="none" spc="0" normalizeH="0" baseline="0" noProof="0" dirty="0">
              <a:ln>
                <a:noFill/>
              </a:ln>
              <a:solidFill>
                <a:srgbClr val="00305B"/>
              </a:solidFill>
              <a:effectLst/>
              <a:uLnTx/>
              <a:uFillTx/>
              <a:latin typeface="Verdana"/>
              <a:ea typeface="+mj-ea"/>
              <a:cs typeface="+mj-cs"/>
            </a:endParaRPr>
          </a:p>
        </p:txBody>
      </p:sp>
      <p:sp>
        <p:nvSpPr>
          <p:cNvPr id="2" name="Tekstvak 1">
            <a:extLst>
              <a:ext uri="{FF2B5EF4-FFF2-40B4-BE49-F238E27FC236}">
                <a16:creationId xmlns:a16="http://schemas.microsoft.com/office/drawing/2014/main" id="{93AF2FDD-DEA3-946F-A98C-4E3218FEF6DA}"/>
              </a:ext>
            </a:extLst>
          </p:cNvPr>
          <p:cNvSpPr txBox="1"/>
          <p:nvPr/>
        </p:nvSpPr>
        <p:spPr>
          <a:xfrm rot="237325">
            <a:off x="3440482" y="1065906"/>
            <a:ext cx="2557083" cy="2446824"/>
          </a:xfrm>
          <a:prstGeom prst="rect">
            <a:avLst/>
          </a:prstGeom>
          <a:noFill/>
          <a:ln w="31750">
            <a:solidFill>
              <a:srgbClr val="FF0000"/>
            </a:solidFill>
          </a:ln>
        </p:spPr>
        <p:txBody>
          <a:bodyPr wrap="square" rtlCol="0">
            <a:spAutoFit/>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In het GALA is afgesproken dat het regiobeeld inzicht geeft in het aanbod van gezondheidsbevordering, zorg, welzijn en ondersteuning in de regio. </a:t>
            </a:r>
          </a:p>
          <a:p>
            <a:pPr marL="0" marR="0" lvl="0" indent="0" algn="ctr" defTabSz="685800" rtl="0" eaLnBrk="1" fontAlgn="auto" latinLnBrk="0" hangingPunct="1">
              <a:lnSpc>
                <a:spcPct val="100000"/>
              </a:lnSpc>
              <a:spcBef>
                <a:spcPts val="60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Verdana"/>
                <a:ea typeface="+mn-ea"/>
                <a:cs typeface="+mn-cs"/>
              </a:rPr>
              <a:t>Hierbij wordt aandacht besteed aan universele, selectieve, geïndiceerde en zorggerelateerde preventie.</a:t>
            </a:r>
          </a:p>
          <a:p>
            <a:pPr marL="0" marR="0" lvl="0" indent="0" algn="ctr" defTabSz="685800" rtl="0" eaLnBrk="1" fontAlgn="auto" latinLnBrk="0" hangingPunct="1">
              <a:lnSpc>
                <a:spcPct val="100000"/>
              </a:lnSpc>
              <a:spcBef>
                <a:spcPts val="600"/>
              </a:spcBef>
              <a:spcAft>
                <a:spcPts val="0"/>
              </a:spcAft>
              <a:buClrTx/>
              <a:buSzTx/>
              <a:buFontTx/>
              <a:buNone/>
              <a:tabLst/>
              <a:defRPr/>
            </a:pPr>
            <a:r>
              <a:rPr lang="nl-NL" sz="1100" b="1" dirty="0">
                <a:solidFill>
                  <a:prstClr val="black"/>
                </a:solidFill>
                <a:latin typeface="Verdana"/>
              </a:rPr>
              <a:t>Het is aan de regio om daar in dit regiobeeld invulling aan te geven.</a:t>
            </a:r>
            <a:endParaRPr kumimoji="0" lang="nl-NL" sz="1000" b="1"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66139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70317CD-E1CE-4C00-9DA2-C67EE3D8327F}"/>
              </a:ext>
            </a:extLst>
          </p:cNvPr>
          <p:cNvSpPr>
            <a:spLocks noGrp="1"/>
          </p:cNvSpPr>
          <p:nvPr>
            <p:ph idx="1"/>
          </p:nvPr>
        </p:nvSpPr>
        <p:spPr>
          <a:xfrm>
            <a:off x="3335481" y="876300"/>
            <a:ext cx="5179868" cy="3534172"/>
          </a:xfrm>
        </p:spPr>
        <p:txBody>
          <a:bodyPr vert="horz" lIns="91440" tIns="45720" rIns="91440" bIns="45720" rtlCol="0" anchor="t">
            <a:normAutofit/>
          </a:bodyPr>
          <a:lstStyle/>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Rotterdam is gelegen in het midden van Nederland en bestaat uit drie gemeenten. De regio heeft 752.070 inwoners. </a:t>
            </a: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zorgkantoorregio overlapt grotendeels met de Provincie Zuid-Holland, de GGD-regio Rotterdam-Rijnmond en de ROAZ-regio Zuidwest-Nederland. </a:t>
            </a:r>
            <a:r>
              <a:rPr lang="nl-NL" sz="900" i="1" dirty="0">
                <a:solidFill>
                  <a:srgbClr val="FF0000"/>
                </a:solidFill>
                <a:cs typeface="Times New Roman" panose="02020603050405020304" pitchFamily="18" charset="0"/>
              </a:rPr>
              <a:t>aanvullen door regio</a:t>
            </a:r>
            <a:endParaRPr lang="nl-NL" sz="900" dirty="0">
              <a:solidFill>
                <a:schemeClr val="tx2"/>
              </a:solidFill>
              <a:cs typeface="Times New Roman" panose="02020603050405020304" pitchFamily="18" charset="0"/>
            </a:endParaRPr>
          </a:p>
          <a:p>
            <a:pPr lvl="1">
              <a:lnSpc>
                <a:spcPct val="120000"/>
              </a:lnSpc>
              <a:spcBef>
                <a:spcPts val="0"/>
              </a:spcBef>
              <a:spcAft>
                <a:spcPts val="800"/>
              </a:spcAft>
              <a:buClr>
                <a:schemeClr val="accent2"/>
              </a:buClr>
              <a:tabLst>
                <a:tab pos="914400" algn="l"/>
              </a:tabLst>
            </a:pPr>
            <a:r>
              <a:rPr lang="nl-NL" sz="900" dirty="0">
                <a:solidFill>
                  <a:schemeClr val="tx2"/>
                </a:solidFill>
                <a:cs typeface="Times New Roman" panose="02020603050405020304" pitchFamily="18" charset="0"/>
              </a:rPr>
              <a:t>De regio kenmerkt zich door ___. </a:t>
            </a:r>
            <a:r>
              <a:rPr lang="nl-NL" sz="900" i="1" dirty="0">
                <a:solidFill>
                  <a:srgbClr val="FF0000"/>
                </a:solidFill>
                <a:cs typeface="Times New Roman" panose="02020603050405020304" pitchFamily="18" charset="0"/>
              </a:rPr>
              <a:t>Verder aanvullen door regio</a:t>
            </a:r>
          </a:p>
        </p:txBody>
      </p:sp>
      <p:sp>
        <p:nvSpPr>
          <p:cNvPr id="4" name="Tijdelijke aanduiding voor dianummer 3">
            <a:extLst>
              <a:ext uri="{FF2B5EF4-FFF2-40B4-BE49-F238E27FC236}">
                <a16:creationId xmlns:a16="http://schemas.microsoft.com/office/drawing/2014/main" id="{1BE5C2C2-F0BB-4E48-B51C-99C749EFF8E5}"/>
              </a:ext>
            </a:extLst>
          </p:cNvPr>
          <p:cNvSpPr>
            <a:spLocks noGrp="1"/>
          </p:cNvSpPr>
          <p:nvPr>
            <p:ph type="sldNum" sz="quarter" idx="11"/>
          </p:nvPr>
        </p:nvSpPr>
        <p:spPr>
          <a:xfrm>
            <a:off x="7156173" y="4767262"/>
            <a:ext cx="1359176"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EA49D5D-94F6-A14E-9B1F-41E0B8197F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D5A03A9-5B98-44D6-1272-EBCCBB803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241" y="2112473"/>
            <a:ext cx="2547606" cy="918554"/>
          </a:xfrm>
          <a:prstGeom prst="rect">
            <a:avLst/>
          </a:prstGeom>
        </p:spPr>
      </p:pic>
      <p:sp>
        <p:nvSpPr>
          <p:cNvPr id="2" name="Titel 1">
            <a:extLst>
              <a:ext uri="{FF2B5EF4-FFF2-40B4-BE49-F238E27FC236}">
                <a16:creationId xmlns:a16="http://schemas.microsoft.com/office/drawing/2014/main" id="{9D0D97A9-A368-435E-1DF0-E3FD1AB15BBF}"/>
              </a:ext>
            </a:extLst>
          </p:cNvPr>
          <p:cNvSpPr txBox="1">
            <a:spLocks/>
          </p:cNvSpPr>
          <p:nvPr/>
        </p:nvSpPr>
        <p:spPr>
          <a:xfrm>
            <a:off x="3335481" y="325147"/>
            <a:ext cx="4985457"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r>
              <a:rPr lang="nl-NL" sz="2000" dirty="0"/>
              <a:t>Beknopte omschrijving van de regio</a:t>
            </a:r>
            <a:endParaRPr lang="nl-NL" dirty="0"/>
          </a:p>
        </p:txBody>
      </p:sp>
    </p:spTree>
    <p:extLst>
      <p:ext uri="{BB962C8B-B14F-4D97-AF65-F5344CB8AC3E}">
        <p14:creationId xmlns:p14="http://schemas.microsoft.com/office/powerpoint/2010/main" val="482150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80</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b="1" dirty="0">
                <a:latin typeface="Verdana" panose="020B0604030504040204" pitchFamily="34" charset="0"/>
                <a:ea typeface="Calibri" panose="020F0502020204030204" pitchFamily="34" charset="0"/>
                <a:cs typeface="Times New Roman" panose="02020603050405020304" pitchFamily="18" charset="0"/>
              </a:rPr>
              <a:t>C. Regionale samenwerking</a:t>
            </a:r>
            <a:endParaRPr lang="nl-NL" sz="2600" dirty="0"/>
          </a:p>
        </p:txBody>
      </p:sp>
      <p:pic>
        <p:nvPicPr>
          <p:cNvPr id="2" name="Graphic 1" descr="Puzzelstukjes silhouet">
            <a:extLst>
              <a:ext uri="{FF2B5EF4-FFF2-40B4-BE49-F238E27FC236}">
                <a16:creationId xmlns:a16="http://schemas.microsoft.com/office/drawing/2014/main" id="{5D751544-CFC6-0F2F-7C54-A237032D25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5637" y="1262278"/>
            <a:ext cx="1882343" cy="1882343"/>
          </a:xfrm>
          <a:prstGeom prst="rect">
            <a:avLst/>
          </a:prstGeom>
        </p:spPr>
      </p:pic>
    </p:spTree>
    <p:extLst>
      <p:ext uri="{BB962C8B-B14F-4D97-AF65-F5344CB8AC3E}">
        <p14:creationId xmlns:p14="http://schemas.microsoft.com/office/powerpoint/2010/main" val="208431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81</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1" algn="l">
              <a:spcAft>
                <a:spcPts val="800"/>
              </a:spcAft>
              <a:buClr>
                <a:schemeClr val="accent2"/>
              </a:buClr>
              <a:tabLst>
                <a:tab pos="914400" algn="l"/>
              </a:tabLst>
            </a:pPr>
            <a:r>
              <a:rPr lang="nl-NL" sz="1000" dirty="0">
                <a:cs typeface="Times New Roman" panose="02020603050405020304" pitchFamily="18" charset="0"/>
              </a:rPr>
              <a:t>…</a:t>
            </a:r>
          </a:p>
          <a:p>
            <a:pPr marL="0" lvl="1" algn="l">
              <a:spcAft>
                <a:spcPts val="800"/>
              </a:spcAft>
              <a:buClr>
                <a:schemeClr val="accent2"/>
              </a:buClr>
              <a:tabLst>
                <a:tab pos="914400" algn="l"/>
              </a:tabLst>
            </a:pPr>
            <a:r>
              <a:rPr lang="nl-NL" sz="1000" i="1" dirty="0">
                <a:solidFill>
                  <a:srgbClr val="FF0000"/>
                </a:solidFill>
                <a:cs typeface="Times New Roman" panose="02020603050405020304" pitchFamily="18" charset="0"/>
              </a:rPr>
              <a:t>Hier kan de regio beschrijven hoe de regionale samenwerking binnen de regio is georganiseerd.</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Organisatie regionale samenwerking</a:t>
            </a:r>
          </a:p>
        </p:txBody>
      </p:sp>
    </p:spTree>
    <p:extLst>
      <p:ext uri="{BB962C8B-B14F-4D97-AF65-F5344CB8AC3E}">
        <p14:creationId xmlns:p14="http://schemas.microsoft.com/office/powerpoint/2010/main" val="21007470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5" name="Tijdelijke aanduiding voor inhoud 2">
            <a:extLst>
              <a:ext uri="{FF2B5EF4-FFF2-40B4-BE49-F238E27FC236}">
                <a16:creationId xmlns:a16="http://schemas.microsoft.com/office/drawing/2014/main" id="{3565E7C5-8FED-E379-096C-6537BDAEA0DF}"/>
              </a:ext>
            </a:extLst>
          </p:cNvPr>
          <p:cNvSpPr txBox="1">
            <a:spLocks/>
          </p:cNvSpPr>
          <p:nvPr/>
        </p:nvSpPr>
        <p:spPr>
          <a:xfrm>
            <a:off x="546100" y="971550"/>
            <a:ext cx="7969249" cy="3661172"/>
          </a:xfrm>
          <a:prstGeom prst="rect">
            <a:avLst/>
          </a:prstGeom>
        </p:spPr>
        <p:txBody>
          <a:bodyPr vert="horz" lIns="91440" tIns="45720" rIns="91440" bIns="4572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0"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goed gaat en wat de knelpunten / verbeterwensen zijn die in de regio dan wel landelijk moeten worden opgepakt.</a:t>
            </a: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Knelpunten regionale samenwerking</a:t>
            </a:r>
          </a:p>
        </p:txBody>
      </p:sp>
    </p:spTree>
    <p:extLst>
      <p:ext uri="{BB962C8B-B14F-4D97-AF65-F5344CB8AC3E}">
        <p14:creationId xmlns:p14="http://schemas.microsoft.com/office/powerpoint/2010/main" val="3627694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4ECDF5CE-B34D-401C-B0C5-7878C97BC918}"/>
              </a:ext>
            </a:extLst>
          </p:cNvPr>
          <p:cNvSpPr>
            <a:spLocks noGrp="1"/>
          </p:cNvSpPr>
          <p:nvPr>
            <p:ph type="dt" sz="half"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00B4EA-48F5-4D6B-8A27-34F1B4F9D915}" type="datetime1">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31-3-2023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5" name="Tijdelijke aanduiding voor dianummer 4">
            <a:extLst>
              <a:ext uri="{FF2B5EF4-FFF2-40B4-BE49-F238E27FC236}">
                <a16:creationId xmlns:a16="http://schemas.microsoft.com/office/drawing/2014/main" id="{ED597078-FF74-4C84-B073-526452F490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83</a:t>
            </a:fld>
            <a:endParaRPr kumimoji="0" lang="nl-NL" sz="800" b="0" i="0" u="none" strike="noStrike" kern="1200" cap="none" spc="0" normalizeH="0" baseline="0" noProof="0" dirty="0">
              <a:ln>
                <a:noFill/>
              </a:ln>
              <a:solidFill>
                <a:srgbClr val="00305B"/>
              </a:solidFill>
              <a:effectLst/>
              <a:uLnTx/>
              <a:uFillTx/>
              <a:latin typeface="Verdana"/>
              <a:ea typeface="+mn-ea"/>
              <a:cs typeface="+mn-cs"/>
            </a:endParaRPr>
          </a:p>
        </p:txBody>
      </p:sp>
      <p:sp>
        <p:nvSpPr>
          <p:cNvPr id="7" name="Tijdelijke aanduiding voor tekst 6">
            <a:extLst>
              <a:ext uri="{FF2B5EF4-FFF2-40B4-BE49-F238E27FC236}">
                <a16:creationId xmlns:a16="http://schemas.microsoft.com/office/drawing/2014/main" id="{D3EF9889-24E6-4DCB-ADE3-3D6355D8FA6B}"/>
              </a:ext>
            </a:extLst>
          </p:cNvPr>
          <p:cNvSpPr>
            <a:spLocks noGrp="1"/>
          </p:cNvSpPr>
          <p:nvPr>
            <p:ph type="body" sz="half" idx="13"/>
          </p:nvPr>
        </p:nvSpPr>
        <p:spPr>
          <a:xfrm>
            <a:off x="498143" y="900348"/>
            <a:ext cx="3563999" cy="2951999"/>
          </a:xfrm>
        </p:spPr>
        <p:txBody>
          <a:bodyPr/>
          <a:lstStyle/>
          <a:p>
            <a:pPr algn="ctr"/>
            <a:r>
              <a:rPr lang="nl-NL" sz="2600" dirty="0">
                <a:latin typeface="Verdana" panose="020B0604030504040204" pitchFamily="34" charset="0"/>
                <a:cs typeface="Times New Roman" panose="02020603050405020304" pitchFamily="18" charset="0"/>
              </a:rPr>
              <a:t>D. Conclusies</a:t>
            </a:r>
            <a:endParaRPr lang="nl-NL" sz="2600" dirty="0"/>
          </a:p>
        </p:txBody>
      </p:sp>
      <p:pic>
        <p:nvPicPr>
          <p:cNvPr id="4" name="Graphic 3" descr="Controlelijst met effen opvulling">
            <a:extLst>
              <a:ext uri="{FF2B5EF4-FFF2-40B4-BE49-F238E27FC236}">
                <a16:creationId xmlns:a16="http://schemas.microsoft.com/office/drawing/2014/main" id="{3F24BF35-D979-05C7-93DE-6ECDE2D8EE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746" y="1345625"/>
            <a:ext cx="2061444" cy="2061444"/>
          </a:xfrm>
          <a:prstGeom prst="rect">
            <a:avLst/>
          </a:prstGeom>
        </p:spPr>
      </p:pic>
    </p:spTree>
    <p:extLst>
      <p:ext uri="{BB962C8B-B14F-4D97-AF65-F5344CB8AC3E}">
        <p14:creationId xmlns:p14="http://schemas.microsoft.com/office/powerpoint/2010/main" val="14569461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0BE985-770E-1F24-15B1-998514D4350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EA49D5D-94F6-A14E-9B1F-41E0B8197FAE}" type="slidenum">
              <a:rPr kumimoji="0" lang="nl-NL" sz="800" b="0" i="0" u="none" strike="noStrike" kern="1200" cap="none" spc="0" normalizeH="0" baseline="0" noProof="0" smtClean="0">
                <a:ln>
                  <a:noFill/>
                </a:ln>
                <a:solidFill>
                  <a:srgbClr val="00305B"/>
                </a:solidFill>
                <a:effectLst/>
                <a:uLnTx/>
                <a:uFillTx/>
                <a:latin typeface="Verdan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84</a:t>
            </a:fld>
            <a:endParaRPr kumimoji="0" lang="nl-NL" sz="800" b="0" i="0" u="none" strike="noStrike" kern="1200" cap="none" spc="0" normalizeH="0" baseline="0" noProof="0">
              <a:ln>
                <a:noFill/>
              </a:ln>
              <a:solidFill>
                <a:srgbClr val="00305B"/>
              </a:solidFill>
              <a:effectLst/>
              <a:uLnTx/>
              <a:uFillTx/>
              <a:latin typeface="Verdana"/>
              <a:ea typeface="+mn-ea"/>
              <a:cs typeface="+mn-cs"/>
            </a:endParaRPr>
          </a:p>
        </p:txBody>
      </p:sp>
      <p:sp>
        <p:nvSpPr>
          <p:cNvPr id="6" name="Titel 1">
            <a:extLst>
              <a:ext uri="{FF2B5EF4-FFF2-40B4-BE49-F238E27FC236}">
                <a16:creationId xmlns:a16="http://schemas.microsoft.com/office/drawing/2014/main" id="{FAC1D4AD-5CA6-739E-BE09-2225820D2181}"/>
              </a:ext>
            </a:extLst>
          </p:cNvPr>
          <p:cNvSpPr txBox="1">
            <a:spLocks/>
          </p:cNvSpPr>
          <p:nvPr/>
        </p:nvSpPr>
        <p:spPr>
          <a:xfrm>
            <a:off x="616939" y="325147"/>
            <a:ext cx="7703999" cy="313000"/>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nl-NL" sz="2000" b="1" i="0" u="none" strike="noStrike" kern="1200" cap="none" spc="0" normalizeH="0" baseline="0" noProof="0" dirty="0">
                <a:ln>
                  <a:noFill/>
                </a:ln>
                <a:solidFill>
                  <a:srgbClr val="00305B"/>
                </a:solidFill>
                <a:effectLst/>
                <a:uLnTx/>
                <a:uFillTx/>
                <a:latin typeface="Verdana"/>
                <a:ea typeface="+mj-ea"/>
                <a:cs typeface="+mj-cs"/>
              </a:rPr>
              <a:t>9A. Conclusies</a:t>
            </a:r>
          </a:p>
        </p:txBody>
      </p:sp>
      <p:sp>
        <p:nvSpPr>
          <p:cNvPr id="2" name="Tijdelijke aanduiding voor inhoud 2">
            <a:extLst>
              <a:ext uri="{FF2B5EF4-FFF2-40B4-BE49-F238E27FC236}">
                <a16:creationId xmlns:a16="http://schemas.microsoft.com/office/drawing/2014/main" id="{17D06098-A724-E9CB-C81D-88E5E2024D8A}"/>
              </a:ext>
            </a:extLst>
          </p:cNvPr>
          <p:cNvSpPr txBox="1">
            <a:spLocks/>
          </p:cNvSpPr>
          <p:nvPr/>
        </p:nvSpPr>
        <p:spPr>
          <a:xfrm>
            <a:off x="546100" y="971550"/>
            <a:ext cx="7969249" cy="3661172"/>
          </a:xfrm>
          <a:prstGeom prst="rect">
            <a:avLst/>
          </a:prstGeom>
        </p:spPr>
        <p:txBody>
          <a:bodyPr vert="horz" lIns="91440" tIns="45720" rIns="91440" bIns="45720" numCol="2" spcCol="360000" rtlCol="0" anchor="t" anchorCtr="0">
            <a:normAutofit/>
          </a:bodyPr>
          <a:lstStyle>
            <a:lvl1pPr marL="0" indent="0" algn="l" defTabSz="685800" rtl="0" eaLnBrk="1" latinLnBrk="0" hangingPunct="1">
              <a:lnSpc>
                <a:spcPct val="110000"/>
              </a:lnSpc>
              <a:spcBef>
                <a:spcPts val="0"/>
              </a:spcBef>
              <a:buClr>
                <a:schemeClr val="accent3"/>
              </a:buClr>
              <a:buFont typeface="Arial" panose="020B0604020202020204" pitchFamily="34" charset="0"/>
              <a:buNone/>
              <a:defRPr sz="1600" kern="1200">
                <a:solidFill>
                  <a:schemeClr val="tx2"/>
                </a:solidFill>
                <a:latin typeface="+mn-lt"/>
                <a:ea typeface="+mn-ea"/>
                <a:cs typeface="+mn-cs"/>
              </a:defRPr>
            </a:lvl1pPr>
            <a:lvl2pPr marL="342900" indent="0" algn="ctr" defTabSz="685800" rtl="0" eaLnBrk="1" latinLnBrk="0" hangingPunct="1">
              <a:lnSpc>
                <a:spcPct val="1200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2pPr>
            <a:lvl3pPr marL="685800" indent="0" algn="ctr" defTabSz="685800" rtl="0" eaLnBrk="1" latinLnBrk="0" hangingPunct="1">
              <a:lnSpc>
                <a:spcPct val="120000"/>
              </a:lnSpc>
              <a:spcBef>
                <a:spcPts val="0"/>
              </a:spcBef>
              <a:buClr>
                <a:schemeClr val="accent3"/>
              </a:buClr>
              <a:buFont typeface="Arial" panose="020B0604020202020204" pitchFamily="34" charset="0"/>
              <a:buNone/>
              <a:defRPr sz="1350" kern="1200">
                <a:solidFill>
                  <a:schemeClr val="tx2"/>
                </a:solidFill>
                <a:latin typeface="+mn-lt"/>
                <a:ea typeface="+mn-ea"/>
                <a:cs typeface="+mn-cs"/>
              </a:defRPr>
            </a:lvl3pPr>
            <a:lvl4pPr marL="1028700" indent="0" algn="ctr" defTabSz="685800" rtl="0" eaLnBrk="1" latinLnBrk="0" hangingPunct="1">
              <a:lnSpc>
                <a:spcPct val="120000"/>
              </a:lnSpc>
              <a:spcBef>
                <a:spcPts val="0"/>
              </a:spcBef>
              <a:buClr>
                <a:schemeClr val="accent3"/>
              </a:buClr>
              <a:buFont typeface="Arial" panose="020B0604020202020204" pitchFamily="34" charset="0"/>
              <a:buNone/>
              <a:defRPr sz="1200" kern="1200">
                <a:solidFill>
                  <a:schemeClr val="tx2"/>
                </a:solidFill>
                <a:latin typeface="+mn-lt"/>
                <a:ea typeface="+mn-ea"/>
                <a:cs typeface="+mn-cs"/>
              </a:defRPr>
            </a:lvl4pPr>
            <a:lvl5pPr marL="1371600" indent="0" algn="ctr" defTabSz="685800" rtl="0" eaLnBrk="1" latinLnBrk="0" hangingPunct="1">
              <a:lnSpc>
                <a:spcPct val="120000"/>
              </a:lnSpc>
              <a:spcBef>
                <a:spcPts val="0"/>
              </a:spcBef>
              <a:buClr>
                <a:schemeClr val="accent3"/>
              </a:buClr>
              <a:buFont typeface="Arial" panose="020B0604020202020204" pitchFamily="34" charset="0"/>
              <a:buNone/>
              <a:defRPr sz="1200" i="1" kern="1200">
                <a:solidFill>
                  <a:schemeClr val="tx2"/>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00305B"/>
                </a:solidFill>
                <a:effectLst/>
                <a:uLnTx/>
                <a:uFillTx/>
                <a:latin typeface="Verdana"/>
                <a:ea typeface="+mn-ea"/>
                <a:cs typeface="Times New Roman" panose="02020603050405020304" pitchFamily="18" charset="0"/>
              </a:rPr>
              <a:t>…</a:t>
            </a:r>
          </a:p>
          <a:p>
            <a:pPr marL="0" marR="0" lvl="1" algn="l" defTabSz="682625"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r>
              <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rPr>
              <a:t>Hier kan de regio beschrijven wat de meest belangrijke / opvallende zaken zijn die naar voren komen in het regiobeeld</a:t>
            </a: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a:t>
            </a:r>
            <a:r>
              <a:rPr lang="nl-NL" sz="1000" i="1" dirty="0">
                <a:solidFill>
                  <a:srgbClr val="FF0000"/>
                </a:solidFill>
                <a:latin typeface="+mj-lt"/>
              </a:rPr>
              <a:t> In het regioplan worden deze conclusies omgezet in regionale opgaven en worden voor deze opgaven afspraken gemaakt.</a:t>
            </a: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b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br>
            <a:r>
              <a:rPr kumimoji="0" lang="nl-NL" sz="1000" b="0" i="1" u="none" strike="noStrike" kern="1200" cap="none" spc="0" normalizeH="0" baseline="0" noProof="0" dirty="0">
                <a:ln>
                  <a:noFill/>
                </a:ln>
                <a:solidFill>
                  <a:srgbClr val="FF0000"/>
                </a:solidFill>
                <a:effectLst/>
                <a:uLnTx/>
                <a:uFillTx/>
                <a:latin typeface="+mj-lt"/>
                <a:ea typeface="+mn-ea"/>
                <a:cs typeface="Times New Roman" panose="02020603050405020304" pitchFamily="18" charset="0"/>
              </a:rPr>
              <a:t>Conform de criteria die voor de regiobeelden zijn opgesteld dienen de conclusies in ieder geval in te gaan op: </a:t>
            </a:r>
            <a:endParaRPr lang="nl-NL" sz="1000" i="1" dirty="0">
              <a:solidFill>
                <a:srgbClr val="FF0000"/>
              </a:solidFill>
              <a:latin typeface="+mj-lt"/>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rPr>
              <a:t>De belangrijkste knelpunten in het zorgaanbod en de toenemende druk op de toegankelijkheid van zorg, blijkend uit het verschil tussen de (verwachte) zorgvraag en het (verwachte) zorgaanbod en prognoses van de arbeidsmarkt. </a:t>
            </a:r>
          </a:p>
          <a:p>
            <a:pPr marL="171450" marR="0" lvl="1" indent="-171450" algn="l" defTabSz="685800" rtl="0" eaLnBrk="1" fontAlgn="auto" latinLnBrk="0" hangingPunct="1">
              <a:lnSpc>
                <a:spcPct val="120000"/>
              </a:lnSpc>
              <a:spcBef>
                <a:spcPts val="0"/>
              </a:spcBef>
              <a:spcAft>
                <a:spcPts val="3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De doelgroepen zoals benoemd in het IZA*</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Mensen met beperkte gezondheidsvaardigheden</a:t>
            </a:r>
          </a:p>
          <a:p>
            <a:pPr marL="514350" lvl="2" indent="-171450" algn="l">
              <a:spcAft>
                <a:spcPts val="300"/>
              </a:spcAft>
              <a:buClr>
                <a:srgbClr val="A90061"/>
              </a:buClr>
              <a:buFontTx/>
              <a:buChar char="-"/>
              <a:tabLst>
                <a:tab pos="914400" algn="l"/>
              </a:tabLst>
              <a:defRPr/>
            </a:pPr>
            <a:r>
              <a:rPr lang="nl-NL" sz="1000" i="1" dirty="0">
                <a:solidFill>
                  <a:srgbClr val="FF0000"/>
                </a:solidFill>
                <a:latin typeface="+mj-lt"/>
                <a:cs typeface="Times New Roman" panose="02020603050405020304" pitchFamily="18" charset="0"/>
              </a:rPr>
              <a:t>Ouderen met een kwetsbare gezondheid </a:t>
            </a:r>
          </a:p>
          <a:p>
            <a:pPr marL="514350" lvl="2" indent="-171450" algn="l">
              <a:spcAft>
                <a:spcPts val="800"/>
              </a:spcAft>
              <a:buClr>
                <a:srgbClr val="A90061"/>
              </a:buClr>
              <a:buFontTx/>
              <a:buChar char="-"/>
              <a:tabLst>
                <a:tab pos="914400" algn="l"/>
              </a:tabLst>
              <a:defRPr/>
            </a:pPr>
            <a:r>
              <a:rPr lang="nl-NL" sz="1000" i="1" dirty="0">
                <a:solidFill>
                  <a:srgbClr val="FF0000"/>
                </a:solidFill>
                <a:latin typeface="+mj-lt"/>
              </a:rPr>
              <a:t>Patiëntengroepen die veel zorg vragen, zoals mensen met psychische klachten, (risico op) kanker en mensen met (risico op) hart- en vaatziekten.</a:t>
            </a:r>
            <a:endParaRPr lang="nl-NL" sz="1000" i="1" dirty="0">
              <a:solidFill>
                <a:srgbClr val="FF0000"/>
              </a:solidFill>
              <a:latin typeface="+mj-lt"/>
              <a:cs typeface="Times New Roman" panose="02020603050405020304" pitchFamily="18" charset="0"/>
            </a:endParaRPr>
          </a:p>
          <a:p>
            <a:pPr marL="171450" marR="0" lvl="1" indent="-17145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Char char="•"/>
              <a:tabLst>
                <a:tab pos="914400" algn="l"/>
              </a:tabLst>
              <a:defRPr/>
            </a:pPr>
            <a:r>
              <a:rPr lang="nl-NL" sz="1000" i="1" dirty="0">
                <a:solidFill>
                  <a:srgbClr val="FF0000"/>
                </a:solidFill>
                <a:latin typeface="+mj-lt"/>
                <a:cs typeface="Times New Roman" panose="02020603050405020304" pitchFamily="18" charset="0"/>
              </a:rPr>
              <a:t>Een kwalitatieve duiding van de feitelijke situatie zoals in het regiobeeld beschreven.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r>
              <a:rPr lang="nl-NL" sz="1000" i="1" dirty="0">
                <a:solidFill>
                  <a:srgbClr val="FF0000"/>
                </a:solidFill>
                <a:latin typeface="+mj-lt"/>
                <a:cs typeface="Times New Roman" panose="02020603050405020304" pitchFamily="18" charset="0"/>
              </a:rPr>
              <a:t>* Zie onderdeel L van het IZA voor de doelgroepen en een toelichting per doelgroep. </a:t>
            </a:r>
          </a:p>
          <a:p>
            <a:pPr marL="0" marR="0" lvl="1" algn="l" defTabSz="685800" rtl="0" eaLnBrk="1" fontAlgn="auto" latinLnBrk="0" hangingPunct="1">
              <a:lnSpc>
                <a:spcPct val="120000"/>
              </a:lnSpc>
              <a:spcBef>
                <a:spcPts val="0"/>
              </a:spcBef>
              <a:spcAft>
                <a:spcPts val="800"/>
              </a:spcAft>
              <a:buClr>
                <a:srgbClr val="A90061"/>
              </a:buClr>
              <a:buSzTx/>
              <a:tabLst>
                <a:tab pos="914400" algn="l"/>
              </a:tabLst>
              <a:defRPr/>
            </a:pPr>
            <a:endParaRPr lang="nl-NL" sz="1000" i="1" dirty="0">
              <a:solidFill>
                <a:srgbClr val="FF0000"/>
              </a:solidFill>
              <a:latin typeface="+mj-lt"/>
              <a:cs typeface="Times New Roman" panose="02020603050405020304" pitchFamily="18" charset="0"/>
            </a:endParaRPr>
          </a:p>
          <a:p>
            <a:pPr marL="0" marR="0" lvl="1" indent="0" algn="l" defTabSz="685800" rtl="0" eaLnBrk="1" fontAlgn="auto" latinLnBrk="0" hangingPunct="1">
              <a:lnSpc>
                <a:spcPct val="120000"/>
              </a:lnSpc>
              <a:spcBef>
                <a:spcPts val="0"/>
              </a:spcBef>
              <a:spcAft>
                <a:spcPts val="800"/>
              </a:spcAft>
              <a:buClr>
                <a:srgbClr val="A90061"/>
              </a:buClr>
              <a:buSzTx/>
              <a:buFont typeface="Arial" panose="020B0604020202020204" pitchFamily="34" charset="0"/>
              <a:buNone/>
              <a:tabLst>
                <a:tab pos="914400" algn="l"/>
              </a:tabLst>
              <a:defRPr/>
            </a:pPr>
            <a:endParaRPr kumimoji="0" lang="nl-NL" sz="1000" b="0" i="1" u="none" strike="noStrike" kern="1200" cap="none" spc="0" normalizeH="0" baseline="0" noProof="0" dirty="0">
              <a:ln>
                <a:noFill/>
              </a:ln>
              <a:solidFill>
                <a:srgbClr val="FF0000"/>
              </a:solidFill>
              <a:effectLst/>
              <a:uLnTx/>
              <a:uFillTx/>
              <a:latin typeface="Verdana"/>
              <a:ea typeface="+mn-ea"/>
              <a:cs typeface="Times New Roman" panose="02020603050405020304" pitchFamily="18" charset="0"/>
            </a:endParaRPr>
          </a:p>
        </p:txBody>
      </p:sp>
    </p:spTree>
    <p:extLst>
      <p:ext uri="{BB962C8B-B14F-4D97-AF65-F5344CB8AC3E}">
        <p14:creationId xmlns:p14="http://schemas.microsoft.com/office/powerpoint/2010/main" val="29669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4319515" y="342900"/>
            <a:ext cx="4701268" cy="1376934"/>
          </a:xfrm>
        </p:spPr>
        <p:txBody>
          <a:bodyPr vert="horz" lIns="91440" tIns="45720" rIns="91440" bIns="45720" rtlCol="0" anchor="b">
            <a:normAutofit/>
          </a:bodyPr>
          <a:lstStyle/>
          <a:p>
            <a:pPr marL="361950" indent="-361950" defTabSz="914400"/>
            <a:r>
              <a:rPr lang="nl-NL" sz="3000" kern="1200" dirty="0">
                <a:solidFill>
                  <a:srgbClr val="FFFFFF"/>
                </a:solidFill>
                <a:latin typeface="+mj-lt"/>
                <a:ea typeface="+mj-ea"/>
                <a:cs typeface="+mj-cs"/>
              </a:rPr>
              <a:t>1.	Demografie</a:t>
            </a:r>
            <a:endParaRPr lang="en-US" sz="3000" kern="1200" dirty="0">
              <a:solidFill>
                <a:srgbClr val="FFFFFF"/>
              </a:solidFill>
              <a:latin typeface="+mj-lt"/>
              <a:ea typeface="+mj-ea"/>
              <a:cs typeface="+mj-cs"/>
            </a:endParaRPr>
          </a:p>
        </p:txBody>
      </p:sp>
      <p:sp>
        <p:nvSpPr>
          <p:cNvPr id="2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514" y="1920621"/>
            <a:ext cx="3771900" cy="13716"/>
          </a:xfrm>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 name="connsiteX0" fmla="*/ 0 w 3771900"/>
              <a:gd name="connsiteY0" fmla="*/ 0 h 13716"/>
              <a:gd name="connsiteX1" fmla="*/ 590931 w 3771900"/>
              <a:gd name="connsiteY1" fmla="*/ 0 h 13716"/>
              <a:gd name="connsiteX2" fmla="*/ 1106424 w 3771900"/>
              <a:gd name="connsiteY2" fmla="*/ 0 h 13716"/>
              <a:gd name="connsiteX3" fmla="*/ 1810512 w 3771900"/>
              <a:gd name="connsiteY3" fmla="*/ 0 h 13716"/>
              <a:gd name="connsiteX4" fmla="*/ 2401443 w 3771900"/>
              <a:gd name="connsiteY4" fmla="*/ 0 h 13716"/>
              <a:gd name="connsiteX5" fmla="*/ 2992374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1999107 w 3771900"/>
              <a:gd name="connsiteY10" fmla="*/ 13716 h 13716"/>
              <a:gd name="connsiteX11" fmla="*/ 1370457 w 3771900"/>
              <a:gd name="connsiteY11" fmla="*/ 13716 h 13716"/>
              <a:gd name="connsiteX12" fmla="*/ 779526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7436" y="-36175"/>
                  <a:pt x="366245" y="33246"/>
                  <a:pt x="704088" y="0"/>
                </a:cubicBezTo>
                <a:cubicBezTo>
                  <a:pt x="1023542" y="-9212"/>
                  <a:pt x="1135888" y="21706"/>
                  <a:pt x="1370457" y="0"/>
                </a:cubicBezTo>
                <a:cubicBezTo>
                  <a:pt x="1612643" y="1012"/>
                  <a:pt x="1918282" y="-28472"/>
                  <a:pt x="2036826" y="0"/>
                </a:cubicBezTo>
                <a:cubicBezTo>
                  <a:pt x="2158661" y="40105"/>
                  <a:pt x="2354247" y="26415"/>
                  <a:pt x="2552319" y="0"/>
                </a:cubicBezTo>
                <a:cubicBezTo>
                  <a:pt x="2716777" y="-17114"/>
                  <a:pt x="2824915" y="23043"/>
                  <a:pt x="3105531" y="0"/>
                </a:cubicBezTo>
                <a:cubicBezTo>
                  <a:pt x="3381044" y="-32429"/>
                  <a:pt x="3596902" y="3395"/>
                  <a:pt x="3771900" y="0"/>
                </a:cubicBezTo>
                <a:cubicBezTo>
                  <a:pt x="3771973" y="5005"/>
                  <a:pt x="3772133" y="7445"/>
                  <a:pt x="3771900" y="13716"/>
                </a:cubicBezTo>
                <a:cubicBezTo>
                  <a:pt x="3457794" y="15385"/>
                  <a:pt x="3415448" y="-19751"/>
                  <a:pt x="3143250" y="13716"/>
                </a:cubicBezTo>
                <a:cubicBezTo>
                  <a:pt x="2866953" y="39519"/>
                  <a:pt x="2852564" y="18289"/>
                  <a:pt x="2627757" y="13716"/>
                </a:cubicBezTo>
                <a:cubicBezTo>
                  <a:pt x="2412632" y="10489"/>
                  <a:pt x="2228768" y="-5832"/>
                  <a:pt x="2112264" y="13716"/>
                </a:cubicBezTo>
                <a:cubicBezTo>
                  <a:pt x="1975640" y="62325"/>
                  <a:pt x="1635725" y="-18056"/>
                  <a:pt x="1445895" y="13716"/>
                </a:cubicBezTo>
                <a:cubicBezTo>
                  <a:pt x="1247266" y="4113"/>
                  <a:pt x="1124650" y="15075"/>
                  <a:pt x="892683" y="13716"/>
                </a:cubicBezTo>
                <a:cubicBezTo>
                  <a:pt x="637653" y="74"/>
                  <a:pt x="185278" y="-34999"/>
                  <a:pt x="0" y="13716"/>
                </a:cubicBezTo>
                <a:cubicBezTo>
                  <a:pt x="-1128" y="11212"/>
                  <a:pt x="167" y="7030"/>
                  <a:pt x="0" y="0"/>
                </a:cubicBezTo>
                <a:close/>
              </a:path>
              <a:path w="3771900" h="13716" stroke="0" extrusionOk="0">
                <a:moveTo>
                  <a:pt x="0" y="0"/>
                </a:moveTo>
                <a:cubicBezTo>
                  <a:pt x="191819" y="-28991"/>
                  <a:pt x="417180" y="8728"/>
                  <a:pt x="590931" y="0"/>
                </a:cubicBezTo>
                <a:cubicBezTo>
                  <a:pt x="784185" y="36025"/>
                  <a:pt x="942031" y="-7179"/>
                  <a:pt x="1106424" y="0"/>
                </a:cubicBezTo>
                <a:cubicBezTo>
                  <a:pt x="1308616" y="2226"/>
                  <a:pt x="1630174" y="34516"/>
                  <a:pt x="1810512" y="0"/>
                </a:cubicBezTo>
                <a:cubicBezTo>
                  <a:pt x="2022091" y="-3811"/>
                  <a:pt x="2188284" y="60598"/>
                  <a:pt x="2401443" y="0"/>
                </a:cubicBezTo>
                <a:cubicBezTo>
                  <a:pt x="2637014" y="-16349"/>
                  <a:pt x="2745608" y="-42652"/>
                  <a:pt x="2992374" y="0"/>
                </a:cubicBezTo>
                <a:cubicBezTo>
                  <a:pt x="3199629" y="42236"/>
                  <a:pt x="3496969" y="9414"/>
                  <a:pt x="3771900" y="0"/>
                </a:cubicBezTo>
                <a:cubicBezTo>
                  <a:pt x="3771301" y="2943"/>
                  <a:pt x="3771317" y="10306"/>
                  <a:pt x="3771900" y="13716"/>
                </a:cubicBezTo>
                <a:cubicBezTo>
                  <a:pt x="3462953" y="14209"/>
                  <a:pt x="3361132" y="-3567"/>
                  <a:pt x="3143250" y="13716"/>
                </a:cubicBezTo>
                <a:cubicBezTo>
                  <a:pt x="2921481" y="29737"/>
                  <a:pt x="2854045" y="28756"/>
                  <a:pt x="2627757" y="13716"/>
                </a:cubicBezTo>
                <a:cubicBezTo>
                  <a:pt x="2409270" y="5178"/>
                  <a:pt x="2187246" y="-11798"/>
                  <a:pt x="1999107" y="13716"/>
                </a:cubicBezTo>
                <a:cubicBezTo>
                  <a:pt x="1817633" y="53534"/>
                  <a:pt x="1527869" y="-28623"/>
                  <a:pt x="1370457" y="13716"/>
                </a:cubicBezTo>
                <a:cubicBezTo>
                  <a:pt x="1214923" y="1192"/>
                  <a:pt x="1016212" y="-6028"/>
                  <a:pt x="779526" y="13716"/>
                </a:cubicBezTo>
                <a:cubicBezTo>
                  <a:pt x="536663" y="8696"/>
                  <a:pt x="178663" y="-446"/>
                  <a:pt x="0" y="13716"/>
                </a:cubicBezTo>
                <a:cubicBezTo>
                  <a:pt x="189" y="6794"/>
                  <a:pt x="541" y="3395"/>
                  <a:pt x="0" y="0"/>
                </a:cubicBezTo>
                <a:close/>
              </a:path>
              <a:path w="3771900" h="13716" fill="none" stroke="0" extrusionOk="0">
                <a:moveTo>
                  <a:pt x="0" y="0"/>
                </a:moveTo>
                <a:cubicBezTo>
                  <a:pt x="271103" y="-25687"/>
                  <a:pt x="370438" y="30140"/>
                  <a:pt x="704088" y="0"/>
                </a:cubicBezTo>
                <a:cubicBezTo>
                  <a:pt x="1051115" y="-25477"/>
                  <a:pt x="1106895" y="16187"/>
                  <a:pt x="1370457" y="0"/>
                </a:cubicBezTo>
                <a:cubicBezTo>
                  <a:pt x="1595146" y="2237"/>
                  <a:pt x="1896955" y="5767"/>
                  <a:pt x="2036826" y="0"/>
                </a:cubicBezTo>
                <a:cubicBezTo>
                  <a:pt x="2142627" y="2170"/>
                  <a:pt x="2421721" y="38840"/>
                  <a:pt x="2552319" y="0"/>
                </a:cubicBezTo>
                <a:cubicBezTo>
                  <a:pt x="2724848" y="-23030"/>
                  <a:pt x="2834005" y="15708"/>
                  <a:pt x="3105531" y="0"/>
                </a:cubicBezTo>
                <a:cubicBezTo>
                  <a:pt x="3342444" y="-24681"/>
                  <a:pt x="3609910" y="18784"/>
                  <a:pt x="3771900" y="0"/>
                </a:cubicBezTo>
                <a:cubicBezTo>
                  <a:pt x="3771583" y="4276"/>
                  <a:pt x="3772018" y="7437"/>
                  <a:pt x="3771900" y="13716"/>
                </a:cubicBezTo>
                <a:cubicBezTo>
                  <a:pt x="3464839" y="16496"/>
                  <a:pt x="3426011" y="-10373"/>
                  <a:pt x="3143250" y="13716"/>
                </a:cubicBezTo>
                <a:cubicBezTo>
                  <a:pt x="2863841" y="38683"/>
                  <a:pt x="2853465" y="23736"/>
                  <a:pt x="2627757" y="13716"/>
                </a:cubicBezTo>
                <a:cubicBezTo>
                  <a:pt x="2409491" y="14328"/>
                  <a:pt x="2243209" y="20876"/>
                  <a:pt x="2112264" y="13716"/>
                </a:cubicBezTo>
                <a:cubicBezTo>
                  <a:pt x="1997644" y="56608"/>
                  <a:pt x="1680001" y="59851"/>
                  <a:pt x="1445895" y="13716"/>
                </a:cubicBezTo>
                <a:cubicBezTo>
                  <a:pt x="1252635" y="-1024"/>
                  <a:pt x="1127940" y="-5220"/>
                  <a:pt x="892683" y="13716"/>
                </a:cubicBezTo>
                <a:cubicBezTo>
                  <a:pt x="631867" y="14542"/>
                  <a:pt x="176899" y="-33584"/>
                  <a:pt x="0" y="13716"/>
                </a:cubicBezTo>
                <a:cubicBezTo>
                  <a:pt x="-1058" y="10795"/>
                  <a:pt x="-390" y="5807"/>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custGeom>
                    <a:avLst/>
                    <a:gdLst>
                      <a:gd name="connsiteX0" fmla="*/ 0 w 3771900"/>
                      <a:gd name="connsiteY0" fmla="*/ 0 h 13716"/>
                      <a:gd name="connsiteX1" fmla="*/ 704088 w 3771900"/>
                      <a:gd name="connsiteY1" fmla="*/ 0 h 13716"/>
                      <a:gd name="connsiteX2" fmla="*/ 1370457 w 3771900"/>
                      <a:gd name="connsiteY2" fmla="*/ 0 h 13716"/>
                      <a:gd name="connsiteX3" fmla="*/ 2036826 w 3771900"/>
                      <a:gd name="connsiteY3" fmla="*/ 0 h 13716"/>
                      <a:gd name="connsiteX4" fmla="*/ 2552319 w 3771900"/>
                      <a:gd name="connsiteY4" fmla="*/ 0 h 13716"/>
                      <a:gd name="connsiteX5" fmla="*/ 3105531 w 3771900"/>
                      <a:gd name="connsiteY5" fmla="*/ 0 h 13716"/>
                      <a:gd name="connsiteX6" fmla="*/ 3771900 w 3771900"/>
                      <a:gd name="connsiteY6" fmla="*/ 0 h 13716"/>
                      <a:gd name="connsiteX7" fmla="*/ 3771900 w 3771900"/>
                      <a:gd name="connsiteY7" fmla="*/ 13716 h 13716"/>
                      <a:gd name="connsiteX8" fmla="*/ 3143250 w 3771900"/>
                      <a:gd name="connsiteY8" fmla="*/ 13716 h 13716"/>
                      <a:gd name="connsiteX9" fmla="*/ 2627757 w 3771900"/>
                      <a:gd name="connsiteY9" fmla="*/ 13716 h 13716"/>
                      <a:gd name="connsiteX10" fmla="*/ 2112264 w 3771900"/>
                      <a:gd name="connsiteY10" fmla="*/ 13716 h 13716"/>
                      <a:gd name="connsiteX11" fmla="*/ 1445895 w 3771900"/>
                      <a:gd name="connsiteY11" fmla="*/ 13716 h 13716"/>
                      <a:gd name="connsiteX12" fmla="*/ 892683 w 3771900"/>
                      <a:gd name="connsiteY12" fmla="*/ 13716 h 13716"/>
                      <a:gd name="connsiteX13" fmla="*/ 0 w 3771900"/>
                      <a:gd name="connsiteY13" fmla="*/ 13716 h 13716"/>
                      <a:gd name="connsiteX14" fmla="*/ 0 w 377190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1900" h="13716" fill="none" extrusionOk="0">
                        <a:moveTo>
                          <a:pt x="0" y="0"/>
                        </a:moveTo>
                        <a:cubicBezTo>
                          <a:pt x="285982" y="-16509"/>
                          <a:pt x="373591" y="28957"/>
                          <a:pt x="704088" y="0"/>
                        </a:cubicBezTo>
                        <a:cubicBezTo>
                          <a:pt x="1034585" y="-28957"/>
                          <a:pt x="1127575" y="15529"/>
                          <a:pt x="1370457" y="0"/>
                        </a:cubicBezTo>
                        <a:cubicBezTo>
                          <a:pt x="1613339" y="-15529"/>
                          <a:pt x="1901330" y="-18417"/>
                          <a:pt x="2036826" y="0"/>
                        </a:cubicBezTo>
                        <a:cubicBezTo>
                          <a:pt x="2172322" y="18417"/>
                          <a:pt x="2391554" y="24426"/>
                          <a:pt x="2552319" y="0"/>
                        </a:cubicBezTo>
                        <a:cubicBezTo>
                          <a:pt x="2713084" y="-24426"/>
                          <a:pt x="2832344" y="19126"/>
                          <a:pt x="3105531" y="0"/>
                        </a:cubicBezTo>
                        <a:cubicBezTo>
                          <a:pt x="3378718" y="-19126"/>
                          <a:pt x="3624591" y="4962"/>
                          <a:pt x="3771900" y="0"/>
                        </a:cubicBezTo>
                        <a:cubicBezTo>
                          <a:pt x="3771628" y="4708"/>
                          <a:pt x="3772237" y="7132"/>
                          <a:pt x="3771900" y="13716"/>
                        </a:cubicBezTo>
                        <a:cubicBezTo>
                          <a:pt x="3458898" y="13170"/>
                          <a:pt x="3421743" y="-11399"/>
                          <a:pt x="3143250" y="13716"/>
                        </a:cubicBezTo>
                        <a:cubicBezTo>
                          <a:pt x="2864757" y="38831"/>
                          <a:pt x="2852800" y="23192"/>
                          <a:pt x="2627757" y="13716"/>
                        </a:cubicBezTo>
                        <a:cubicBezTo>
                          <a:pt x="2402714" y="4240"/>
                          <a:pt x="2240384" y="-8381"/>
                          <a:pt x="2112264" y="13716"/>
                        </a:cubicBezTo>
                        <a:cubicBezTo>
                          <a:pt x="1984144" y="35813"/>
                          <a:pt x="1648028" y="20687"/>
                          <a:pt x="1445895" y="13716"/>
                        </a:cubicBezTo>
                        <a:cubicBezTo>
                          <a:pt x="1243762" y="6745"/>
                          <a:pt x="1123026" y="17894"/>
                          <a:pt x="892683" y="13716"/>
                        </a:cubicBezTo>
                        <a:cubicBezTo>
                          <a:pt x="662340" y="9538"/>
                          <a:pt x="180978" y="-30770"/>
                          <a:pt x="0" y="13716"/>
                        </a:cubicBezTo>
                        <a:cubicBezTo>
                          <a:pt x="-460" y="10837"/>
                          <a:pt x="38" y="6680"/>
                          <a:pt x="0" y="0"/>
                        </a:cubicBezTo>
                        <a:close/>
                      </a:path>
                      <a:path w="3771900" h="13716" stroke="0" extrusionOk="0">
                        <a:moveTo>
                          <a:pt x="0" y="0"/>
                        </a:moveTo>
                        <a:cubicBezTo>
                          <a:pt x="168080" y="-24280"/>
                          <a:pt x="426899" y="-27643"/>
                          <a:pt x="590931" y="0"/>
                        </a:cubicBezTo>
                        <a:cubicBezTo>
                          <a:pt x="754963" y="27643"/>
                          <a:pt x="943937" y="-964"/>
                          <a:pt x="1106424" y="0"/>
                        </a:cubicBezTo>
                        <a:cubicBezTo>
                          <a:pt x="1268911" y="964"/>
                          <a:pt x="1620128" y="24107"/>
                          <a:pt x="1810512" y="0"/>
                        </a:cubicBezTo>
                        <a:cubicBezTo>
                          <a:pt x="2000896" y="-24107"/>
                          <a:pt x="2173109" y="23508"/>
                          <a:pt x="2401443" y="0"/>
                        </a:cubicBezTo>
                        <a:cubicBezTo>
                          <a:pt x="2629777" y="-23508"/>
                          <a:pt x="2762620" y="-19902"/>
                          <a:pt x="2992374" y="0"/>
                        </a:cubicBezTo>
                        <a:cubicBezTo>
                          <a:pt x="3222128" y="19902"/>
                          <a:pt x="3483193" y="6322"/>
                          <a:pt x="3771900" y="0"/>
                        </a:cubicBezTo>
                        <a:cubicBezTo>
                          <a:pt x="3771230" y="3019"/>
                          <a:pt x="3771384" y="10425"/>
                          <a:pt x="3771900" y="13716"/>
                        </a:cubicBezTo>
                        <a:cubicBezTo>
                          <a:pt x="3466427" y="12594"/>
                          <a:pt x="3360902" y="-7016"/>
                          <a:pt x="3143250" y="13716"/>
                        </a:cubicBezTo>
                        <a:cubicBezTo>
                          <a:pt x="2925598" y="34448"/>
                          <a:pt x="2852709" y="30202"/>
                          <a:pt x="2627757" y="13716"/>
                        </a:cubicBezTo>
                        <a:cubicBezTo>
                          <a:pt x="2402805" y="-2770"/>
                          <a:pt x="2156087" y="-17140"/>
                          <a:pt x="1999107" y="13716"/>
                        </a:cubicBezTo>
                        <a:cubicBezTo>
                          <a:pt x="1842127" y="44572"/>
                          <a:pt x="1528676" y="-901"/>
                          <a:pt x="1370457" y="13716"/>
                        </a:cubicBezTo>
                        <a:cubicBezTo>
                          <a:pt x="1212238" y="28333"/>
                          <a:pt x="1007440" y="19903"/>
                          <a:pt x="779526" y="13716"/>
                        </a:cubicBezTo>
                        <a:cubicBezTo>
                          <a:pt x="551612" y="7529"/>
                          <a:pt x="175765" y="406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319515" y="2098548"/>
            <a:ext cx="4095821" cy="2563208"/>
          </a:xfrm>
        </p:spPr>
        <p:txBody>
          <a:bodyPr vert="horz" lIns="91440" tIns="45720" rIns="91440" bIns="45720" rtlCol="0" anchor="t">
            <a:normAutofit/>
          </a:bodyPr>
          <a:lstStyle/>
          <a:p>
            <a:pPr marL="45720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Bevolkingsontwikkeling en leeftijdsopbouw</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Vergrijzing en geboortes</a:t>
            </a:r>
          </a:p>
          <a:p>
            <a:pPr marL="457200" lvl="0" indent="-342900" defTabSz="914400">
              <a:lnSpc>
                <a:spcPct val="110000"/>
              </a:lnSpc>
              <a:spcBef>
                <a:spcPts val="400"/>
              </a:spcBef>
              <a:buFont typeface="+mj-lt"/>
              <a:buAutoNum type="alphaUcPeriod"/>
            </a:pPr>
            <a:r>
              <a:rPr lang="nl-NL" sz="900" dirty="0">
                <a:solidFill>
                  <a:srgbClr val="FFFFFF"/>
                </a:solidFill>
                <a:latin typeface="+mn-lt"/>
                <a:ea typeface="+mn-ea"/>
                <a:cs typeface="+mn-cs"/>
              </a:rPr>
              <a:t>Demografische druk</a:t>
            </a:r>
          </a:p>
          <a:p>
            <a:pPr marL="457200" lvl="0" indent="-342900" defTabSz="914400">
              <a:lnSpc>
                <a:spcPct val="110000"/>
              </a:lnSpc>
              <a:spcBef>
                <a:spcPts val="400"/>
              </a:spcBef>
              <a:buFont typeface="+mj-lt"/>
              <a:buAutoNum type="alphaUcPeriod"/>
            </a:pPr>
            <a:r>
              <a:rPr lang="nl-NL" sz="900" i="1" dirty="0">
                <a:solidFill>
                  <a:srgbClr val="FF0000"/>
                </a:solidFill>
                <a:latin typeface="+mn-lt"/>
                <a:ea typeface="+mn-ea"/>
                <a:cs typeface="+mn-cs"/>
              </a:rPr>
              <a:t>Eventuele andere items – toe te voegen door de regio</a:t>
            </a:r>
            <a:endParaRPr lang="en-US" sz="900" i="1" dirty="0">
              <a:solidFill>
                <a:srgbClr val="FF0000"/>
              </a:solidFill>
              <a:latin typeface="+mn-lt"/>
              <a:ea typeface="+mn-ea"/>
              <a:cs typeface="+mn-cs"/>
            </a:endParaRPr>
          </a:p>
          <a:p>
            <a:pPr indent="-228600" defTabSz="914400">
              <a:buFont typeface="Arial" panose="020B0604020202020204" pitchFamily="34" charset="0"/>
              <a:buChar char="•"/>
            </a:pPr>
            <a:endParaRPr lang="en-US" sz="1400" dirty="0">
              <a:solidFill>
                <a:srgbClr val="FFFFFF"/>
              </a:solidFill>
              <a:latin typeface="+mn-lt"/>
              <a:ea typeface="+mn-ea"/>
              <a:cs typeface="+mn-cs"/>
            </a:endParaRPr>
          </a:p>
        </p:txBody>
      </p:sp>
      <p:sp>
        <p:nvSpPr>
          <p:cNvPr id="4" name="Tijdelijke aanduiding voor dianummer 3"/>
          <p:cNvSpPr>
            <a:spLocks noGrp="1"/>
          </p:cNvSpPr>
          <p:nvPr>
            <p:ph type="sldNum" sz="quarter" idx="11"/>
          </p:nvPr>
        </p:nvSpPr>
        <p:spPr>
          <a:xfrm>
            <a:off x="7543800" y="4767262"/>
            <a:ext cx="971550" cy="273844"/>
          </a:xfrm>
          <a:prstGeom prst="ellipse">
            <a:avLst/>
          </a:prstGeom>
        </p:spPr>
        <p:txBody>
          <a:bodyPr vert="horz" lIns="91440" tIns="45720" rIns="91440" bIns="45720" rtlCol="0" anchor="ctr">
            <a:normAutofit/>
          </a:bodyPr>
          <a:lstStyle/>
          <a:p>
            <a:pPr defTabSz="914400">
              <a:lnSpc>
                <a:spcPct val="90000"/>
              </a:lnSpc>
              <a:spcAft>
                <a:spcPts val="450"/>
              </a:spcAft>
              <a:defRPr/>
            </a:pPr>
            <a:fld id="{DEA49D5D-94F6-A14E-9B1F-41E0B8197FAE}" type="slidenum">
              <a:rPr lang="en-US" sz="700">
                <a:solidFill>
                  <a:srgbClr val="FFFFFF"/>
                </a:solidFill>
              </a:rPr>
              <a:pPr defTabSz="914400">
                <a:lnSpc>
                  <a:spcPct val="90000"/>
                </a:lnSpc>
                <a:spcAft>
                  <a:spcPts val="450"/>
                </a:spcAft>
                <a:defRPr/>
              </a:pPr>
              <a:t>9</a:t>
            </a:fld>
            <a:endParaRPr lang="en-US" sz="700">
              <a:solidFill>
                <a:srgbClr val="FFFFFF"/>
              </a:solidFill>
            </a:endParaRPr>
          </a:p>
        </p:txBody>
      </p:sp>
      <p:pic>
        <p:nvPicPr>
          <p:cNvPr id="9" name="Graphic 8" descr="Vrouw met wandelstok silhouet">
            <a:extLst>
              <a:ext uri="{FF2B5EF4-FFF2-40B4-BE49-F238E27FC236}">
                <a16:creationId xmlns:a16="http://schemas.microsoft.com/office/drawing/2014/main" id="{98B3BE9A-31D1-2897-2C54-61D3B9BC49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360" y="1592808"/>
            <a:ext cx="1478052" cy="1478052"/>
          </a:xfrm>
          <a:prstGeom prst="rect">
            <a:avLst/>
          </a:prstGeom>
        </p:spPr>
      </p:pic>
      <p:pic>
        <p:nvPicPr>
          <p:cNvPr id="11" name="Graphic 10" descr="Man met baby silhouet">
            <a:extLst>
              <a:ext uri="{FF2B5EF4-FFF2-40B4-BE49-F238E27FC236}">
                <a16:creationId xmlns:a16="http://schemas.microsoft.com/office/drawing/2014/main" id="{CE4EFBD0-1A1E-9464-7036-03452F235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119" y="1592808"/>
            <a:ext cx="1386612" cy="1386612"/>
          </a:xfrm>
          <a:prstGeom prst="rect">
            <a:avLst/>
          </a:prstGeom>
        </p:spPr>
      </p:pic>
    </p:spTree>
    <p:extLst>
      <p:ext uri="{BB962C8B-B14F-4D97-AF65-F5344CB8AC3E}">
        <p14:creationId xmlns:p14="http://schemas.microsoft.com/office/powerpoint/2010/main" val="2909961438"/>
      </p:ext>
    </p:extLst>
  </p:cSld>
  <p:clrMapOvr>
    <a:masterClrMapping/>
  </p:clrMapOvr>
</p:sld>
</file>

<file path=ppt/theme/theme1.xml><?xml version="1.0" encoding="utf-8"?>
<a:theme xmlns:a="http://schemas.openxmlformats.org/drawingml/2006/main" name="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2.xml><?xml version="1.0" encoding="utf-8"?>
<a:theme xmlns:a="http://schemas.openxmlformats.org/drawingml/2006/main" name="1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500" b="1" dirty="0" smtClean="0">
            <a:solidFill>
              <a:schemeClr val="tx2"/>
            </a:solidFill>
          </a:defRPr>
        </a:defPPr>
      </a:lstStyle>
    </a:txDef>
  </a:objectDefaults>
  <a:extraClrSchemeLst/>
  <a:extLst>
    <a:ext uri="{05A4C25C-085E-4340-85A3-A5531E510DB2}">
      <thm15:themeFamily xmlns:thm15="http://schemas.microsoft.com/office/thememl/2012/main" name="VWS 2022 Extern presentatie_Verdana_v1c" id="{DC664002-4811-9E4B-8FEB-79AABA230E01}" vid="{2F89B789-AC6F-3446-B5D7-96D6002C93C2}"/>
    </a:ext>
  </a:extLst>
</a:theme>
</file>

<file path=ppt/theme/theme3.xml><?xml version="1.0" encoding="utf-8"?>
<a:theme xmlns:a="http://schemas.openxmlformats.org/drawingml/2006/main" name="2_VWS Extern wit thema">
  <a:themeElements>
    <a:clrScheme name="VWS Kleuren">
      <a:dk1>
        <a:sysClr val="windowText" lastClr="000000"/>
      </a:dk1>
      <a:lt1>
        <a:sysClr val="window" lastClr="FFFFFF"/>
      </a:lt1>
      <a:dk2>
        <a:srgbClr val="00305B"/>
      </a:dk2>
      <a:lt2>
        <a:srgbClr val="CCCCCC"/>
      </a:lt2>
      <a:accent1>
        <a:srgbClr val="00305B"/>
      </a:accent1>
      <a:accent2>
        <a:srgbClr val="A90061"/>
      </a:accent2>
      <a:accent3>
        <a:srgbClr val="E17000"/>
      </a:accent3>
      <a:accent4>
        <a:srgbClr val="F9E11E"/>
      </a:accent4>
      <a:accent5>
        <a:srgbClr val="76D2B6"/>
      </a:accent5>
      <a:accent6>
        <a:srgbClr val="999999"/>
      </a:accent6>
      <a:hlink>
        <a:srgbClr val="E17000"/>
      </a:hlink>
      <a:folHlink>
        <a:srgbClr val="E17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WS 2022 Extern presentatie_Verdana_v1c [Alleen-lezen]" id="{9BECA2F9-710A-42D6-B811-0E4197F67082}" vid="{49217A09-15EB-434C-BC5D-7689BBCEB86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31f1818-b8cb-4820-bfdb-fadbaf792ada" xsi:nil="true"/>
    <lcf76f155ced4ddcb4097134ff3c332f xmlns="e2ebfdd6-9cd3-473f-884e-38783fd8c9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38B4B45E9C1C48A56DB8722C1927BE" ma:contentTypeVersion="19" ma:contentTypeDescription="Een nieuw document maken." ma:contentTypeScope="" ma:versionID="9cbad4f8dbe1748f98912b4a794958b6">
  <xsd:schema xmlns:xsd="http://www.w3.org/2001/XMLSchema" xmlns:xs="http://www.w3.org/2001/XMLSchema" xmlns:p="http://schemas.microsoft.com/office/2006/metadata/properties" xmlns:ns2="e2ebfdd6-9cd3-473f-884e-38783fd8c993" xmlns:ns3="631f1818-b8cb-4820-bfdb-fadbaf792ada" targetNamespace="http://schemas.microsoft.com/office/2006/metadata/properties" ma:root="true" ma:fieldsID="b160c9504b38e0e2331c17ac23105793" ns2:_="" ns3:_="">
    <xsd:import namespace="e2ebfdd6-9cd3-473f-884e-38783fd8c993"/>
    <xsd:import namespace="631f1818-b8cb-4820-bfdb-fadbaf792a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bfdd6-9cd3-473f-884e-38783fd8c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1f1818-b8cb-4820-bfdb-fadbaf792ad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c62ce2d9-1a89-48e3-95ae-6f6c69c4f937}" ma:internalName="TaxCatchAll" ma:showField="CatchAllData" ma:web="631f1818-b8cb-4820-bfdb-fadbaf792a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9145E-07D4-43C5-9BF7-1201B3829DF8}">
  <ds:schemaRefs>
    <ds:schemaRef ds:uri="http://schemas.microsoft.com/sharepoint/v3/contenttype/forms"/>
  </ds:schemaRefs>
</ds:datastoreItem>
</file>

<file path=customXml/itemProps2.xml><?xml version="1.0" encoding="utf-8"?>
<ds:datastoreItem xmlns:ds="http://schemas.openxmlformats.org/officeDocument/2006/customXml" ds:itemID="{231F0F3F-B58F-42D7-B635-4229DE26B207}">
  <ds:schemaRefs>
    <ds:schemaRef ds:uri="http://schemas.openxmlformats.org/package/2006/metadata/core-properties"/>
    <ds:schemaRef ds:uri="68e5a1e4-57fe-471e-b6ac-e3195e730e7e"/>
    <ds:schemaRef ds:uri="http://schemas.microsoft.com/office/2006/documentManagement/types"/>
    <ds:schemaRef ds:uri="2292bc2d-ac7a-4dda-bd0d-83461526c4ca"/>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21D9795-9DAB-4DF1-8A5D-7E21E9234743}"/>
</file>

<file path=docProps/app.xml><?xml version="1.0" encoding="utf-8"?>
<Properties xmlns="http://schemas.openxmlformats.org/officeDocument/2006/extended-properties" xmlns:vt="http://schemas.openxmlformats.org/officeDocument/2006/docPropsVTypes">
  <Template>VWS Externe presentatie Nederlands (2)</Template>
  <TotalTime>3186</TotalTime>
  <Words>5672</Words>
  <Application>Microsoft Office PowerPoint</Application>
  <PresentationFormat>Diavoorstelling (16:9)</PresentationFormat>
  <Paragraphs>592</Paragraphs>
  <Slides>84</Slides>
  <Notes>4</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84</vt:i4>
      </vt:variant>
    </vt:vector>
  </HeadingPairs>
  <TitlesOfParts>
    <vt:vector size="93" baseType="lpstr">
      <vt:lpstr>Arial</vt:lpstr>
      <vt:lpstr>Calibri</vt:lpstr>
      <vt:lpstr>Calibri Light</vt:lpstr>
      <vt:lpstr>RO Sans</vt:lpstr>
      <vt:lpstr>Verdana</vt:lpstr>
      <vt:lpstr>VWS Extern wit thema</vt:lpstr>
      <vt:lpstr>1_VWS Extern wit thema</vt:lpstr>
      <vt:lpstr>2_VWS Extern wit thema</vt:lpstr>
      <vt:lpstr>Kantoorthema</vt:lpstr>
      <vt:lpstr>Regiobeeld Rotterdam 2023</vt:lpstr>
      <vt:lpstr>PowerPoint-presentatie</vt:lpstr>
      <vt:lpstr>PowerPoint-presentatie</vt:lpstr>
      <vt:lpstr>PowerPoint-presentatie</vt:lpstr>
      <vt:lpstr>PowerPoint-presentatie</vt:lpstr>
      <vt:lpstr>PowerPoint-presentatie</vt:lpstr>
      <vt:lpstr>PowerPoint-presentatie</vt:lpstr>
      <vt:lpstr>PowerPoint-presentatie</vt:lpstr>
      <vt:lpstr>1. Demografie</vt:lpstr>
      <vt:lpstr>PowerPoint-presentatie</vt:lpstr>
      <vt:lpstr>PowerPoint-presentatie</vt:lpstr>
      <vt:lpstr>PowerPoint-presentatie</vt:lpstr>
      <vt:lpstr>2. Sociale determinanten</vt:lpstr>
      <vt:lpstr>PowerPoint-presentatie</vt:lpstr>
      <vt:lpstr>PowerPoint-presentatie</vt:lpstr>
      <vt:lpstr>PowerPoint-presentatie</vt:lpstr>
      <vt:lpstr>PowerPoint-presentatie</vt:lpstr>
      <vt:lpstr>3. Gezondheid en leefstijl</vt:lpstr>
      <vt:lpstr>PowerPoint-presentatie</vt:lpstr>
      <vt:lpstr>PowerPoint-presentatie</vt:lpstr>
      <vt:lpstr>PowerPoint-presentatie</vt:lpstr>
      <vt:lpstr>PowerPoint-presentatie</vt:lpstr>
      <vt:lpstr>PowerPoint-presentatie</vt:lpstr>
      <vt:lpstr>4. IZA-doelgroepen</vt:lpstr>
      <vt:lpstr>5. Fysieke omgeving</vt:lpstr>
      <vt:lpstr>PowerPoint-presentatie</vt:lpstr>
      <vt:lpstr>6. Arbeidsmarkt</vt:lpstr>
      <vt:lpstr>PowerPoint-presentatie</vt:lpstr>
      <vt:lpstr>PowerPoint-presentatie</vt:lpstr>
      <vt:lpstr>PowerPoint-presentatie</vt:lpstr>
      <vt:lpstr>PowerPoint-presentatie</vt:lpstr>
      <vt:lpstr>7. Huisartsenzorg</vt:lpstr>
      <vt:lpstr>PowerPoint-presentatie</vt:lpstr>
      <vt:lpstr>PowerPoint-presentatie</vt:lpstr>
      <vt:lpstr>PowerPoint-presentatie</vt:lpstr>
      <vt:lpstr>PowerPoint-presentatie</vt:lpstr>
      <vt:lpstr>8. Medisch specialistische zorg</vt:lpstr>
      <vt:lpstr>PowerPoint-presentatie</vt:lpstr>
      <vt:lpstr>PowerPoint-presentatie</vt:lpstr>
      <vt:lpstr>PowerPoint-presentatie</vt:lpstr>
      <vt:lpstr>PowerPoint-presentatie</vt:lpstr>
      <vt:lpstr>PowerPoint-presentatie</vt:lpstr>
      <vt:lpstr>9. Acute zorg</vt:lpstr>
      <vt:lpstr>PowerPoint-presentatie</vt:lpstr>
      <vt:lpstr>PowerPoint-presentatie</vt:lpstr>
      <vt:lpstr>10. Geboortezorg</vt:lpstr>
      <vt:lpstr>PowerPoint-presentatie</vt:lpstr>
      <vt:lpstr>PowerPoint-presentatie</vt:lpstr>
      <vt:lpstr>11. Geestelijke gezondheidszorg</vt:lpstr>
      <vt:lpstr>PowerPoint-presentatie</vt:lpstr>
      <vt:lpstr>PowerPoint-presentatie</vt:lpstr>
      <vt:lpstr>PowerPoint-presentatie</vt:lpstr>
      <vt:lpstr>PowerPoint-presentatie</vt:lpstr>
      <vt:lpstr>PowerPoint-presentatie</vt:lpstr>
      <vt:lpstr>PowerPoint-presentatie</vt:lpstr>
      <vt:lpstr>PowerPoint-presentatie</vt:lpstr>
      <vt:lpstr>12. VVT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13. Gehandicaptenzorg</vt:lpstr>
      <vt:lpstr>PowerPoint-presentatie</vt:lpstr>
      <vt:lpstr>PowerPoint-presentatie</vt:lpstr>
      <vt:lpstr>PowerPoint-presentatie</vt:lpstr>
      <vt:lpstr>PowerPoint-presentatie</vt:lpstr>
      <vt:lpstr>14. Jeugdwet en Wmo</vt:lpstr>
      <vt:lpstr>PowerPoint-presentatie</vt:lpstr>
      <vt:lpstr>PowerPoint-presentatie</vt:lpstr>
      <vt:lpstr>PowerPoint-presentatie</vt:lpstr>
      <vt:lpstr>15. Preventie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Opmaak instructie  PowerPoint presentatie</dc:title>
  <dc:subject/>
  <dc:creator>Inge Bruggers</dc:creator>
  <cp:keywords/>
  <dc:description>VWS presentatie - Verdana versie 1c - januari 2022
Ontwerp: Things To Make And Do
Template: Ton Persoon</dc:description>
  <cp:lastModifiedBy>Yasha Hankel</cp:lastModifiedBy>
  <cp:revision>226</cp:revision>
  <cp:lastPrinted>2022-09-08T10:00:15Z</cp:lastPrinted>
  <dcterms:created xsi:type="dcterms:W3CDTF">2022-09-07T10:45:22Z</dcterms:created>
  <dcterms:modified xsi:type="dcterms:W3CDTF">2023-03-31T13:35:58Z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0x0101008B38B4B45E9C1C48A56DB8722C1927BE</vt:lpwstr>
  </property>
  <property fmtid="{D5CDD505-2E9C-101B-9397-08002B2CF9AE}" pid="3" name="MediaServiceImageTags">
    <vt:lpwstr/>
  </property>
</Properties>
</file>