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4"/>
    <p:sldMasterId id="2147483740" r:id="rId5"/>
    <p:sldMasterId id="2147483814" r:id="rId6"/>
    <p:sldMasterId id="2147483843" r:id="rId7"/>
  </p:sldMasterIdLst>
  <p:notesMasterIdLst>
    <p:notesMasterId r:id="rId91"/>
  </p:notesMasterIdLst>
  <p:sldIdLst>
    <p:sldId id="300" r:id="rId8"/>
    <p:sldId id="498" r:id="rId9"/>
    <p:sldId id="707" r:id="rId10"/>
    <p:sldId id="638" r:id="rId11"/>
    <p:sldId id="708" r:id="rId12"/>
    <p:sldId id="706" r:id="rId13"/>
    <p:sldId id="709" r:id="rId14"/>
    <p:sldId id="637" r:id="rId15"/>
    <p:sldId id="629" r:id="rId16"/>
    <p:sldId id="640" r:id="rId17"/>
    <p:sldId id="652" r:id="rId18"/>
    <p:sldId id="653" r:id="rId19"/>
    <p:sldId id="647" r:id="rId20"/>
    <p:sldId id="655" r:id="rId21"/>
    <p:sldId id="658" r:id="rId22"/>
    <p:sldId id="656" r:id="rId23"/>
    <p:sldId id="684" r:id="rId24"/>
    <p:sldId id="648" r:id="rId25"/>
    <p:sldId id="662" r:id="rId26"/>
    <p:sldId id="661" r:id="rId27"/>
    <p:sldId id="664" r:id="rId28"/>
    <p:sldId id="663" r:id="rId29"/>
    <p:sldId id="669" r:id="rId30"/>
    <p:sldId id="713" r:id="rId31"/>
    <p:sldId id="649" r:id="rId32"/>
    <p:sldId id="685" r:id="rId33"/>
    <p:sldId id="665" r:id="rId34"/>
    <p:sldId id="666" r:id="rId35"/>
    <p:sldId id="667" r:id="rId36"/>
    <p:sldId id="668" r:id="rId37"/>
    <p:sldId id="710" r:id="rId38"/>
    <p:sldId id="641" r:id="rId39"/>
    <p:sldId id="674" r:id="rId40"/>
    <p:sldId id="675" r:id="rId41"/>
    <p:sldId id="699" r:id="rId42"/>
    <p:sldId id="719" r:id="rId43"/>
    <p:sldId id="715" r:id="rId44"/>
    <p:sldId id="679" r:id="rId45"/>
    <p:sldId id="677" r:id="rId46"/>
    <p:sldId id="718" r:id="rId47"/>
    <p:sldId id="698" r:id="rId48"/>
    <p:sldId id="720" r:id="rId49"/>
    <p:sldId id="717" r:id="rId50"/>
    <p:sldId id="680" r:id="rId51"/>
    <p:sldId id="681" r:id="rId52"/>
    <p:sldId id="721" r:id="rId53"/>
    <p:sldId id="673" r:id="rId54"/>
    <p:sldId id="671" r:id="rId55"/>
    <p:sldId id="722" r:id="rId56"/>
    <p:sldId id="714" r:id="rId57"/>
    <p:sldId id="686" r:id="rId58"/>
    <p:sldId id="723" r:id="rId59"/>
    <p:sldId id="701" r:id="rId60"/>
    <p:sldId id="727" r:id="rId61"/>
    <p:sldId id="704" r:id="rId62"/>
    <p:sldId id="700" r:id="rId63"/>
    <p:sldId id="716" r:id="rId64"/>
    <p:sldId id="687" r:id="rId65"/>
    <p:sldId id="697" r:id="rId66"/>
    <p:sldId id="737" r:id="rId67"/>
    <p:sldId id="733" r:id="rId68"/>
    <p:sldId id="724" r:id="rId69"/>
    <p:sldId id="688" r:id="rId70"/>
    <p:sldId id="738" r:id="rId71"/>
    <p:sldId id="691" r:id="rId72"/>
    <p:sldId id="702" r:id="rId73"/>
    <p:sldId id="739" r:id="rId74"/>
    <p:sldId id="695" r:id="rId75"/>
    <p:sldId id="725" r:id="rId76"/>
    <p:sldId id="693" r:id="rId77"/>
    <p:sldId id="703" r:id="rId78"/>
    <p:sldId id="696" r:id="rId79"/>
    <p:sldId id="728" r:id="rId80"/>
    <p:sldId id="726" r:id="rId81"/>
    <p:sldId id="732" r:id="rId82"/>
    <p:sldId id="742" r:id="rId83"/>
    <p:sldId id="729" r:id="rId84"/>
    <p:sldId id="730" r:id="rId85"/>
    <p:sldId id="711" r:id="rId86"/>
    <p:sldId id="644" r:id="rId87"/>
    <p:sldId id="734" r:id="rId88"/>
    <p:sldId id="712" r:id="rId89"/>
    <p:sldId id="670" r:id="rId90"/>
  </p:sldIdLst>
  <p:sldSz cx="9144000" cy="5143500" type="screen16x9"/>
  <p:notesSz cx="6805613" cy="99441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14434C-02B0-42D7-A365-86A3183074D7}" name="Bruggers-van der Heijden, I.T.S. (Inge)" initials="BvdHI(" userId="S::i.bruggers@minvws.nl::810cce6d-0933-4464-8ae2-1e198f53a507" providerId="AD"/>
  <p188:author id="{5DDEB576-D34D-86C3-67D4-E38B173F1785}" name="Jan-Willem Verlijsdonk" initials="JWV" userId="S::J.Verlijsdonk@zn.nl::ef7816b2-2332-45bb-93b2-0ad35cfc11b5" providerId="AD"/>
  <p188:author id="{F2CF0ED0-EE7F-95E9-EA23-3C6A5D846703}" name="Khaddamallah, I. (Imane)" initials="KI(" userId="S::i.khaddamallah@minvws.nl::187f599b-d120-4a95-9ccc-3c8510b3be58" providerId="AD"/>
  <p188:author id="{66643CFB-4943-CDC5-D7CA-74C038CAE692}" name="Amelung, M.J.M. (Marcel)" initials="AM(" userId="S::mj.amelung@minvws.nl::38a3f776-2d59-477f-a33e-47e2f2bc67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00D"/>
    <a:srgbClr val="CC00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4" autoAdjust="0"/>
    <p:restoredTop sz="96512"/>
  </p:normalViewPr>
  <p:slideViewPr>
    <p:cSldViewPr snapToGrid="0" snapToObjects="1">
      <p:cViewPr varScale="1">
        <p:scale>
          <a:sx n="145" d="100"/>
          <a:sy n="145" d="100"/>
        </p:scale>
        <p:origin x="396" y="114"/>
      </p:cViewPr>
      <p:guideLst/>
    </p:cSldViewPr>
  </p:slideViewPr>
  <p:outlineViewPr>
    <p:cViewPr>
      <p:scale>
        <a:sx n="33" d="100"/>
        <a:sy n="33" d="100"/>
      </p:scale>
      <p:origin x="0" y="-4136"/>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4" d="100"/>
          <a:sy n="94" d="100"/>
        </p:scale>
        <p:origin x="4056"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tableStyles" Target="tableStyle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notesMaster" Target="notesMasters/notesMaster1.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7294ABBD-1D8E-AB4D-BFC8-A9CE9EA7FF94}" type="datetimeFigureOut">
              <a:rPr lang="nl-NL" smtClean="0"/>
              <a:t>31-3-2023</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B4F96F5E-A800-3B4F-BB9F-6BE6D9D41791}" type="slidenum">
              <a:rPr lang="nl-NL" smtClean="0"/>
              <a:t>‹nr.›</a:t>
            </a:fld>
            <a:endParaRPr lang="nl-NL"/>
          </a:p>
        </p:txBody>
      </p:sp>
    </p:spTree>
    <p:extLst>
      <p:ext uri="{BB962C8B-B14F-4D97-AF65-F5344CB8AC3E}">
        <p14:creationId xmlns:p14="http://schemas.microsoft.com/office/powerpoint/2010/main" val="74608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18F0D05-9323-4615-BE5F-69BA4BAB077A}" type="slidenum">
              <a:rPr lang="nl-NL" smtClean="0"/>
              <a:t>75</a:t>
            </a:fld>
            <a:endParaRPr lang="nl-NL"/>
          </a:p>
        </p:txBody>
      </p:sp>
    </p:spTree>
    <p:extLst>
      <p:ext uri="{BB962C8B-B14F-4D97-AF65-F5344CB8AC3E}">
        <p14:creationId xmlns:p14="http://schemas.microsoft.com/office/powerpoint/2010/main" val="3753139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2 logo zwar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0000" y="0"/>
            <a:ext cx="2082800" cy="787400"/>
          </a:xfrm>
          <a:prstGeom prst="rect">
            <a:avLst/>
          </a:prstGeom>
        </p:spPr>
      </p:pic>
      <p:sp>
        <p:nvSpPr>
          <p:cNvPr id="15" name="Tijdelijke aanduiding voor afbeelding 14">
            <a:extLst>
              <a:ext uri="{FF2B5EF4-FFF2-40B4-BE49-F238E27FC236}">
                <a16:creationId xmlns:a16="http://schemas.microsoft.com/office/drawing/2014/main" id="{DC822D1B-21C1-0349-B21F-E98E7F882213}"/>
              </a:ext>
            </a:extLst>
          </p:cNvPr>
          <p:cNvSpPr>
            <a:spLocks noGrp="1" noChangeAspect="1"/>
          </p:cNvSpPr>
          <p:nvPr>
            <p:ph type="pic" idx="13"/>
          </p:nvPr>
        </p:nvSpPr>
        <p:spPr>
          <a:xfrm>
            <a:off x="4572000" y="0"/>
            <a:ext cx="4572000" cy="5143500"/>
          </a:xfrm>
          <a:custGeom>
            <a:avLst/>
            <a:gdLst>
              <a:gd name="connsiteX0" fmla="*/ 19080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741150 h 5143500"/>
              <a:gd name="connsiteX5" fmla="*/ 185400 w 4572000"/>
              <a:gd name="connsiteY5" fmla="*/ 741150 h 5143500"/>
              <a:gd name="connsiteX6" fmla="*/ 190800 w 4572000"/>
              <a:gd name="connsiteY6"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5143500">
                <a:moveTo>
                  <a:pt x="190800" y="0"/>
                </a:moveTo>
                <a:lnTo>
                  <a:pt x="4572000" y="0"/>
                </a:lnTo>
                <a:lnTo>
                  <a:pt x="4572000" y="5143500"/>
                </a:lnTo>
                <a:lnTo>
                  <a:pt x="0" y="5143500"/>
                </a:lnTo>
                <a:lnTo>
                  <a:pt x="0" y="741150"/>
                </a:lnTo>
                <a:lnTo>
                  <a:pt x="185400" y="741150"/>
                </a:lnTo>
                <a:lnTo>
                  <a:pt x="19080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Date Placeholder 3"/>
          <p:cNvSpPr>
            <a:spLocks noGrp="1"/>
          </p:cNvSpPr>
          <p:nvPr>
            <p:ph type="dt" sz="half" idx="10"/>
          </p:nvPr>
        </p:nvSpPr>
        <p:spPr>
          <a:xfrm>
            <a:off x="431998" y="4248000"/>
            <a:ext cx="1440000" cy="180000"/>
          </a:xfrm>
        </p:spPr>
        <p:txBody>
          <a:bodyPr anchor="b" anchorCtr="0"/>
          <a:lstStyle>
            <a:lvl1pPr algn="l">
              <a:defRPr sz="1000">
                <a:solidFill>
                  <a:schemeClr val="tx2"/>
                </a:solidFill>
              </a:defRPr>
            </a:lvl1pPr>
          </a:lstStyle>
          <a:p>
            <a:fld id="{9557EF10-17A0-4090-B327-7DEC8AAEBB20}"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9" name="Title 1">
            <a:extLst>
              <a:ext uri="{FF2B5EF4-FFF2-40B4-BE49-F238E27FC236}">
                <a16:creationId xmlns:a16="http://schemas.microsoft.com/office/drawing/2014/main" id="{C1B57536-F9FB-A941-94BD-E9041F065879}"/>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0" name="Subtitle 2">
            <a:extLst>
              <a:ext uri="{FF2B5EF4-FFF2-40B4-BE49-F238E27FC236}">
                <a16:creationId xmlns:a16="http://schemas.microsoft.com/office/drawing/2014/main" id="{F1012A6A-C7E6-4E4E-B01F-E484179F56CA}"/>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3755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streamer 2">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C5F3A998-FD80-824E-AE19-A2FCBCF2D5E5}"/>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D6E1D13C-3BAA-4E2D-BFD5-3B274DFF3111}"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E5D1E476-AF9B-E940-85AE-0357F2A4EF99}"/>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FC685D2A-4EEB-4C46-8FD2-D43927E2CFDD}"/>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95031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en streamer 3">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5D67B989-C915-2844-9D35-A342F366E22B}"/>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4C7C00BE-68D2-4CBD-8B93-132329871C3A}"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9890F462-1EE5-3842-A0E7-36056908F49F}"/>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4265CD45-30AE-414A-B5B8-C006C482AF2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075983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en streamer 4">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E95589D8-6BCD-1D4D-8780-66CE85DF09B3}"/>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27D4123-5CD7-4E19-B476-C4688DF9C77F}"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46BE2E3E-1BE8-C147-A3F5-10EE98894910}"/>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C3C2ACBF-1639-7942-880E-4A7949AE55B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672474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rechts en streamer 1">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0D7A9F44-CB09-0341-BA83-A1FFA95003AD}"/>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4"/>
              </a:gs>
              <a:gs pos="98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AB97B110-49E6-4AB9-823C-CAB56AFC0AEF}"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6B05B9DF-41A8-624E-AE3C-F4842B705BA9}"/>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AD1070C8-30EC-4C4A-82C4-6D2331FBF8A0}"/>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018321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rechts en streamer 2">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81F9263D-1490-0E46-812F-D9155613F117}"/>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56A657A5-3BCE-4251-93DF-F3860A1394A2}"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93BD766D-2B1F-444A-A4E6-ABDA2D3F3E2D}"/>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C9823BDD-115A-4248-B3C3-A41210F11DC6}"/>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643513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rechts en streamer 3">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6347E27B-F05C-0249-B6D9-1F24786D89DA}"/>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solidFill>
                <a:schemeClr val="tx2"/>
              </a:solidFill>
            </a:endParaRPr>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3B50EC28-FFF4-43A6-A245-2AC3760E0453}"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35D066F8-DCDA-6E49-BF2C-B9D2E06CD5B3}"/>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81DBF9A0-ABA9-B24F-818B-F5A1C959C0AD}"/>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260709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rechts en streamer 4">
    <p:spTree>
      <p:nvGrpSpPr>
        <p:cNvPr id="1" name=""/>
        <p:cNvGrpSpPr/>
        <p:nvPr/>
      </p:nvGrpSpPr>
      <p:grpSpPr>
        <a:xfrm>
          <a:off x="0" y="0"/>
          <a:ext cx="0" cy="0"/>
          <a:chOff x="0" y="0"/>
          <a:chExt cx="0" cy="0"/>
        </a:xfrm>
      </p:grpSpPr>
      <p:sp>
        <p:nvSpPr>
          <p:cNvPr id="12" name="Vrije vorm 11">
            <a:extLst>
              <a:ext uri="{FF2B5EF4-FFF2-40B4-BE49-F238E27FC236}">
                <a16:creationId xmlns:a16="http://schemas.microsoft.com/office/drawing/2014/main" id="{27B76075-01D5-B844-9BED-6E2BF7252C14}"/>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D6B332B9-C8F7-4C9C-B78D-2F10C212AFBA}"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3">
            <a:extLst>
              <a:ext uri="{FF2B5EF4-FFF2-40B4-BE49-F238E27FC236}">
                <a16:creationId xmlns:a16="http://schemas.microsoft.com/office/drawing/2014/main" id="{D862824C-364E-4543-854F-60A2A42D2C9F}"/>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1" name="Text Placeholder 3">
            <a:extLst>
              <a:ext uri="{FF2B5EF4-FFF2-40B4-BE49-F238E27FC236}">
                <a16:creationId xmlns:a16="http://schemas.microsoft.com/office/drawing/2014/main" id="{F4117ACD-F932-D64E-A8AF-00425F56716B}"/>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076622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er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688000"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BC71A97E-409E-4D24-8540-83E50E3BBF9E}"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623999"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688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4656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688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4656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1" name="Text Placeholder 2">
            <a:extLst>
              <a:ext uri="{FF2B5EF4-FFF2-40B4-BE49-F238E27FC236}">
                <a16:creationId xmlns:a16="http://schemas.microsoft.com/office/drawing/2014/main" id="{45217F44-E2DC-0B4D-B38A-14B21830D713}"/>
              </a:ext>
            </a:extLst>
          </p:cNvPr>
          <p:cNvSpPr>
            <a:spLocks noGrp="1"/>
          </p:cNvSpPr>
          <p:nvPr>
            <p:ph type="body" idx="19" hasCustomPrompt="1"/>
          </p:nvPr>
        </p:nvSpPr>
        <p:spPr>
          <a:xfrm>
            <a:off x="6623999"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4655999"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62738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2599336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jf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85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EF131A57-08FD-48C9-A3D6-E6DE9DB07618}"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983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285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3851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285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3851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3851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983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5" name="Text Placeholder 2">
            <a:extLst>
              <a:ext uri="{FF2B5EF4-FFF2-40B4-BE49-F238E27FC236}">
                <a16:creationId xmlns:a16="http://schemas.microsoft.com/office/drawing/2014/main" id="{70CEC9B9-C04F-7B4F-9461-1E78C228720C}"/>
              </a:ext>
            </a:extLst>
          </p:cNvPr>
          <p:cNvSpPr>
            <a:spLocks noGrp="1"/>
          </p:cNvSpPr>
          <p:nvPr>
            <p:ph type="body" idx="23" hasCustomPrompt="1"/>
          </p:nvPr>
        </p:nvSpPr>
        <p:spPr>
          <a:xfrm>
            <a:off x="6984000"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6" name="Text Placeholder 3">
            <a:extLst>
              <a:ext uri="{FF2B5EF4-FFF2-40B4-BE49-F238E27FC236}">
                <a16:creationId xmlns:a16="http://schemas.microsoft.com/office/drawing/2014/main" id="{B5C94C28-BBAD-9648-9120-BD8AFAA36183}"/>
              </a:ext>
            </a:extLst>
          </p:cNvPr>
          <p:cNvSpPr>
            <a:spLocks noGrp="1"/>
          </p:cNvSpPr>
          <p:nvPr>
            <p:ph type="body" sz="half" idx="24"/>
          </p:nvPr>
        </p:nvSpPr>
        <p:spPr>
          <a:xfrm>
            <a:off x="5417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27" name="Text Placeholder 2">
            <a:extLst>
              <a:ext uri="{FF2B5EF4-FFF2-40B4-BE49-F238E27FC236}">
                <a16:creationId xmlns:a16="http://schemas.microsoft.com/office/drawing/2014/main" id="{CA1FB6DA-A3C1-AA47-AE81-D0E4E2BF8636}"/>
              </a:ext>
            </a:extLst>
          </p:cNvPr>
          <p:cNvSpPr>
            <a:spLocks noGrp="1"/>
          </p:cNvSpPr>
          <p:nvPr>
            <p:ph type="body" idx="25" hasCustomPrompt="1"/>
          </p:nvPr>
        </p:nvSpPr>
        <p:spPr>
          <a:xfrm>
            <a:off x="5417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8" name="Picture Placeholder 2">
            <a:extLst>
              <a:ext uri="{FF2B5EF4-FFF2-40B4-BE49-F238E27FC236}">
                <a16:creationId xmlns:a16="http://schemas.microsoft.com/office/drawing/2014/main" id="{D4086632-B38F-E14B-BD03-54E97596B8BB}"/>
              </a:ext>
            </a:extLst>
          </p:cNvPr>
          <p:cNvSpPr>
            <a:spLocks noGrp="1"/>
          </p:cNvSpPr>
          <p:nvPr>
            <p:ph type="pic" idx="26"/>
          </p:nvPr>
        </p:nvSpPr>
        <p:spPr>
          <a:xfrm>
            <a:off x="5417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2950583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77144DA-7950-4863-B1C8-3591898D0900}"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Rechthoek 6">
            <a:extLst>
              <a:ext uri="{FF2B5EF4-FFF2-40B4-BE49-F238E27FC236}">
                <a16:creationId xmlns:a16="http://schemas.microsoft.com/office/drawing/2014/main" id="{2223F424-C05E-CD46-A494-7CD80A887EC4}"/>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le 1">
            <a:extLst>
              <a:ext uri="{FF2B5EF4-FFF2-40B4-BE49-F238E27FC236}">
                <a16:creationId xmlns:a16="http://schemas.microsoft.com/office/drawing/2014/main" id="{8283028F-13C0-3845-A09E-F4AD50A77487}"/>
              </a:ext>
            </a:extLst>
          </p:cNvPr>
          <p:cNvSpPr>
            <a:spLocks noGrp="1"/>
          </p:cNvSpPr>
          <p:nvPr>
            <p:ph type="ctrTitle"/>
          </p:nvPr>
        </p:nvSpPr>
        <p:spPr>
          <a:xfrm>
            <a:off x="720000" y="828000"/>
            <a:ext cx="5903999" cy="1620000"/>
          </a:xfrm>
        </p:spPr>
        <p:txBody>
          <a:bodyPr anchor="b" anchorCtr="0"/>
          <a:lstStyle>
            <a:lvl1pPr algn="l">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60FAD50F-12A2-FC47-8275-18D42F36C0CD}"/>
              </a:ext>
            </a:extLst>
          </p:cNvPr>
          <p:cNvSpPr>
            <a:spLocks noGrp="1"/>
          </p:cNvSpPr>
          <p:nvPr>
            <p:ph type="subTitle" idx="1"/>
          </p:nvPr>
        </p:nvSpPr>
        <p:spPr>
          <a:xfrm>
            <a:off x="7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273943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431998" y="4248000"/>
            <a:ext cx="1440000" cy="180000"/>
          </a:xfrm>
        </p:spPr>
        <p:txBody>
          <a:bodyPr anchor="b" anchorCtr="0"/>
          <a:lstStyle>
            <a:lvl1pPr algn="l">
              <a:defRPr sz="1000"/>
            </a:lvl1pPr>
          </a:lstStyle>
          <a:p>
            <a:fld id="{165BD3E6-7689-4863-B308-090811F2679C}"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afbeelding 8">
            <a:extLst>
              <a:ext uri="{FF2B5EF4-FFF2-40B4-BE49-F238E27FC236}">
                <a16:creationId xmlns:a16="http://schemas.microsoft.com/office/drawing/2014/main" id="{8833B9E1-AF80-9C4A-8C02-8D2F604D8A31}"/>
              </a:ext>
            </a:extLst>
          </p:cNvPr>
          <p:cNvSpPr>
            <a:spLocks noGrp="1" noChangeAspect="1"/>
          </p:cNvSpPr>
          <p:nvPr>
            <p:ph type="pic" idx="13"/>
          </p:nvPr>
        </p:nvSpPr>
        <p:spPr>
          <a:xfrm>
            <a:off x="4572000" y="0"/>
            <a:ext cx="4572000" cy="5143500"/>
          </a:xfrm>
          <a:custGeom>
            <a:avLst/>
            <a:gdLst>
              <a:gd name="connsiteX0" fmla="*/ 184150 w 4572000"/>
              <a:gd name="connsiteY0" fmla="*/ 0 h 5143500"/>
              <a:gd name="connsiteX1" fmla="*/ 190800 w 4572000"/>
              <a:gd name="connsiteY1" fmla="*/ 0 h 5143500"/>
              <a:gd name="connsiteX2" fmla="*/ 6604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 name="connsiteX6" fmla="*/ 0 w 4572000"/>
              <a:gd name="connsiteY6" fmla="*/ 741150 h 5143500"/>
              <a:gd name="connsiteX7" fmla="*/ 184150 w 4572000"/>
              <a:gd name="connsiteY7"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184150" y="0"/>
                </a:moveTo>
                <a:lnTo>
                  <a:pt x="190800" y="0"/>
                </a:lnTo>
                <a:lnTo>
                  <a:pt x="660400" y="0"/>
                </a:lnTo>
                <a:lnTo>
                  <a:pt x="4572000" y="0"/>
                </a:lnTo>
                <a:lnTo>
                  <a:pt x="4572000" y="5143500"/>
                </a:lnTo>
                <a:lnTo>
                  <a:pt x="0" y="5143500"/>
                </a:lnTo>
                <a:lnTo>
                  <a:pt x="0" y="741150"/>
                </a:lnTo>
                <a:lnTo>
                  <a:pt x="18415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0" name="Title 1">
            <a:extLst>
              <a:ext uri="{FF2B5EF4-FFF2-40B4-BE49-F238E27FC236}">
                <a16:creationId xmlns:a16="http://schemas.microsoft.com/office/drawing/2014/main" id="{63B713D9-CDB6-7648-92D0-653127A84E98}"/>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1" name="Subtitle 2">
            <a:extLst>
              <a:ext uri="{FF2B5EF4-FFF2-40B4-BE49-F238E27FC236}">
                <a16:creationId xmlns:a16="http://schemas.microsoft.com/office/drawing/2014/main" id="{9A84C360-7E83-A64E-87DC-8094C8AE8DCC}"/>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33775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EF9F0EFA-C5C5-4628-8C7C-54CFC53C87CE}"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618880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720002" y="576000"/>
            <a:ext cx="7703999" cy="864000"/>
          </a:xfrm>
        </p:spPr>
        <p:txBody>
          <a:bodyPr/>
          <a:lstStyle/>
          <a:p>
            <a:r>
              <a:rPr lang="nl-NL" dirty="0"/>
              <a:t>Klik om stijl te bewerken</a:t>
            </a:r>
            <a:endParaRPr lang="en-US" dirty="0"/>
          </a:p>
        </p:txBody>
      </p:sp>
      <p:sp>
        <p:nvSpPr>
          <p:cNvPr id="3" name="Date Placeholder 2"/>
          <p:cNvSpPr>
            <a:spLocks noGrp="1"/>
          </p:cNvSpPr>
          <p:nvPr>
            <p:ph type="dt" sz="half" idx="10"/>
          </p:nvPr>
        </p:nvSpPr>
        <p:spPr/>
        <p:txBody>
          <a:bodyPr/>
          <a:lstStyle/>
          <a:p>
            <a:fld id="{D78954E1-EA4C-4470-A82E-B247795D4A26}" type="datetime1">
              <a:rPr lang="nl-NL" smtClean="0"/>
              <a:t>31-3-2023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939444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D54C6-4F35-4FAA-B944-C88E0F709A49}" type="datetime1">
              <a:rPr lang="nl-NL" smtClean="0"/>
              <a:t>31-3-2023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89915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jectteam">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20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8FE628F9-1379-410E-8308-3D247E09C08F}"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25" name="Text Placeholder 2">
            <a:extLst>
              <a:ext uri="{FF2B5EF4-FFF2-40B4-BE49-F238E27FC236}">
                <a16:creationId xmlns:a16="http://schemas.microsoft.com/office/drawing/2014/main" id="{DB76643F-660D-E54C-B38A-719E7A35353D}"/>
              </a:ext>
            </a:extLst>
          </p:cNvPr>
          <p:cNvSpPr>
            <a:spLocks noGrp="1"/>
          </p:cNvSpPr>
          <p:nvPr>
            <p:ph type="body" idx="23" hasCustomPrompt="1"/>
          </p:nvPr>
        </p:nvSpPr>
        <p:spPr>
          <a:xfrm>
            <a:off x="719998"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6" name="Picture Placeholder 2">
            <a:extLst>
              <a:ext uri="{FF2B5EF4-FFF2-40B4-BE49-F238E27FC236}">
                <a16:creationId xmlns:a16="http://schemas.microsoft.com/office/drawing/2014/main" id="{D6B5E950-1F63-C147-846C-B39B3CA38123}"/>
              </a:ext>
            </a:extLst>
          </p:cNvPr>
          <p:cNvSpPr>
            <a:spLocks noGrp="1"/>
          </p:cNvSpPr>
          <p:nvPr>
            <p:ph type="pic" idx="1"/>
          </p:nvPr>
        </p:nvSpPr>
        <p:spPr>
          <a:xfrm>
            <a:off x="719998"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7" name="Picture Placeholder 2">
            <a:extLst>
              <a:ext uri="{FF2B5EF4-FFF2-40B4-BE49-F238E27FC236}">
                <a16:creationId xmlns:a16="http://schemas.microsoft.com/office/drawing/2014/main" id="{F186AD52-7DC2-0847-90A9-39A9F2D3BD88}"/>
              </a:ext>
            </a:extLst>
          </p:cNvPr>
          <p:cNvSpPr>
            <a:spLocks noGrp="1"/>
          </p:cNvSpPr>
          <p:nvPr>
            <p:ph type="pic" idx="24"/>
          </p:nvPr>
        </p:nvSpPr>
        <p:spPr>
          <a:xfrm>
            <a:off x="2688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8" name="Picture Placeholder 2">
            <a:extLst>
              <a:ext uri="{FF2B5EF4-FFF2-40B4-BE49-F238E27FC236}">
                <a16:creationId xmlns:a16="http://schemas.microsoft.com/office/drawing/2014/main" id="{0A50F692-7F2F-DD43-9F8A-BE4825EDB059}"/>
              </a:ext>
            </a:extLst>
          </p:cNvPr>
          <p:cNvSpPr>
            <a:spLocks noGrp="1"/>
          </p:cNvSpPr>
          <p:nvPr>
            <p:ph type="pic" idx="25"/>
          </p:nvPr>
        </p:nvSpPr>
        <p:spPr>
          <a:xfrm>
            <a:off x="4656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9" name="Picture Placeholder 2">
            <a:extLst>
              <a:ext uri="{FF2B5EF4-FFF2-40B4-BE49-F238E27FC236}">
                <a16:creationId xmlns:a16="http://schemas.microsoft.com/office/drawing/2014/main" id="{36AB7F69-C6A0-A045-981B-29D4AC43F63F}"/>
              </a:ext>
            </a:extLst>
          </p:cNvPr>
          <p:cNvSpPr>
            <a:spLocks noGrp="1"/>
          </p:cNvSpPr>
          <p:nvPr>
            <p:ph type="pic" idx="26"/>
          </p:nvPr>
        </p:nvSpPr>
        <p:spPr>
          <a:xfrm>
            <a:off x="6623999"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30" name="Text Placeholder 3">
            <a:extLst>
              <a:ext uri="{FF2B5EF4-FFF2-40B4-BE49-F238E27FC236}">
                <a16:creationId xmlns:a16="http://schemas.microsoft.com/office/drawing/2014/main" id="{1A4D0FEE-73A8-C745-AFE7-E14D2CD00F13}"/>
              </a:ext>
            </a:extLst>
          </p:cNvPr>
          <p:cNvSpPr>
            <a:spLocks noGrp="1"/>
          </p:cNvSpPr>
          <p:nvPr>
            <p:ph type="body" sz="half" idx="27"/>
          </p:nvPr>
        </p:nvSpPr>
        <p:spPr>
          <a:xfrm>
            <a:off x="2687997"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1" name="Text Placeholder 2">
            <a:extLst>
              <a:ext uri="{FF2B5EF4-FFF2-40B4-BE49-F238E27FC236}">
                <a16:creationId xmlns:a16="http://schemas.microsoft.com/office/drawing/2014/main" id="{5BBD0218-0753-0E45-B6AC-E79DDB7A216E}"/>
              </a:ext>
            </a:extLst>
          </p:cNvPr>
          <p:cNvSpPr>
            <a:spLocks noGrp="1"/>
          </p:cNvSpPr>
          <p:nvPr>
            <p:ph type="body" idx="28" hasCustomPrompt="1"/>
          </p:nvPr>
        </p:nvSpPr>
        <p:spPr>
          <a:xfrm>
            <a:off x="2687995"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2" name="Text Placeholder 3">
            <a:extLst>
              <a:ext uri="{FF2B5EF4-FFF2-40B4-BE49-F238E27FC236}">
                <a16:creationId xmlns:a16="http://schemas.microsoft.com/office/drawing/2014/main" id="{C6C94B21-A1C1-B64C-8151-30CA21873A34}"/>
              </a:ext>
            </a:extLst>
          </p:cNvPr>
          <p:cNvSpPr>
            <a:spLocks noGrp="1"/>
          </p:cNvSpPr>
          <p:nvPr>
            <p:ph type="body" sz="half" idx="29"/>
          </p:nvPr>
        </p:nvSpPr>
        <p:spPr>
          <a:xfrm>
            <a:off x="6623999"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3" name="Text Placeholder 2">
            <a:extLst>
              <a:ext uri="{FF2B5EF4-FFF2-40B4-BE49-F238E27FC236}">
                <a16:creationId xmlns:a16="http://schemas.microsoft.com/office/drawing/2014/main" id="{E43B503F-0791-2F48-B5AF-E775783C24BB}"/>
              </a:ext>
            </a:extLst>
          </p:cNvPr>
          <p:cNvSpPr>
            <a:spLocks noGrp="1"/>
          </p:cNvSpPr>
          <p:nvPr>
            <p:ph type="body" idx="30" hasCustomPrompt="1"/>
          </p:nvPr>
        </p:nvSpPr>
        <p:spPr>
          <a:xfrm>
            <a:off x="6623999"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4" name="Text Placeholder 3">
            <a:extLst>
              <a:ext uri="{FF2B5EF4-FFF2-40B4-BE49-F238E27FC236}">
                <a16:creationId xmlns:a16="http://schemas.microsoft.com/office/drawing/2014/main" id="{56B35E8D-1DB4-984F-A5ED-DA315C94B27B}"/>
              </a:ext>
            </a:extLst>
          </p:cNvPr>
          <p:cNvSpPr>
            <a:spLocks noGrp="1"/>
          </p:cNvSpPr>
          <p:nvPr>
            <p:ph type="body" sz="half" idx="31"/>
          </p:nvPr>
        </p:nvSpPr>
        <p:spPr>
          <a:xfrm>
            <a:off x="4656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5" name="Text Placeholder 2">
            <a:extLst>
              <a:ext uri="{FF2B5EF4-FFF2-40B4-BE49-F238E27FC236}">
                <a16:creationId xmlns:a16="http://schemas.microsoft.com/office/drawing/2014/main" id="{8FE057E9-A004-0F4C-B5B0-F46283726750}"/>
              </a:ext>
            </a:extLst>
          </p:cNvPr>
          <p:cNvSpPr>
            <a:spLocks noGrp="1"/>
          </p:cNvSpPr>
          <p:nvPr>
            <p:ph type="body" idx="32" hasCustomPrompt="1"/>
          </p:nvPr>
        </p:nvSpPr>
        <p:spPr>
          <a:xfrm>
            <a:off x="4656000"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997485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er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899999"/>
            <a:ext cx="29376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120000" y="2880000"/>
            <a:ext cx="2303999"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84B494AE-3A26-4518-945E-103215CF198B}"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6119999" y="1007998"/>
            <a:ext cx="2304000" cy="1656000"/>
          </a:xfrm>
        </p:spPr>
        <p:txBody>
          <a:bodyPr anchor="t" anchorCtr="0"/>
          <a:lstStyle/>
          <a:p>
            <a:r>
              <a:rPr lang="nl-NL" dirty="0"/>
              <a:t>Klik om stijl te bewerken</a:t>
            </a:r>
            <a:endParaRPr lang="en-US" dirty="0"/>
          </a:p>
        </p:txBody>
      </p:sp>
      <p:sp>
        <p:nvSpPr>
          <p:cNvPr id="8" name="Picture Placeholder 2">
            <a:extLst>
              <a:ext uri="{FF2B5EF4-FFF2-40B4-BE49-F238E27FC236}">
                <a16:creationId xmlns:a16="http://schemas.microsoft.com/office/drawing/2014/main" id="{D6DD0994-0B67-3347-BB38-1E689BD67757}"/>
              </a:ext>
            </a:extLst>
          </p:cNvPr>
          <p:cNvSpPr>
            <a:spLocks noGrp="1"/>
          </p:cNvSpPr>
          <p:nvPr>
            <p:ph type="pic" idx="13"/>
          </p:nvPr>
        </p:nvSpPr>
        <p:spPr>
          <a:xfrm>
            <a:off x="3042000" y="899999"/>
            <a:ext cx="293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1" name="Picture Placeholder 2">
            <a:extLst>
              <a:ext uri="{FF2B5EF4-FFF2-40B4-BE49-F238E27FC236}">
                <a16:creationId xmlns:a16="http://schemas.microsoft.com/office/drawing/2014/main" id="{AE15D720-D49B-E24D-84F6-437DDD0E8A4C}"/>
              </a:ext>
            </a:extLst>
          </p:cNvPr>
          <p:cNvSpPr>
            <a:spLocks noGrp="1"/>
          </p:cNvSpPr>
          <p:nvPr>
            <p:ph type="pic" idx="14"/>
          </p:nvPr>
        </p:nvSpPr>
        <p:spPr>
          <a:xfrm>
            <a:off x="720000" y="2807999"/>
            <a:ext cx="2934000" cy="144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Picture Placeholder 2">
            <a:extLst>
              <a:ext uri="{FF2B5EF4-FFF2-40B4-BE49-F238E27FC236}">
                <a16:creationId xmlns:a16="http://schemas.microsoft.com/office/drawing/2014/main" id="{84F75289-82F8-9841-A637-114F0AC8C4E4}"/>
              </a:ext>
            </a:extLst>
          </p:cNvPr>
          <p:cNvSpPr>
            <a:spLocks noGrp="1"/>
          </p:cNvSpPr>
          <p:nvPr>
            <p:ph type="pic" idx="15"/>
          </p:nvPr>
        </p:nvSpPr>
        <p:spPr>
          <a:xfrm>
            <a:off x="3762000" y="2808000"/>
            <a:ext cx="221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1404233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ee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80000" y="720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201518F5-5DB9-449B-8057-FC15376B618E}"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
        <p:nvSpPr>
          <p:cNvPr id="16" name="Picture Placeholder 2">
            <a:extLst>
              <a:ext uri="{FF2B5EF4-FFF2-40B4-BE49-F238E27FC236}">
                <a16:creationId xmlns:a16="http://schemas.microsoft.com/office/drawing/2014/main" id="{DAABF66E-7617-3F47-8DFB-9095B8E0D7FE}"/>
              </a:ext>
            </a:extLst>
          </p:cNvPr>
          <p:cNvSpPr>
            <a:spLocks noGrp="1"/>
          </p:cNvSpPr>
          <p:nvPr>
            <p:ph type="pic" idx="14"/>
          </p:nvPr>
        </p:nvSpPr>
        <p:spPr>
          <a:xfrm>
            <a:off x="4680000" y="2718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3121735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en 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40000" y="1583999"/>
            <a:ext cx="5184000" cy="2808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322D612A-9759-4466-B79C-FB17502024C2}"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2015039"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19999" y="576000"/>
            <a:ext cx="5999207"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845369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rechts met bijschrift">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8A719E33-C72D-2745-9031-F9B479E34FD0}"/>
              </a:ext>
            </a:extLst>
          </p:cNvPr>
          <p:cNvSpPr>
            <a:spLocks noGrp="1" noChangeAspect="1"/>
          </p:cNvSpPr>
          <p:nvPr>
            <p:ph type="pic" idx="1"/>
          </p:nvPr>
        </p:nvSpPr>
        <p:spPr>
          <a:xfrm>
            <a:off x="4571997" y="0"/>
            <a:ext cx="4572003" cy="5143500"/>
          </a:xfrm>
          <a:custGeom>
            <a:avLst/>
            <a:gdLst>
              <a:gd name="connsiteX0" fmla="*/ 0 w 4572003"/>
              <a:gd name="connsiteY0" fmla="*/ 0 h 5143500"/>
              <a:gd name="connsiteX1" fmla="*/ 180003 w 4572003"/>
              <a:gd name="connsiteY1" fmla="*/ 0 h 5143500"/>
              <a:gd name="connsiteX2" fmla="*/ 3743999 w 4572003"/>
              <a:gd name="connsiteY2" fmla="*/ 0 h 5143500"/>
              <a:gd name="connsiteX3" fmla="*/ 4572003 w 4572003"/>
              <a:gd name="connsiteY3" fmla="*/ 0 h 5143500"/>
              <a:gd name="connsiteX4" fmla="*/ 4572003 w 4572003"/>
              <a:gd name="connsiteY4" fmla="*/ 5143500 h 5143500"/>
              <a:gd name="connsiteX5" fmla="*/ 3 w 4572003"/>
              <a:gd name="connsiteY5" fmla="*/ 5143500 h 5143500"/>
              <a:gd name="connsiteX6" fmla="*/ 3 w 4572003"/>
              <a:gd name="connsiteY6" fmla="*/ 1890000 h 5143500"/>
              <a:gd name="connsiteX7" fmla="*/ 0 w 4572003"/>
              <a:gd name="connsiteY7" fmla="*/ 189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3" h="5143500">
                <a:moveTo>
                  <a:pt x="0" y="0"/>
                </a:moveTo>
                <a:lnTo>
                  <a:pt x="180003" y="0"/>
                </a:lnTo>
                <a:lnTo>
                  <a:pt x="3743999" y="0"/>
                </a:lnTo>
                <a:lnTo>
                  <a:pt x="4572003" y="0"/>
                </a:lnTo>
                <a:lnTo>
                  <a:pt x="4572003" y="5143500"/>
                </a:lnTo>
                <a:lnTo>
                  <a:pt x="3" y="5143500"/>
                </a:lnTo>
                <a:lnTo>
                  <a:pt x="3" y="1890000"/>
                </a:lnTo>
                <a:lnTo>
                  <a:pt x="0" y="18900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a:p>
            <a:pPr lvl="0"/>
            <a:endParaRPr lang="nl-NL" dirty="0"/>
          </a:p>
        </p:txBody>
      </p:sp>
      <p:sp>
        <p:nvSpPr>
          <p:cNvPr id="5" name="Date Placeholder 4"/>
          <p:cNvSpPr>
            <a:spLocks noGrp="1"/>
          </p:cNvSpPr>
          <p:nvPr>
            <p:ph type="dt" sz="half" idx="10"/>
          </p:nvPr>
        </p:nvSpPr>
        <p:spPr/>
        <p:txBody>
          <a:bodyPr/>
          <a:lstStyle>
            <a:lvl1pPr>
              <a:defRPr>
                <a:solidFill>
                  <a:schemeClr val="bg1"/>
                </a:solidFill>
              </a:defRPr>
            </a:lvl1pPr>
          </a:lstStyle>
          <a:p>
            <a:fld id="{013D797A-99AD-47B2-B378-0243A1EA3E97}"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3676754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fbeelding links met bijschrift">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72310623-543F-3E4D-98AD-64034D8548DC}"/>
              </a:ext>
            </a:extLst>
          </p:cNvPr>
          <p:cNvSpPr>
            <a:spLocks noGrp="1" noChangeAspect="1"/>
          </p:cNvSpPr>
          <p:nvPr>
            <p:ph type="pic" idx="13" hasCustomPrompt="1"/>
          </p:nvPr>
        </p:nvSpPr>
        <p:spPr>
          <a:xfrm>
            <a:off x="0" y="0"/>
            <a:ext cx="4572000" cy="5143500"/>
          </a:xfrm>
          <a:custGeom>
            <a:avLst/>
            <a:gdLst>
              <a:gd name="connsiteX0" fmla="*/ 0 w 4572000"/>
              <a:gd name="connsiteY0" fmla="*/ 0 h 5143500"/>
              <a:gd name="connsiteX1" fmla="*/ 3672000 w 4572000"/>
              <a:gd name="connsiteY1" fmla="*/ 0 h 5143500"/>
              <a:gd name="connsiteX2" fmla="*/ 4392000 w 4572000"/>
              <a:gd name="connsiteY2" fmla="*/ 0 h 5143500"/>
              <a:gd name="connsiteX3" fmla="*/ 4572000 w 4572000"/>
              <a:gd name="connsiteY3" fmla="*/ 0 h 5143500"/>
              <a:gd name="connsiteX4" fmla="*/ 4572000 w 4572000"/>
              <a:gd name="connsiteY4" fmla="*/ 540000 h 5143500"/>
              <a:gd name="connsiteX5" fmla="*/ 4572000 w 4572000"/>
              <a:gd name="connsiteY5" fmla="*/ 900000 h 5143500"/>
              <a:gd name="connsiteX6" fmla="*/ 4572000 w 4572000"/>
              <a:gd name="connsiteY6" fmla="*/ 5143500 h 5143500"/>
              <a:gd name="connsiteX7" fmla="*/ 0 w 4572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3672000" y="0"/>
                </a:lnTo>
                <a:lnTo>
                  <a:pt x="4392000" y="0"/>
                </a:lnTo>
                <a:lnTo>
                  <a:pt x="4572000" y="0"/>
                </a:lnTo>
                <a:lnTo>
                  <a:pt x="4572000" y="540000"/>
                </a:lnTo>
                <a:lnTo>
                  <a:pt x="4572000" y="900000"/>
                </a:lnTo>
                <a:lnTo>
                  <a:pt x="4572000" y="5143500"/>
                </a:lnTo>
                <a:lnTo>
                  <a:pt x="0" y="51435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5039996"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27C6A08-035E-408C-8F3B-8725D52FA8B0}"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5039999" y="576000"/>
            <a:ext cx="3384000" cy="864000"/>
          </a:xfrm>
        </p:spPr>
        <p:txBody>
          <a:bodyPr/>
          <a:lstStyle/>
          <a:p>
            <a:r>
              <a:rPr lang="nl-NL"/>
              <a:t>Klik om stijl te bewerken</a:t>
            </a:r>
            <a:endParaRPr lang="en-US" dirty="0"/>
          </a:p>
        </p:txBody>
      </p:sp>
    </p:spTree>
    <p:extLst>
      <p:ext uri="{BB962C8B-B14F-4D97-AF65-F5344CB8AC3E}">
        <p14:creationId xmlns:p14="http://schemas.microsoft.com/office/powerpoint/2010/main" val="2770811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el 2 logo zwar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0000" y="0"/>
            <a:ext cx="2082800" cy="787400"/>
          </a:xfrm>
          <a:prstGeom prst="rect">
            <a:avLst/>
          </a:prstGeom>
        </p:spPr>
      </p:pic>
      <p:sp>
        <p:nvSpPr>
          <p:cNvPr id="15" name="Tijdelijke aanduiding voor afbeelding 14">
            <a:extLst>
              <a:ext uri="{FF2B5EF4-FFF2-40B4-BE49-F238E27FC236}">
                <a16:creationId xmlns:a16="http://schemas.microsoft.com/office/drawing/2014/main" id="{DC822D1B-21C1-0349-B21F-E98E7F882213}"/>
              </a:ext>
            </a:extLst>
          </p:cNvPr>
          <p:cNvSpPr>
            <a:spLocks noGrp="1" noChangeAspect="1"/>
          </p:cNvSpPr>
          <p:nvPr>
            <p:ph type="pic" idx="13"/>
          </p:nvPr>
        </p:nvSpPr>
        <p:spPr>
          <a:xfrm>
            <a:off x="4572000" y="0"/>
            <a:ext cx="4572000" cy="5143500"/>
          </a:xfrm>
          <a:custGeom>
            <a:avLst/>
            <a:gdLst>
              <a:gd name="connsiteX0" fmla="*/ 19080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741150 h 5143500"/>
              <a:gd name="connsiteX5" fmla="*/ 185400 w 4572000"/>
              <a:gd name="connsiteY5" fmla="*/ 741150 h 5143500"/>
              <a:gd name="connsiteX6" fmla="*/ 190800 w 4572000"/>
              <a:gd name="connsiteY6"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5143500">
                <a:moveTo>
                  <a:pt x="190800" y="0"/>
                </a:moveTo>
                <a:lnTo>
                  <a:pt x="4572000" y="0"/>
                </a:lnTo>
                <a:lnTo>
                  <a:pt x="4572000" y="5143500"/>
                </a:lnTo>
                <a:lnTo>
                  <a:pt x="0" y="5143500"/>
                </a:lnTo>
                <a:lnTo>
                  <a:pt x="0" y="741150"/>
                </a:lnTo>
                <a:lnTo>
                  <a:pt x="185400" y="741150"/>
                </a:lnTo>
                <a:lnTo>
                  <a:pt x="19080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Date Placeholder 3"/>
          <p:cNvSpPr>
            <a:spLocks noGrp="1"/>
          </p:cNvSpPr>
          <p:nvPr>
            <p:ph type="dt" sz="half" idx="10"/>
          </p:nvPr>
        </p:nvSpPr>
        <p:spPr>
          <a:xfrm>
            <a:off x="431998" y="4248000"/>
            <a:ext cx="1440000" cy="180000"/>
          </a:xfrm>
        </p:spPr>
        <p:txBody>
          <a:bodyPr anchor="b" anchorCtr="0"/>
          <a:lstStyle>
            <a:lvl1pPr algn="l">
              <a:defRPr sz="1000">
                <a:solidFill>
                  <a:schemeClr val="tx2"/>
                </a:solidFill>
              </a:defRPr>
            </a:lvl1pPr>
          </a:lstStyle>
          <a:p>
            <a:fld id="{2B358064-EACF-48CF-9350-61DFB19D944F}"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9" name="Title 1">
            <a:extLst>
              <a:ext uri="{FF2B5EF4-FFF2-40B4-BE49-F238E27FC236}">
                <a16:creationId xmlns:a16="http://schemas.microsoft.com/office/drawing/2014/main" id="{C1B57536-F9FB-A941-94BD-E9041F065879}"/>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0" name="Subtitle 2">
            <a:extLst>
              <a:ext uri="{FF2B5EF4-FFF2-40B4-BE49-F238E27FC236}">
                <a16:creationId xmlns:a16="http://schemas.microsoft.com/office/drawing/2014/main" id="{F1012A6A-C7E6-4E4E-B01F-E484179F56CA}"/>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278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lang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2520000" y="3404451"/>
            <a:ext cx="1440000" cy="180000"/>
          </a:xfrm>
        </p:spPr>
        <p:txBody>
          <a:bodyPr anchor="b" anchorCtr="0"/>
          <a:lstStyle>
            <a:lvl1pPr algn="l">
              <a:defRPr sz="1200">
                <a:solidFill>
                  <a:schemeClr val="tx2"/>
                </a:solidFill>
              </a:defRPr>
            </a:lvl1pPr>
          </a:lstStyle>
          <a:p>
            <a:fld id="{7AB8910A-88A9-4F04-B333-9C6EA5D3358C}"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a:extLst>
              <a:ext uri="{FF2B5EF4-FFF2-40B4-BE49-F238E27FC236}">
                <a16:creationId xmlns:a16="http://schemas.microsoft.com/office/drawing/2014/main" id="{55D4F141-6D6F-EC4A-8B6B-FD496429E8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000" y="3927351"/>
            <a:ext cx="5166349" cy="638196"/>
          </a:xfrm>
          <a:prstGeom prst="rect">
            <a:avLst/>
          </a:prstGeom>
        </p:spPr>
      </p:pic>
      <p:sp>
        <p:nvSpPr>
          <p:cNvPr id="8" name="Title 1">
            <a:extLst>
              <a:ext uri="{FF2B5EF4-FFF2-40B4-BE49-F238E27FC236}">
                <a16:creationId xmlns:a16="http://schemas.microsoft.com/office/drawing/2014/main" id="{3D91587C-CF3F-4A4E-8E92-F8C3EC34289C}"/>
              </a:ext>
            </a:extLst>
          </p:cNvPr>
          <p:cNvSpPr>
            <a:spLocks noGrp="1"/>
          </p:cNvSpPr>
          <p:nvPr>
            <p:ph type="ctrTitle"/>
          </p:nvPr>
        </p:nvSpPr>
        <p:spPr>
          <a:xfrm>
            <a:off x="2520000" y="828000"/>
            <a:ext cx="5903999" cy="1728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C7D7F024-4BE7-3942-9E16-DD41F5E58DAF}"/>
              </a:ext>
            </a:extLst>
          </p:cNvPr>
          <p:cNvSpPr>
            <a:spLocks noGrp="1"/>
          </p:cNvSpPr>
          <p:nvPr>
            <p:ph type="subTitle" idx="1"/>
          </p:nvPr>
        </p:nvSpPr>
        <p:spPr>
          <a:xfrm>
            <a:off x="25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599410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431998" y="4248000"/>
            <a:ext cx="1440000" cy="180000"/>
          </a:xfrm>
        </p:spPr>
        <p:txBody>
          <a:bodyPr anchor="b" anchorCtr="0"/>
          <a:lstStyle>
            <a:lvl1pPr algn="l">
              <a:defRPr sz="1000"/>
            </a:lvl1pPr>
          </a:lstStyle>
          <a:p>
            <a:fld id="{0B072315-831F-4385-9C84-348FBC13E684}"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afbeelding 8">
            <a:extLst>
              <a:ext uri="{FF2B5EF4-FFF2-40B4-BE49-F238E27FC236}">
                <a16:creationId xmlns:a16="http://schemas.microsoft.com/office/drawing/2014/main" id="{8833B9E1-AF80-9C4A-8C02-8D2F604D8A31}"/>
              </a:ext>
            </a:extLst>
          </p:cNvPr>
          <p:cNvSpPr>
            <a:spLocks noGrp="1" noChangeAspect="1"/>
          </p:cNvSpPr>
          <p:nvPr>
            <p:ph type="pic" idx="13"/>
          </p:nvPr>
        </p:nvSpPr>
        <p:spPr>
          <a:xfrm>
            <a:off x="4572000" y="0"/>
            <a:ext cx="4572000" cy="5143500"/>
          </a:xfrm>
          <a:custGeom>
            <a:avLst/>
            <a:gdLst>
              <a:gd name="connsiteX0" fmla="*/ 184150 w 4572000"/>
              <a:gd name="connsiteY0" fmla="*/ 0 h 5143500"/>
              <a:gd name="connsiteX1" fmla="*/ 190800 w 4572000"/>
              <a:gd name="connsiteY1" fmla="*/ 0 h 5143500"/>
              <a:gd name="connsiteX2" fmla="*/ 6604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 name="connsiteX6" fmla="*/ 0 w 4572000"/>
              <a:gd name="connsiteY6" fmla="*/ 741150 h 5143500"/>
              <a:gd name="connsiteX7" fmla="*/ 184150 w 4572000"/>
              <a:gd name="connsiteY7"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184150" y="0"/>
                </a:moveTo>
                <a:lnTo>
                  <a:pt x="190800" y="0"/>
                </a:lnTo>
                <a:lnTo>
                  <a:pt x="660400" y="0"/>
                </a:lnTo>
                <a:lnTo>
                  <a:pt x="4572000" y="0"/>
                </a:lnTo>
                <a:lnTo>
                  <a:pt x="4572000" y="5143500"/>
                </a:lnTo>
                <a:lnTo>
                  <a:pt x="0" y="5143500"/>
                </a:lnTo>
                <a:lnTo>
                  <a:pt x="0" y="741150"/>
                </a:lnTo>
                <a:lnTo>
                  <a:pt x="18415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0" name="Title 1">
            <a:extLst>
              <a:ext uri="{FF2B5EF4-FFF2-40B4-BE49-F238E27FC236}">
                <a16:creationId xmlns:a16="http://schemas.microsoft.com/office/drawing/2014/main" id="{63B713D9-CDB6-7648-92D0-653127A84E98}"/>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1" name="Subtitle 2">
            <a:extLst>
              <a:ext uri="{FF2B5EF4-FFF2-40B4-BE49-F238E27FC236}">
                <a16:creationId xmlns:a16="http://schemas.microsoft.com/office/drawing/2014/main" id="{9A84C360-7E83-A64E-87DC-8094C8AE8DCC}"/>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1514081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 lang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2520000" y="3404451"/>
            <a:ext cx="1440000" cy="180000"/>
          </a:xfrm>
        </p:spPr>
        <p:txBody>
          <a:bodyPr anchor="b" anchorCtr="0"/>
          <a:lstStyle>
            <a:lvl1pPr algn="l">
              <a:defRPr sz="1200">
                <a:solidFill>
                  <a:schemeClr val="tx2"/>
                </a:solidFill>
              </a:defRPr>
            </a:lvl1pPr>
          </a:lstStyle>
          <a:p>
            <a:fld id="{C2FF7755-E639-47AD-B61F-0B3BCFD7C429}"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a:extLst>
              <a:ext uri="{FF2B5EF4-FFF2-40B4-BE49-F238E27FC236}">
                <a16:creationId xmlns:a16="http://schemas.microsoft.com/office/drawing/2014/main" id="{55D4F141-6D6F-EC4A-8B6B-FD496429E8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000" y="3927351"/>
            <a:ext cx="5166349" cy="638196"/>
          </a:xfrm>
          <a:prstGeom prst="rect">
            <a:avLst/>
          </a:prstGeom>
        </p:spPr>
      </p:pic>
      <p:sp>
        <p:nvSpPr>
          <p:cNvPr id="8" name="Title 1">
            <a:extLst>
              <a:ext uri="{FF2B5EF4-FFF2-40B4-BE49-F238E27FC236}">
                <a16:creationId xmlns:a16="http://schemas.microsoft.com/office/drawing/2014/main" id="{3D91587C-CF3F-4A4E-8E92-F8C3EC34289C}"/>
              </a:ext>
            </a:extLst>
          </p:cNvPr>
          <p:cNvSpPr>
            <a:spLocks noGrp="1"/>
          </p:cNvSpPr>
          <p:nvPr>
            <p:ph type="ctrTitle"/>
          </p:nvPr>
        </p:nvSpPr>
        <p:spPr>
          <a:xfrm>
            <a:off x="2520000" y="828000"/>
            <a:ext cx="5903999" cy="1728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C7D7F024-4BE7-3942-9E16-DD41F5E58DAF}"/>
              </a:ext>
            </a:extLst>
          </p:cNvPr>
          <p:cNvSpPr>
            <a:spLocks noGrp="1"/>
          </p:cNvSpPr>
          <p:nvPr>
            <p:ph type="subTitle" idx="1"/>
          </p:nvPr>
        </p:nvSpPr>
        <p:spPr>
          <a:xfrm>
            <a:off x="25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232209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11" name="Vrije vorm 10">
            <a:extLst>
              <a:ext uri="{FF2B5EF4-FFF2-40B4-BE49-F238E27FC236}">
                <a16:creationId xmlns:a16="http://schemas.microsoft.com/office/drawing/2014/main" id="{FDF264BC-C422-EB4B-8E56-1C756A3D37C3}"/>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Content Placeholder 2"/>
          <p:cNvSpPr>
            <a:spLocks noGrp="1"/>
          </p:cNvSpPr>
          <p:nvPr>
            <p:ph idx="1"/>
          </p:nvPr>
        </p:nvSpPr>
        <p:spPr>
          <a:xfrm>
            <a:off x="4859999" y="1656000"/>
            <a:ext cx="3564000" cy="2952000"/>
          </a:xfrm>
        </p:spPr>
        <p:txBody>
          <a:bodyPr/>
          <a:lstStyle>
            <a:lvl1pPr marL="288000" indent="-288000">
              <a:lnSpc>
                <a:spcPct val="120000"/>
              </a:lnSpc>
              <a:buFont typeface="+mj-lt"/>
              <a:buAutoNum type="arabicPeriod"/>
              <a:defRPr sz="1400"/>
            </a:lvl1pPr>
            <a:lvl2pPr marL="540000" indent="-252000">
              <a:lnSpc>
                <a:spcPct val="120000"/>
              </a:lnSpc>
              <a:buFont typeface="Arial" panose="020B0604020202020204" pitchFamily="34" charset="0"/>
              <a:buChar char="•"/>
              <a:defRPr sz="1400"/>
            </a:lvl2pPr>
            <a:lvl3pPr marL="252000" indent="0">
              <a:buFont typeface="+mj-lt"/>
              <a:buNone/>
              <a:defRPr sz="1800"/>
            </a:lvl3pPr>
            <a:lvl4pPr indent="-288000">
              <a:buFont typeface="+mj-lt"/>
              <a:buAutoNum type="arabicPeriod"/>
              <a:defRPr sz="1800"/>
            </a:lvl4pPr>
            <a:lvl5pPr indent="-288000">
              <a:buFont typeface="+mj-lt"/>
              <a:buAutoNum type="arabicPeriod"/>
              <a:defRPr sz="1800"/>
            </a:lvl5pPr>
          </a:lstStyle>
          <a:p>
            <a:pPr lvl="0"/>
            <a:r>
              <a:rPr lang="nl-NL" dirty="0"/>
              <a:t>Klikken om de tekststijl van het model te bewerken</a:t>
            </a:r>
          </a:p>
          <a:p>
            <a:pPr lvl="1"/>
            <a:r>
              <a:rPr lang="nl-NL" dirty="0"/>
              <a:t>Tweede niveau</a:t>
            </a:r>
          </a:p>
        </p:txBody>
      </p:sp>
      <p:sp>
        <p:nvSpPr>
          <p:cNvPr id="4" name="Date Placeholder 3"/>
          <p:cNvSpPr>
            <a:spLocks noGrp="1"/>
          </p:cNvSpPr>
          <p:nvPr>
            <p:ph type="dt" sz="half" idx="10"/>
          </p:nvPr>
        </p:nvSpPr>
        <p:spPr/>
        <p:txBody>
          <a:bodyPr/>
          <a:lstStyle/>
          <a:p>
            <a:fld id="{F3343F70-902D-4304-9AE7-D55C309BE818}"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itle 1">
            <a:extLst>
              <a:ext uri="{FF2B5EF4-FFF2-40B4-BE49-F238E27FC236}">
                <a16:creationId xmlns:a16="http://schemas.microsoft.com/office/drawing/2014/main" id="{63A97E83-B5C4-CA4E-879F-F362E8E561C9}"/>
              </a:ext>
            </a:extLst>
          </p:cNvPr>
          <p:cNvSpPr>
            <a:spLocks noGrp="1"/>
          </p:cNvSpPr>
          <p:nvPr>
            <p:ph type="title"/>
          </p:nvPr>
        </p:nvSpPr>
        <p:spPr>
          <a:xfrm>
            <a:off x="4859999" y="576000"/>
            <a:ext cx="3563999" cy="864000"/>
          </a:xfrm>
        </p:spPr>
        <p:txBody>
          <a:bodyPr/>
          <a:lstStyle/>
          <a:p>
            <a:r>
              <a:rPr lang="nl-NL" dirty="0"/>
              <a:t>Klik om stijl te bewerken</a:t>
            </a:r>
            <a:endParaRPr lang="en-US" dirty="0"/>
          </a:p>
        </p:txBody>
      </p:sp>
      <p:sp>
        <p:nvSpPr>
          <p:cNvPr id="10" name="Vrije vorm 9">
            <a:extLst>
              <a:ext uri="{FF2B5EF4-FFF2-40B4-BE49-F238E27FC236}">
                <a16:creationId xmlns:a16="http://schemas.microsoft.com/office/drawing/2014/main" id="{5DCC0A75-E80D-E44F-9ACA-BF43DB10C3EE}"/>
              </a:ext>
            </a:extLst>
          </p:cNvPr>
          <p:cNvSpPr/>
          <p:nvPr userDrawn="1"/>
        </p:nvSpPr>
        <p:spPr>
          <a:xfrm>
            <a:off x="0" y="914460"/>
            <a:ext cx="3009990" cy="2773722"/>
          </a:xfrm>
          <a:custGeom>
            <a:avLst/>
            <a:gdLst>
              <a:gd name="connsiteX0" fmla="*/ 973925 w 3009990"/>
              <a:gd name="connsiteY0" fmla="*/ 648957 h 2773722"/>
              <a:gd name="connsiteX1" fmla="*/ 529235 w 3009990"/>
              <a:gd name="connsiteY1" fmla="*/ 1093658 h 2773722"/>
              <a:gd name="connsiteX2" fmla="*/ 972954 w 3009990"/>
              <a:gd name="connsiteY2" fmla="*/ 1538348 h 2773722"/>
              <a:gd name="connsiteX3" fmla="*/ 1418626 w 3009990"/>
              <a:gd name="connsiteY3" fmla="*/ 1094629 h 2773722"/>
              <a:gd name="connsiteX4" fmla="*/ 974907 w 3009990"/>
              <a:gd name="connsiteY4" fmla="*/ 648957 h 2773722"/>
              <a:gd name="connsiteX5" fmla="*/ 973925 w 3009990"/>
              <a:gd name="connsiteY5" fmla="*/ 648957 h 2773722"/>
              <a:gd name="connsiteX6" fmla="*/ 974907 w 3009990"/>
              <a:gd name="connsiteY6" fmla="*/ 0 h 2773722"/>
              <a:gd name="connsiteX7" fmla="*/ 2954039 w 3009990"/>
              <a:gd name="connsiteY7" fmla="*/ 1191394 h 2773722"/>
              <a:gd name="connsiteX8" fmla="*/ 2954039 w 3009990"/>
              <a:gd name="connsiteY8" fmla="*/ 1190412 h 2773722"/>
              <a:gd name="connsiteX9" fmla="*/ 2954039 w 3009990"/>
              <a:gd name="connsiteY9" fmla="*/ 1581357 h 2773722"/>
              <a:gd name="connsiteX10" fmla="*/ 974907 w 3009990"/>
              <a:gd name="connsiteY10" fmla="*/ 2773722 h 2773722"/>
              <a:gd name="connsiteX11" fmla="*/ 76036 w 3009990"/>
              <a:gd name="connsiteY11" fmla="*/ 2574369 h 2773722"/>
              <a:gd name="connsiteX12" fmla="*/ 0 w 3009990"/>
              <a:gd name="connsiteY12" fmla="*/ 2534991 h 2773722"/>
              <a:gd name="connsiteX13" fmla="*/ 0 w 3009990"/>
              <a:gd name="connsiteY13" fmla="*/ 2105575 h 2773722"/>
              <a:gd name="connsiteX14" fmla="*/ 101236 w 3009990"/>
              <a:gd name="connsiteY14" fmla="*/ 2171317 h 2773722"/>
              <a:gd name="connsiteX15" fmla="*/ 974907 w 3009990"/>
              <a:gd name="connsiteY15" fmla="*/ 2408198 h 2773722"/>
              <a:gd name="connsiteX16" fmla="*/ 2595356 w 3009990"/>
              <a:gd name="connsiteY16" fmla="*/ 1385885 h 2773722"/>
              <a:gd name="connsiteX17" fmla="*/ 1363888 w 3009990"/>
              <a:gd name="connsiteY17" fmla="*/ 408533 h 2773722"/>
              <a:gd name="connsiteX18" fmla="*/ 1375617 w 3009990"/>
              <a:gd name="connsiteY18" fmla="*/ 432962 h 2773722"/>
              <a:gd name="connsiteX19" fmla="*/ 1993304 w 3009990"/>
              <a:gd name="connsiteY19" fmla="*/ 1172824 h 2773722"/>
              <a:gd name="connsiteX20" fmla="*/ 1880027 w 3009990"/>
              <a:gd name="connsiteY20" fmla="*/ 1568072 h 2773722"/>
              <a:gd name="connsiteX21" fmla="*/ 501725 w 3009990"/>
              <a:gd name="connsiteY21" fmla="*/ 1999916 h 2773722"/>
              <a:gd name="connsiteX22" fmla="*/ 341 w 3009990"/>
              <a:gd name="connsiteY22" fmla="*/ 1400189 h 2773722"/>
              <a:gd name="connsiteX23" fmla="*/ 0 w 3009990"/>
              <a:gd name="connsiteY23" fmla="*/ 1398573 h 2773722"/>
              <a:gd name="connsiteX24" fmla="*/ 0 w 3009990"/>
              <a:gd name="connsiteY24" fmla="*/ 792889 h 2773722"/>
              <a:gd name="connsiteX25" fmla="*/ 26168 w 3009990"/>
              <a:gd name="connsiteY25" fmla="*/ 716575 h 2773722"/>
              <a:gd name="connsiteX26" fmla="*/ 69881 w 3009990"/>
              <a:gd name="connsiteY26" fmla="*/ 621593 h 2773722"/>
              <a:gd name="connsiteX27" fmla="*/ 0 w 3009990"/>
              <a:gd name="connsiteY27" fmla="*/ 672279 h 2773722"/>
              <a:gd name="connsiteX28" fmla="*/ 0 w 3009990"/>
              <a:gd name="connsiteY28" fmla="*/ 238956 h 2773722"/>
              <a:gd name="connsiteX29" fmla="*/ 76471 w 3009990"/>
              <a:gd name="connsiteY29" fmla="*/ 199353 h 2773722"/>
              <a:gd name="connsiteX30" fmla="*/ 974907 w 3009990"/>
              <a:gd name="connsiteY30" fmla="*/ 0 h 277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09990" h="2773722">
                <a:moveTo>
                  <a:pt x="973925" y="648957"/>
                </a:moveTo>
                <a:cubicBezTo>
                  <a:pt x="728331" y="648957"/>
                  <a:pt x="529235" y="848053"/>
                  <a:pt x="529235" y="1093658"/>
                </a:cubicBezTo>
                <a:cubicBezTo>
                  <a:pt x="529235" y="1338876"/>
                  <a:pt x="727736" y="1537815"/>
                  <a:pt x="972954" y="1538348"/>
                </a:cubicBezTo>
                <a:cubicBezTo>
                  <a:pt x="1218548" y="1538891"/>
                  <a:pt x="1418083" y="1340233"/>
                  <a:pt x="1418626" y="1094629"/>
                </a:cubicBezTo>
                <a:cubicBezTo>
                  <a:pt x="1419159" y="849035"/>
                  <a:pt x="1220501" y="649500"/>
                  <a:pt x="974907" y="648957"/>
                </a:cubicBezTo>
                <a:cubicBezTo>
                  <a:pt x="974583" y="648957"/>
                  <a:pt x="974249" y="648957"/>
                  <a:pt x="973925" y="648957"/>
                </a:cubicBezTo>
                <a:close/>
                <a:moveTo>
                  <a:pt x="974907" y="0"/>
                </a:moveTo>
                <a:cubicBezTo>
                  <a:pt x="2074424" y="0"/>
                  <a:pt x="2715568" y="809243"/>
                  <a:pt x="2954039" y="1191394"/>
                </a:cubicBezTo>
                <a:lnTo>
                  <a:pt x="2954039" y="1190412"/>
                </a:lnTo>
                <a:cubicBezTo>
                  <a:pt x="3028641" y="1310050"/>
                  <a:pt x="3028641" y="1461720"/>
                  <a:pt x="2954039" y="1581357"/>
                </a:cubicBezTo>
                <a:cubicBezTo>
                  <a:pt x="2715568" y="1963498"/>
                  <a:pt x="2075405" y="2773722"/>
                  <a:pt x="974907" y="2773722"/>
                </a:cubicBezTo>
                <a:cubicBezTo>
                  <a:pt x="631001" y="2773722"/>
                  <a:pt x="331954" y="2694694"/>
                  <a:pt x="76036" y="2574369"/>
                </a:cubicBezTo>
                <a:lnTo>
                  <a:pt x="0" y="2534991"/>
                </a:lnTo>
                <a:lnTo>
                  <a:pt x="0" y="2105575"/>
                </a:lnTo>
                <a:lnTo>
                  <a:pt x="101236" y="2171317"/>
                </a:lnTo>
                <a:cubicBezTo>
                  <a:pt x="334036" y="2308459"/>
                  <a:pt x="623978" y="2408198"/>
                  <a:pt x="974907" y="2408198"/>
                </a:cubicBezTo>
                <a:cubicBezTo>
                  <a:pt x="2096899" y="2408198"/>
                  <a:pt x="2595356" y="1385885"/>
                  <a:pt x="2595356" y="1385885"/>
                </a:cubicBezTo>
                <a:cubicBezTo>
                  <a:pt x="2595356" y="1385885"/>
                  <a:pt x="2212234" y="604005"/>
                  <a:pt x="1363888" y="408533"/>
                </a:cubicBezTo>
                <a:cubicBezTo>
                  <a:pt x="1361893" y="418382"/>
                  <a:pt x="1366687" y="428366"/>
                  <a:pt x="1375617" y="432962"/>
                </a:cubicBezTo>
                <a:cubicBezTo>
                  <a:pt x="1695218" y="602052"/>
                  <a:pt x="2019696" y="820001"/>
                  <a:pt x="1993304" y="1172824"/>
                </a:cubicBezTo>
                <a:cubicBezTo>
                  <a:pt x="1982735" y="1310896"/>
                  <a:pt x="1944196" y="1445364"/>
                  <a:pt x="1880027" y="1568072"/>
                </a:cubicBezTo>
                <a:cubicBezTo>
                  <a:pt x="1618662" y="2067928"/>
                  <a:pt x="1001581" y="2261281"/>
                  <a:pt x="501725" y="1999916"/>
                </a:cubicBezTo>
                <a:cubicBezTo>
                  <a:pt x="251792" y="1869234"/>
                  <a:pt x="78490" y="1649617"/>
                  <a:pt x="341" y="1400189"/>
                </a:cubicBezTo>
                <a:lnTo>
                  <a:pt x="0" y="1398573"/>
                </a:lnTo>
                <a:lnTo>
                  <a:pt x="0" y="792889"/>
                </a:lnTo>
                <a:lnTo>
                  <a:pt x="26168" y="716575"/>
                </a:lnTo>
                <a:cubicBezTo>
                  <a:pt x="38987" y="684533"/>
                  <a:pt x="53546" y="652834"/>
                  <a:pt x="69881" y="621593"/>
                </a:cubicBezTo>
                <a:lnTo>
                  <a:pt x="0" y="672279"/>
                </a:lnTo>
                <a:lnTo>
                  <a:pt x="0" y="238956"/>
                </a:lnTo>
                <a:lnTo>
                  <a:pt x="76471" y="199353"/>
                </a:lnTo>
                <a:cubicBezTo>
                  <a:pt x="332376" y="79028"/>
                  <a:pt x="631308" y="0"/>
                  <a:pt x="974907" y="0"/>
                </a:cubicBezTo>
                <a:close/>
              </a:path>
            </a:pathLst>
          </a:custGeom>
          <a:solidFill>
            <a:schemeClr val="accent3"/>
          </a:solidFill>
          <a:ln w="9358" cap="flat">
            <a:noFill/>
            <a:prstDash val="solid"/>
            <a:miter/>
          </a:ln>
        </p:spPr>
        <p:txBody>
          <a:bodyPr wrap="square" rtlCol="0" anchor="ctr">
            <a:noAutofit/>
          </a:bodyPr>
          <a:lstStyle/>
          <a:p>
            <a:endParaRPr lang="nl-NL"/>
          </a:p>
        </p:txBody>
      </p:sp>
    </p:spTree>
    <p:extLst>
      <p:ext uri="{BB962C8B-B14F-4D97-AF65-F5344CB8AC3E}">
        <p14:creationId xmlns:p14="http://schemas.microsoft.com/office/powerpoint/2010/main" val="1241450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5FECBDA0-917B-4842-9895-89C7D7F1ACCC}"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876193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6B3A86-5A29-48DB-AA7E-55BE51098D45}"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Content Placeholder 2">
            <a:extLst>
              <a:ext uri="{FF2B5EF4-FFF2-40B4-BE49-F238E27FC236}">
                <a16:creationId xmlns:a16="http://schemas.microsoft.com/office/drawing/2014/main" id="{00E15222-E9A5-1642-81BC-69781E592E5D}"/>
              </a:ext>
            </a:extLst>
          </p:cNvPr>
          <p:cNvSpPr>
            <a:spLocks noGrp="1"/>
          </p:cNvSpPr>
          <p:nvPr>
            <p:ph idx="1"/>
          </p:nvPr>
        </p:nvSpPr>
        <p:spPr>
          <a:xfrm>
            <a:off x="720000"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Content Placeholder 2">
            <a:extLst>
              <a:ext uri="{FF2B5EF4-FFF2-40B4-BE49-F238E27FC236}">
                <a16:creationId xmlns:a16="http://schemas.microsoft.com/office/drawing/2014/main" id="{4435688F-A7AF-064D-A3D9-A32A4548D2F3}"/>
              </a:ext>
            </a:extLst>
          </p:cNvPr>
          <p:cNvSpPr>
            <a:spLocks noGrp="1"/>
          </p:cNvSpPr>
          <p:nvPr>
            <p:ph idx="13"/>
          </p:nvPr>
        </p:nvSpPr>
        <p:spPr>
          <a:xfrm>
            <a:off x="4680002"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1138110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ri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637A389C-7159-4804-8D6F-8E9C7B04B334}"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5975998"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5" name="Content Placeholder 2">
            <a:extLst>
              <a:ext uri="{FF2B5EF4-FFF2-40B4-BE49-F238E27FC236}">
                <a16:creationId xmlns:a16="http://schemas.microsoft.com/office/drawing/2014/main" id="{C9261A85-ED44-FF45-97E6-1E342F61B3B8}"/>
              </a:ext>
            </a:extLst>
          </p:cNvPr>
          <p:cNvSpPr>
            <a:spLocks noGrp="1"/>
          </p:cNvSpPr>
          <p:nvPr>
            <p:ph idx="16"/>
          </p:nvPr>
        </p:nvSpPr>
        <p:spPr>
          <a:xfrm>
            <a:off x="3347999"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6" name="Text Placeholder 2">
            <a:extLst>
              <a:ext uri="{FF2B5EF4-FFF2-40B4-BE49-F238E27FC236}">
                <a16:creationId xmlns:a16="http://schemas.microsoft.com/office/drawing/2014/main" id="{C87FC86B-7438-BF40-841F-91978E0C6EE1}"/>
              </a:ext>
            </a:extLst>
          </p:cNvPr>
          <p:cNvSpPr>
            <a:spLocks noGrp="1"/>
          </p:cNvSpPr>
          <p:nvPr>
            <p:ph type="body" idx="17" hasCustomPrompt="1"/>
          </p:nvPr>
        </p:nvSpPr>
        <p:spPr>
          <a:xfrm>
            <a:off x="3347999"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7" name="Text Placeholder 2">
            <a:extLst>
              <a:ext uri="{FF2B5EF4-FFF2-40B4-BE49-F238E27FC236}">
                <a16:creationId xmlns:a16="http://schemas.microsoft.com/office/drawing/2014/main" id="{80D5BF12-A965-6749-81E8-ED8BB65FBA0E}"/>
              </a:ext>
            </a:extLst>
          </p:cNvPr>
          <p:cNvSpPr>
            <a:spLocks noGrp="1"/>
          </p:cNvSpPr>
          <p:nvPr>
            <p:ph type="body" idx="18" hasCustomPrompt="1"/>
          </p:nvPr>
        </p:nvSpPr>
        <p:spPr>
          <a:xfrm>
            <a:off x="5975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431457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e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62A229CC-A6E4-4F17-A5B1-78ADF117F775}"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4680002"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ext Placeholder 2">
            <a:extLst>
              <a:ext uri="{FF2B5EF4-FFF2-40B4-BE49-F238E27FC236}">
                <a16:creationId xmlns:a16="http://schemas.microsoft.com/office/drawing/2014/main" id="{2605DF7F-7F14-1041-82B7-A5DA5542251F}"/>
              </a:ext>
            </a:extLst>
          </p:cNvPr>
          <p:cNvSpPr>
            <a:spLocks noGrp="1"/>
          </p:cNvSpPr>
          <p:nvPr>
            <p:ph type="body" idx="15" hasCustomPrompt="1"/>
          </p:nvPr>
        </p:nvSpPr>
        <p:spPr>
          <a:xfrm>
            <a:off x="4680002" y="1512664"/>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4080133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en streamer 1">
    <p:spTree>
      <p:nvGrpSpPr>
        <p:cNvPr id="1" name=""/>
        <p:cNvGrpSpPr/>
        <p:nvPr/>
      </p:nvGrpSpPr>
      <p:grpSpPr>
        <a:xfrm>
          <a:off x="0" y="0"/>
          <a:ext cx="0" cy="0"/>
          <a:chOff x="0" y="0"/>
          <a:chExt cx="0" cy="0"/>
        </a:xfrm>
      </p:grpSpPr>
      <p:sp>
        <p:nvSpPr>
          <p:cNvPr id="10" name="Vrije vorm 9">
            <a:extLst>
              <a:ext uri="{FF2B5EF4-FFF2-40B4-BE49-F238E27FC236}">
                <a16:creationId xmlns:a16="http://schemas.microsoft.com/office/drawing/2014/main" id="{D446247C-03D5-2943-B3AC-FE98C9F6FCEC}"/>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4"/>
              </a:gs>
              <a:gs pos="99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04505E56-7AAA-4F4D-ACE1-DDEAC551A2E2}"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 Placeholder 3">
            <a:extLst>
              <a:ext uri="{FF2B5EF4-FFF2-40B4-BE49-F238E27FC236}">
                <a16:creationId xmlns:a16="http://schemas.microsoft.com/office/drawing/2014/main" id="{76032EC9-BF10-7447-9318-756EA76C37FD}"/>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3" name="Text Placeholder 3">
            <a:extLst>
              <a:ext uri="{FF2B5EF4-FFF2-40B4-BE49-F238E27FC236}">
                <a16:creationId xmlns:a16="http://schemas.microsoft.com/office/drawing/2014/main" id="{679A2BB6-CC69-D44C-BB7F-650BD247AB38}"/>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3486997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en streamer 2">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C5F3A998-FD80-824E-AE19-A2FCBCF2D5E5}"/>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96FFCE52-426B-4AB7-9D85-ED15777B2517}"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E5D1E476-AF9B-E940-85AE-0357F2A4EF99}"/>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FC685D2A-4EEB-4C46-8FD2-D43927E2CFDD}"/>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4625709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en streamer 3">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5D67B989-C915-2844-9D35-A342F366E22B}"/>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D2186051-22C8-42A3-9F70-2370C8C41273}"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9890F462-1EE5-3842-A0E7-36056908F49F}"/>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4265CD45-30AE-414A-B5B8-C006C482AF2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57652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11" name="Vrije vorm 10">
            <a:extLst>
              <a:ext uri="{FF2B5EF4-FFF2-40B4-BE49-F238E27FC236}">
                <a16:creationId xmlns:a16="http://schemas.microsoft.com/office/drawing/2014/main" id="{FDF264BC-C422-EB4B-8E56-1C756A3D37C3}"/>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Content Placeholder 2"/>
          <p:cNvSpPr>
            <a:spLocks noGrp="1"/>
          </p:cNvSpPr>
          <p:nvPr>
            <p:ph idx="1"/>
          </p:nvPr>
        </p:nvSpPr>
        <p:spPr>
          <a:xfrm>
            <a:off x="4859999" y="1656000"/>
            <a:ext cx="3564000" cy="2952000"/>
          </a:xfrm>
        </p:spPr>
        <p:txBody>
          <a:bodyPr/>
          <a:lstStyle>
            <a:lvl1pPr marL="288000" indent="-288000">
              <a:lnSpc>
                <a:spcPct val="120000"/>
              </a:lnSpc>
              <a:buFont typeface="+mj-lt"/>
              <a:buAutoNum type="arabicPeriod"/>
              <a:defRPr sz="1400"/>
            </a:lvl1pPr>
            <a:lvl2pPr marL="540000" indent="-252000">
              <a:lnSpc>
                <a:spcPct val="120000"/>
              </a:lnSpc>
              <a:buFont typeface="Arial" panose="020B0604020202020204" pitchFamily="34" charset="0"/>
              <a:buChar char="•"/>
              <a:defRPr sz="1400"/>
            </a:lvl2pPr>
            <a:lvl3pPr marL="252000" indent="0">
              <a:buFont typeface="+mj-lt"/>
              <a:buNone/>
              <a:defRPr sz="1800"/>
            </a:lvl3pPr>
            <a:lvl4pPr indent="-288000">
              <a:buFont typeface="+mj-lt"/>
              <a:buAutoNum type="arabicPeriod"/>
              <a:defRPr sz="1800"/>
            </a:lvl4pPr>
            <a:lvl5pPr indent="-288000">
              <a:buFont typeface="+mj-lt"/>
              <a:buAutoNum type="arabicPeriod"/>
              <a:defRPr sz="1800"/>
            </a:lvl5pPr>
          </a:lstStyle>
          <a:p>
            <a:pPr lvl="0"/>
            <a:r>
              <a:rPr lang="nl-NL" dirty="0"/>
              <a:t>Klikken om de tekststijl van het model te bewerken</a:t>
            </a:r>
          </a:p>
          <a:p>
            <a:pPr lvl="1"/>
            <a:r>
              <a:rPr lang="nl-NL" dirty="0"/>
              <a:t>Tweede niveau</a:t>
            </a:r>
          </a:p>
        </p:txBody>
      </p:sp>
      <p:sp>
        <p:nvSpPr>
          <p:cNvPr id="4" name="Date Placeholder 3"/>
          <p:cNvSpPr>
            <a:spLocks noGrp="1"/>
          </p:cNvSpPr>
          <p:nvPr>
            <p:ph type="dt" sz="half" idx="10"/>
          </p:nvPr>
        </p:nvSpPr>
        <p:spPr/>
        <p:txBody>
          <a:bodyPr/>
          <a:lstStyle/>
          <a:p>
            <a:fld id="{D18974B1-1BD2-4908-BA2F-FCF6BF89DAF4}"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itle 1">
            <a:extLst>
              <a:ext uri="{FF2B5EF4-FFF2-40B4-BE49-F238E27FC236}">
                <a16:creationId xmlns:a16="http://schemas.microsoft.com/office/drawing/2014/main" id="{63A97E83-B5C4-CA4E-879F-F362E8E561C9}"/>
              </a:ext>
            </a:extLst>
          </p:cNvPr>
          <p:cNvSpPr>
            <a:spLocks noGrp="1"/>
          </p:cNvSpPr>
          <p:nvPr>
            <p:ph type="title"/>
          </p:nvPr>
        </p:nvSpPr>
        <p:spPr>
          <a:xfrm>
            <a:off x="4859999" y="576000"/>
            <a:ext cx="3563999" cy="864000"/>
          </a:xfrm>
        </p:spPr>
        <p:txBody>
          <a:bodyPr/>
          <a:lstStyle/>
          <a:p>
            <a:r>
              <a:rPr lang="nl-NL" dirty="0"/>
              <a:t>Klik om stijl te bewerken</a:t>
            </a:r>
            <a:endParaRPr lang="en-US" dirty="0"/>
          </a:p>
        </p:txBody>
      </p:sp>
      <p:sp>
        <p:nvSpPr>
          <p:cNvPr id="10" name="Vrije vorm 9">
            <a:extLst>
              <a:ext uri="{FF2B5EF4-FFF2-40B4-BE49-F238E27FC236}">
                <a16:creationId xmlns:a16="http://schemas.microsoft.com/office/drawing/2014/main" id="{5DCC0A75-E80D-E44F-9ACA-BF43DB10C3EE}"/>
              </a:ext>
            </a:extLst>
          </p:cNvPr>
          <p:cNvSpPr/>
          <p:nvPr userDrawn="1"/>
        </p:nvSpPr>
        <p:spPr>
          <a:xfrm>
            <a:off x="0" y="914460"/>
            <a:ext cx="3009990" cy="2773722"/>
          </a:xfrm>
          <a:custGeom>
            <a:avLst/>
            <a:gdLst>
              <a:gd name="connsiteX0" fmla="*/ 973925 w 3009990"/>
              <a:gd name="connsiteY0" fmla="*/ 648957 h 2773722"/>
              <a:gd name="connsiteX1" fmla="*/ 529235 w 3009990"/>
              <a:gd name="connsiteY1" fmla="*/ 1093658 h 2773722"/>
              <a:gd name="connsiteX2" fmla="*/ 972954 w 3009990"/>
              <a:gd name="connsiteY2" fmla="*/ 1538348 h 2773722"/>
              <a:gd name="connsiteX3" fmla="*/ 1418626 w 3009990"/>
              <a:gd name="connsiteY3" fmla="*/ 1094629 h 2773722"/>
              <a:gd name="connsiteX4" fmla="*/ 974907 w 3009990"/>
              <a:gd name="connsiteY4" fmla="*/ 648957 h 2773722"/>
              <a:gd name="connsiteX5" fmla="*/ 973925 w 3009990"/>
              <a:gd name="connsiteY5" fmla="*/ 648957 h 2773722"/>
              <a:gd name="connsiteX6" fmla="*/ 974907 w 3009990"/>
              <a:gd name="connsiteY6" fmla="*/ 0 h 2773722"/>
              <a:gd name="connsiteX7" fmla="*/ 2954039 w 3009990"/>
              <a:gd name="connsiteY7" fmla="*/ 1191394 h 2773722"/>
              <a:gd name="connsiteX8" fmla="*/ 2954039 w 3009990"/>
              <a:gd name="connsiteY8" fmla="*/ 1190412 h 2773722"/>
              <a:gd name="connsiteX9" fmla="*/ 2954039 w 3009990"/>
              <a:gd name="connsiteY9" fmla="*/ 1581357 h 2773722"/>
              <a:gd name="connsiteX10" fmla="*/ 974907 w 3009990"/>
              <a:gd name="connsiteY10" fmla="*/ 2773722 h 2773722"/>
              <a:gd name="connsiteX11" fmla="*/ 76036 w 3009990"/>
              <a:gd name="connsiteY11" fmla="*/ 2574369 h 2773722"/>
              <a:gd name="connsiteX12" fmla="*/ 0 w 3009990"/>
              <a:gd name="connsiteY12" fmla="*/ 2534991 h 2773722"/>
              <a:gd name="connsiteX13" fmla="*/ 0 w 3009990"/>
              <a:gd name="connsiteY13" fmla="*/ 2105575 h 2773722"/>
              <a:gd name="connsiteX14" fmla="*/ 101236 w 3009990"/>
              <a:gd name="connsiteY14" fmla="*/ 2171317 h 2773722"/>
              <a:gd name="connsiteX15" fmla="*/ 974907 w 3009990"/>
              <a:gd name="connsiteY15" fmla="*/ 2408198 h 2773722"/>
              <a:gd name="connsiteX16" fmla="*/ 2595356 w 3009990"/>
              <a:gd name="connsiteY16" fmla="*/ 1385885 h 2773722"/>
              <a:gd name="connsiteX17" fmla="*/ 1363888 w 3009990"/>
              <a:gd name="connsiteY17" fmla="*/ 408533 h 2773722"/>
              <a:gd name="connsiteX18" fmla="*/ 1375617 w 3009990"/>
              <a:gd name="connsiteY18" fmla="*/ 432962 h 2773722"/>
              <a:gd name="connsiteX19" fmla="*/ 1993304 w 3009990"/>
              <a:gd name="connsiteY19" fmla="*/ 1172824 h 2773722"/>
              <a:gd name="connsiteX20" fmla="*/ 1880027 w 3009990"/>
              <a:gd name="connsiteY20" fmla="*/ 1568072 h 2773722"/>
              <a:gd name="connsiteX21" fmla="*/ 501725 w 3009990"/>
              <a:gd name="connsiteY21" fmla="*/ 1999916 h 2773722"/>
              <a:gd name="connsiteX22" fmla="*/ 341 w 3009990"/>
              <a:gd name="connsiteY22" fmla="*/ 1400189 h 2773722"/>
              <a:gd name="connsiteX23" fmla="*/ 0 w 3009990"/>
              <a:gd name="connsiteY23" fmla="*/ 1398573 h 2773722"/>
              <a:gd name="connsiteX24" fmla="*/ 0 w 3009990"/>
              <a:gd name="connsiteY24" fmla="*/ 792889 h 2773722"/>
              <a:gd name="connsiteX25" fmla="*/ 26168 w 3009990"/>
              <a:gd name="connsiteY25" fmla="*/ 716575 h 2773722"/>
              <a:gd name="connsiteX26" fmla="*/ 69881 w 3009990"/>
              <a:gd name="connsiteY26" fmla="*/ 621593 h 2773722"/>
              <a:gd name="connsiteX27" fmla="*/ 0 w 3009990"/>
              <a:gd name="connsiteY27" fmla="*/ 672279 h 2773722"/>
              <a:gd name="connsiteX28" fmla="*/ 0 w 3009990"/>
              <a:gd name="connsiteY28" fmla="*/ 238956 h 2773722"/>
              <a:gd name="connsiteX29" fmla="*/ 76471 w 3009990"/>
              <a:gd name="connsiteY29" fmla="*/ 199353 h 2773722"/>
              <a:gd name="connsiteX30" fmla="*/ 974907 w 3009990"/>
              <a:gd name="connsiteY30" fmla="*/ 0 h 277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09990" h="2773722">
                <a:moveTo>
                  <a:pt x="973925" y="648957"/>
                </a:moveTo>
                <a:cubicBezTo>
                  <a:pt x="728331" y="648957"/>
                  <a:pt x="529235" y="848053"/>
                  <a:pt x="529235" y="1093658"/>
                </a:cubicBezTo>
                <a:cubicBezTo>
                  <a:pt x="529235" y="1338876"/>
                  <a:pt x="727736" y="1537815"/>
                  <a:pt x="972954" y="1538348"/>
                </a:cubicBezTo>
                <a:cubicBezTo>
                  <a:pt x="1218548" y="1538891"/>
                  <a:pt x="1418083" y="1340233"/>
                  <a:pt x="1418626" y="1094629"/>
                </a:cubicBezTo>
                <a:cubicBezTo>
                  <a:pt x="1419159" y="849035"/>
                  <a:pt x="1220501" y="649500"/>
                  <a:pt x="974907" y="648957"/>
                </a:cubicBezTo>
                <a:cubicBezTo>
                  <a:pt x="974583" y="648957"/>
                  <a:pt x="974249" y="648957"/>
                  <a:pt x="973925" y="648957"/>
                </a:cubicBezTo>
                <a:close/>
                <a:moveTo>
                  <a:pt x="974907" y="0"/>
                </a:moveTo>
                <a:cubicBezTo>
                  <a:pt x="2074424" y="0"/>
                  <a:pt x="2715568" y="809243"/>
                  <a:pt x="2954039" y="1191394"/>
                </a:cubicBezTo>
                <a:lnTo>
                  <a:pt x="2954039" y="1190412"/>
                </a:lnTo>
                <a:cubicBezTo>
                  <a:pt x="3028641" y="1310050"/>
                  <a:pt x="3028641" y="1461720"/>
                  <a:pt x="2954039" y="1581357"/>
                </a:cubicBezTo>
                <a:cubicBezTo>
                  <a:pt x="2715568" y="1963498"/>
                  <a:pt x="2075405" y="2773722"/>
                  <a:pt x="974907" y="2773722"/>
                </a:cubicBezTo>
                <a:cubicBezTo>
                  <a:pt x="631001" y="2773722"/>
                  <a:pt x="331954" y="2694694"/>
                  <a:pt x="76036" y="2574369"/>
                </a:cubicBezTo>
                <a:lnTo>
                  <a:pt x="0" y="2534991"/>
                </a:lnTo>
                <a:lnTo>
                  <a:pt x="0" y="2105575"/>
                </a:lnTo>
                <a:lnTo>
                  <a:pt x="101236" y="2171317"/>
                </a:lnTo>
                <a:cubicBezTo>
                  <a:pt x="334036" y="2308459"/>
                  <a:pt x="623978" y="2408198"/>
                  <a:pt x="974907" y="2408198"/>
                </a:cubicBezTo>
                <a:cubicBezTo>
                  <a:pt x="2096899" y="2408198"/>
                  <a:pt x="2595356" y="1385885"/>
                  <a:pt x="2595356" y="1385885"/>
                </a:cubicBezTo>
                <a:cubicBezTo>
                  <a:pt x="2595356" y="1385885"/>
                  <a:pt x="2212234" y="604005"/>
                  <a:pt x="1363888" y="408533"/>
                </a:cubicBezTo>
                <a:cubicBezTo>
                  <a:pt x="1361893" y="418382"/>
                  <a:pt x="1366687" y="428366"/>
                  <a:pt x="1375617" y="432962"/>
                </a:cubicBezTo>
                <a:cubicBezTo>
                  <a:pt x="1695218" y="602052"/>
                  <a:pt x="2019696" y="820001"/>
                  <a:pt x="1993304" y="1172824"/>
                </a:cubicBezTo>
                <a:cubicBezTo>
                  <a:pt x="1982735" y="1310896"/>
                  <a:pt x="1944196" y="1445364"/>
                  <a:pt x="1880027" y="1568072"/>
                </a:cubicBezTo>
                <a:cubicBezTo>
                  <a:pt x="1618662" y="2067928"/>
                  <a:pt x="1001581" y="2261281"/>
                  <a:pt x="501725" y="1999916"/>
                </a:cubicBezTo>
                <a:cubicBezTo>
                  <a:pt x="251792" y="1869234"/>
                  <a:pt x="78490" y="1649617"/>
                  <a:pt x="341" y="1400189"/>
                </a:cubicBezTo>
                <a:lnTo>
                  <a:pt x="0" y="1398573"/>
                </a:lnTo>
                <a:lnTo>
                  <a:pt x="0" y="792889"/>
                </a:lnTo>
                <a:lnTo>
                  <a:pt x="26168" y="716575"/>
                </a:lnTo>
                <a:cubicBezTo>
                  <a:pt x="38987" y="684533"/>
                  <a:pt x="53546" y="652834"/>
                  <a:pt x="69881" y="621593"/>
                </a:cubicBezTo>
                <a:lnTo>
                  <a:pt x="0" y="672279"/>
                </a:lnTo>
                <a:lnTo>
                  <a:pt x="0" y="238956"/>
                </a:lnTo>
                <a:lnTo>
                  <a:pt x="76471" y="199353"/>
                </a:lnTo>
                <a:cubicBezTo>
                  <a:pt x="332376" y="79028"/>
                  <a:pt x="631308" y="0"/>
                  <a:pt x="974907" y="0"/>
                </a:cubicBezTo>
                <a:close/>
              </a:path>
            </a:pathLst>
          </a:custGeom>
          <a:solidFill>
            <a:schemeClr val="accent3"/>
          </a:solidFill>
          <a:ln w="9358" cap="flat">
            <a:noFill/>
            <a:prstDash val="solid"/>
            <a:miter/>
          </a:ln>
        </p:spPr>
        <p:txBody>
          <a:bodyPr wrap="square" rtlCol="0" anchor="ctr">
            <a:noAutofit/>
          </a:bodyPr>
          <a:lstStyle/>
          <a:p>
            <a:endParaRPr lang="nl-NL"/>
          </a:p>
        </p:txBody>
      </p:sp>
    </p:spTree>
    <p:extLst>
      <p:ext uri="{BB962C8B-B14F-4D97-AF65-F5344CB8AC3E}">
        <p14:creationId xmlns:p14="http://schemas.microsoft.com/office/powerpoint/2010/main" val="2882438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 en streamer 4">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E95589D8-6BCD-1D4D-8780-66CE85DF09B3}"/>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B6B6DF1-D9D6-402F-A4B3-CC483D417F38}"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46BE2E3E-1BE8-C147-A3F5-10EE98894910}"/>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C3C2ACBF-1639-7942-880E-4A7949AE55B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7105912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 rechts en streamer 1">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0D7A9F44-CB09-0341-BA83-A1FFA95003AD}"/>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4"/>
              </a:gs>
              <a:gs pos="98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D5FFECF0-FD3E-4210-A270-1A9798FB492F}"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6B05B9DF-41A8-624E-AE3C-F4842B705BA9}"/>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AD1070C8-30EC-4C4A-82C4-6D2331FBF8A0}"/>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40090917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 rechts en streamer 2">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81F9263D-1490-0E46-812F-D9155613F117}"/>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610A5C2C-CBF8-45DE-8BB2-2C17AF0FB224}"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93BD766D-2B1F-444A-A4E6-ABDA2D3F3E2D}"/>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C9823BDD-115A-4248-B3C3-A41210F11DC6}"/>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9394328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 rechts en streamer 3">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6347E27B-F05C-0249-B6D9-1F24786D89DA}"/>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solidFill>
                <a:schemeClr val="tx2"/>
              </a:solidFill>
            </a:endParaRPr>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B86A57BE-8EB4-4AAC-9681-067CF5EC4242}"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35D066F8-DCDA-6E49-BF2C-B9D2E06CD5B3}"/>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81DBF9A0-ABA9-B24F-818B-F5A1C959C0AD}"/>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8404166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 rechts en streamer 4">
    <p:spTree>
      <p:nvGrpSpPr>
        <p:cNvPr id="1" name=""/>
        <p:cNvGrpSpPr/>
        <p:nvPr/>
      </p:nvGrpSpPr>
      <p:grpSpPr>
        <a:xfrm>
          <a:off x="0" y="0"/>
          <a:ext cx="0" cy="0"/>
          <a:chOff x="0" y="0"/>
          <a:chExt cx="0" cy="0"/>
        </a:xfrm>
      </p:grpSpPr>
      <p:sp>
        <p:nvSpPr>
          <p:cNvPr id="12" name="Vrije vorm 11">
            <a:extLst>
              <a:ext uri="{FF2B5EF4-FFF2-40B4-BE49-F238E27FC236}">
                <a16:creationId xmlns:a16="http://schemas.microsoft.com/office/drawing/2014/main" id="{27B76075-01D5-B844-9BED-6E2BF7252C14}"/>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E8369F5D-BC75-42B9-BF37-4ABD71012765}"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3">
            <a:extLst>
              <a:ext uri="{FF2B5EF4-FFF2-40B4-BE49-F238E27FC236}">
                <a16:creationId xmlns:a16="http://schemas.microsoft.com/office/drawing/2014/main" id="{D862824C-364E-4543-854F-60A2A42D2C9F}"/>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1" name="Text Placeholder 3">
            <a:extLst>
              <a:ext uri="{FF2B5EF4-FFF2-40B4-BE49-F238E27FC236}">
                <a16:creationId xmlns:a16="http://schemas.microsoft.com/office/drawing/2014/main" id="{F4117ACD-F932-D64E-A8AF-00425F56716B}"/>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009866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er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688000"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8D53386B-6C10-46FF-B1FE-BDBC20A1A4B5}"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623999"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688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4656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688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4656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1" name="Text Placeholder 2">
            <a:extLst>
              <a:ext uri="{FF2B5EF4-FFF2-40B4-BE49-F238E27FC236}">
                <a16:creationId xmlns:a16="http://schemas.microsoft.com/office/drawing/2014/main" id="{45217F44-E2DC-0B4D-B38A-14B21830D713}"/>
              </a:ext>
            </a:extLst>
          </p:cNvPr>
          <p:cNvSpPr>
            <a:spLocks noGrp="1"/>
          </p:cNvSpPr>
          <p:nvPr>
            <p:ph type="body" idx="19" hasCustomPrompt="1"/>
          </p:nvPr>
        </p:nvSpPr>
        <p:spPr>
          <a:xfrm>
            <a:off x="6623999"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4655999"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62738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14054504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ijf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85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E708C760-745E-4F37-89FC-EF81B21083EB}"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983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285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3851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285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3851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3851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983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5" name="Text Placeholder 2">
            <a:extLst>
              <a:ext uri="{FF2B5EF4-FFF2-40B4-BE49-F238E27FC236}">
                <a16:creationId xmlns:a16="http://schemas.microsoft.com/office/drawing/2014/main" id="{70CEC9B9-C04F-7B4F-9461-1E78C228720C}"/>
              </a:ext>
            </a:extLst>
          </p:cNvPr>
          <p:cNvSpPr>
            <a:spLocks noGrp="1"/>
          </p:cNvSpPr>
          <p:nvPr>
            <p:ph type="body" idx="23" hasCustomPrompt="1"/>
          </p:nvPr>
        </p:nvSpPr>
        <p:spPr>
          <a:xfrm>
            <a:off x="6984000"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6" name="Text Placeholder 3">
            <a:extLst>
              <a:ext uri="{FF2B5EF4-FFF2-40B4-BE49-F238E27FC236}">
                <a16:creationId xmlns:a16="http://schemas.microsoft.com/office/drawing/2014/main" id="{B5C94C28-BBAD-9648-9120-BD8AFAA36183}"/>
              </a:ext>
            </a:extLst>
          </p:cNvPr>
          <p:cNvSpPr>
            <a:spLocks noGrp="1"/>
          </p:cNvSpPr>
          <p:nvPr>
            <p:ph type="body" sz="half" idx="24"/>
          </p:nvPr>
        </p:nvSpPr>
        <p:spPr>
          <a:xfrm>
            <a:off x="5417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27" name="Text Placeholder 2">
            <a:extLst>
              <a:ext uri="{FF2B5EF4-FFF2-40B4-BE49-F238E27FC236}">
                <a16:creationId xmlns:a16="http://schemas.microsoft.com/office/drawing/2014/main" id="{CA1FB6DA-A3C1-AA47-AE81-D0E4E2BF8636}"/>
              </a:ext>
            </a:extLst>
          </p:cNvPr>
          <p:cNvSpPr>
            <a:spLocks noGrp="1"/>
          </p:cNvSpPr>
          <p:nvPr>
            <p:ph type="body" idx="25" hasCustomPrompt="1"/>
          </p:nvPr>
        </p:nvSpPr>
        <p:spPr>
          <a:xfrm>
            <a:off x="5417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8" name="Picture Placeholder 2">
            <a:extLst>
              <a:ext uri="{FF2B5EF4-FFF2-40B4-BE49-F238E27FC236}">
                <a16:creationId xmlns:a16="http://schemas.microsoft.com/office/drawing/2014/main" id="{D4086632-B38F-E14B-BD03-54E97596B8BB}"/>
              </a:ext>
            </a:extLst>
          </p:cNvPr>
          <p:cNvSpPr>
            <a:spLocks noGrp="1"/>
          </p:cNvSpPr>
          <p:nvPr>
            <p:ph type="pic" idx="26"/>
          </p:nvPr>
        </p:nvSpPr>
        <p:spPr>
          <a:xfrm>
            <a:off x="5417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3265540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979315-30BB-46F7-B911-4CFB956498FC}"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Rechthoek 6">
            <a:extLst>
              <a:ext uri="{FF2B5EF4-FFF2-40B4-BE49-F238E27FC236}">
                <a16:creationId xmlns:a16="http://schemas.microsoft.com/office/drawing/2014/main" id="{2223F424-C05E-CD46-A494-7CD80A887EC4}"/>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le 1">
            <a:extLst>
              <a:ext uri="{FF2B5EF4-FFF2-40B4-BE49-F238E27FC236}">
                <a16:creationId xmlns:a16="http://schemas.microsoft.com/office/drawing/2014/main" id="{8283028F-13C0-3845-A09E-F4AD50A77487}"/>
              </a:ext>
            </a:extLst>
          </p:cNvPr>
          <p:cNvSpPr>
            <a:spLocks noGrp="1"/>
          </p:cNvSpPr>
          <p:nvPr>
            <p:ph type="ctrTitle"/>
          </p:nvPr>
        </p:nvSpPr>
        <p:spPr>
          <a:xfrm>
            <a:off x="720000" y="828000"/>
            <a:ext cx="5903999" cy="1620000"/>
          </a:xfrm>
        </p:spPr>
        <p:txBody>
          <a:bodyPr anchor="b" anchorCtr="0"/>
          <a:lstStyle>
            <a:lvl1pPr algn="l">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60FAD50F-12A2-FC47-8275-18D42F36C0CD}"/>
              </a:ext>
            </a:extLst>
          </p:cNvPr>
          <p:cNvSpPr>
            <a:spLocks noGrp="1"/>
          </p:cNvSpPr>
          <p:nvPr>
            <p:ph type="subTitle" idx="1"/>
          </p:nvPr>
        </p:nvSpPr>
        <p:spPr>
          <a:xfrm>
            <a:off x="7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5628434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720002" y="576000"/>
            <a:ext cx="7703999" cy="864000"/>
          </a:xfrm>
        </p:spPr>
        <p:txBody>
          <a:bodyPr/>
          <a:lstStyle/>
          <a:p>
            <a:r>
              <a:rPr lang="nl-NL" dirty="0"/>
              <a:t>Klik om stijl te bewerken</a:t>
            </a:r>
            <a:endParaRPr lang="en-US" dirty="0"/>
          </a:p>
        </p:txBody>
      </p:sp>
      <p:sp>
        <p:nvSpPr>
          <p:cNvPr id="3" name="Date Placeholder 2"/>
          <p:cNvSpPr>
            <a:spLocks noGrp="1"/>
          </p:cNvSpPr>
          <p:nvPr>
            <p:ph type="dt" sz="half" idx="10"/>
          </p:nvPr>
        </p:nvSpPr>
        <p:spPr/>
        <p:txBody>
          <a:bodyPr/>
          <a:lstStyle/>
          <a:p>
            <a:fld id="{6F1697BE-F6D4-4B50-A4C7-69DB254EBC8B}" type="datetime1">
              <a:rPr lang="nl-NL" smtClean="0"/>
              <a:t>31-3-2023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679402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AC0FD-C82F-4A87-A5AB-6B4F6B173B8C}" type="datetime1">
              <a:rPr lang="nl-NL" smtClean="0"/>
              <a:t>31-3-2023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9424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4BDFFAF0-8C14-4A0D-8DB9-AB0813655B46}"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555894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ojectteam">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20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2738958F-6809-4563-82B7-19A010B66D01}"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25" name="Text Placeholder 2">
            <a:extLst>
              <a:ext uri="{FF2B5EF4-FFF2-40B4-BE49-F238E27FC236}">
                <a16:creationId xmlns:a16="http://schemas.microsoft.com/office/drawing/2014/main" id="{DB76643F-660D-E54C-B38A-719E7A35353D}"/>
              </a:ext>
            </a:extLst>
          </p:cNvPr>
          <p:cNvSpPr>
            <a:spLocks noGrp="1"/>
          </p:cNvSpPr>
          <p:nvPr>
            <p:ph type="body" idx="23" hasCustomPrompt="1"/>
          </p:nvPr>
        </p:nvSpPr>
        <p:spPr>
          <a:xfrm>
            <a:off x="719998"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6" name="Picture Placeholder 2">
            <a:extLst>
              <a:ext uri="{FF2B5EF4-FFF2-40B4-BE49-F238E27FC236}">
                <a16:creationId xmlns:a16="http://schemas.microsoft.com/office/drawing/2014/main" id="{D6B5E950-1F63-C147-846C-B39B3CA38123}"/>
              </a:ext>
            </a:extLst>
          </p:cNvPr>
          <p:cNvSpPr>
            <a:spLocks noGrp="1"/>
          </p:cNvSpPr>
          <p:nvPr>
            <p:ph type="pic" idx="1"/>
          </p:nvPr>
        </p:nvSpPr>
        <p:spPr>
          <a:xfrm>
            <a:off x="719998"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7" name="Picture Placeholder 2">
            <a:extLst>
              <a:ext uri="{FF2B5EF4-FFF2-40B4-BE49-F238E27FC236}">
                <a16:creationId xmlns:a16="http://schemas.microsoft.com/office/drawing/2014/main" id="{F186AD52-7DC2-0847-90A9-39A9F2D3BD88}"/>
              </a:ext>
            </a:extLst>
          </p:cNvPr>
          <p:cNvSpPr>
            <a:spLocks noGrp="1"/>
          </p:cNvSpPr>
          <p:nvPr>
            <p:ph type="pic" idx="24"/>
          </p:nvPr>
        </p:nvSpPr>
        <p:spPr>
          <a:xfrm>
            <a:off x="2688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8" name="Picture Placeholder 2">
            <a:extLst>
              <a:ext uri="{FF2B5EF4-FFF2-40B4-BE49-F238E27FC236}">
                <a16:creationId xmlns:a16="http://schemas.microsoft.com/office/drawing/2014/main" id="{0A50F692-7F2F-DD43-9F8A-BE4825EDB059}"/>
              </a:ext>
            </a:extLst>
          </p:cNvPr>
          <p:cNvSpPr>
            <a:spLocks noGrp="1"/>
          </p:cNvSpPr>
          <p:nvPr>
            <p:ph type="pic" idx="25"/>
          </p:nvPr>
        </p:nvSpPr>
        <p:spPr>
          <a:xfrm>
            <a:off x="4656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9" name="Picture Placeholder 2">
            <a:extLst>
              <a:ext uri="{FF2B5EF4-FFF2-40B4-BE49-F238E27FC236}">
                <a16:creationId xmlns:a16="http://schemas.microsoft.com/office/drawing/2014/main" id="{36AB7F69-C6A0-A045-981B-29D4AC43F63F}"/>
              </a:ext>
            </a:extLst>
          </p:cNvPr>
          <p:cNvSpPr>
            <a:spLocks noGrp="1"/>
          </p:cNvSpPr>
          <p:nvPr>
            <p:ph type="pic" idx="26"/>
          </p:nvPr>
        </p:nvSpPr>
        <p:spPr>
          <a:xfrm>
            <a:off x="6623999"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30" name="Text Placeholder 3">
            <a:extLst>
              <a:ext uri="{FF2B5EF4-FFF2-40B4-BE49-F238E27FC236}">
                <a16:creationId xmlns:a16="http://schemas.microsoft.com/office/drawing/2014/main" id="{1A4D0FEE-73A8-C745-AFE7-E14D2CD00F13}"/>
              </a:ext>
            </a:extLst>
          </p:cNvPr>
          <p:cNvSpPr>
            <a:spLocks noGrp="1"/>
          </p:cNvSpPr>
          <p:nvPr>
            <p:ph type="body" sz="half" idx="27"/>
          </p:nvPr>
        </p:nvSpPr>
        <p:spPr>
          <a:xfrm>
            <a:off x="2687997"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1" name="Text Placeholder 2">
            <a:extLst>
              <a:ext uri="{FF2B5EF4-FFF2-40B4-BE49-F238E27FC236}">
                <a16:creationId xmlns:a16="http://schemas.microsoft.com/office/drawing/2014/main" id="{5BBD0218-0753-0E45-B6AC-E79DDB7A216E}"/>
              </a:ext>
            </a:extLst>
          </p:cNvPr>
          <p:cNvSpPr>
            <a:spLocks noGrp="1"/>
          </p:cNvSpPr>
          <p:nvPr>
            <p:ph type="body" idx="28" hasCustomPrompt="1"/>
          </p:nvPr>
        </p:nvSpPr>
        <p:spPr>
          <a:xfrm>
            <a:off x="2687995"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2" name="Text Placeholder 3">
            <a:extLst>
              <a:ext uri="{FF2B5EF4-FFF2-40B4-BE49-F238E27FC236}">
                <a16:creationId xmlns:a16="http://schemas.microsoft.com/office/drawing/2014/main" id="{C6C94B21-A1C1-B64C-8151-30CA21873A34}"/>
              </a:ext>
            </a:extLst>
          </p:cNvPr>
          <p:cNvSpPr>
            <a:spLocks noGrp="1"/>
          </p:cNvSpPr>
          <p:nvPr>
            <p:ph type="body" sz="half" idx="29"/>
          </p:nvPr>
        </p:nvSpPr>
        <p:spPr>
          <a:xfrm>
            <a:off x="6623999"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3" name="Text Placeholder 2">
            <a:extLst>
              <a:ext uri="{FF2B5EF4-FFF2-40B4-BE49-F238E27FC236}">
                <a16:creationId xmlns:a16="http://schemas.microsoft.com/office/drawing/2014/main" id="{E43B503F-0791-2F48-B5AF-E775783C24BB}"/>
              </a:ext>
            </a:extLst>
          </p:cNvPr>
          <p:cNvSpPr>
            <a:spLocks noGrp="1"/>
          </p:cNvSpPr>
          <p:nvPr>
            <p:ph type="body" idx="30" hasCustomPrompt="1"/>
          </p:nvPr>
        </p:nvSpPr>
        <p:spPr>
          <a:xfrm>
            <a:off x="6623999"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4" name="Text Placeholder 3">
            <a:extLst>
              <a:ext uri="{FF2B5EF4-FFF2-40B4-BE49-F238E27FC236}">
                <a16:creationId xmlns:a16="http://schemas.microsoft.com/office/drawing/2014/main" id="{56B35E8D-1DB4-984F-A5ED-DA315C94B27B}"/>
              </a:ext>
            </a:extLst>
          </p:cNvPr>
          <p:cNvSpPr>
            <a:spLocks noGrp="1"/>
          </p:cNvSpPr>
          <p:nvPr>
            <p:ph type="body" sz="half" idx="31"/>
          </p:nvPr>
        </p:nvSpPr>
        <p:spPr>
          <a:xfrm>
            <a:off x="4656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5" name="Text Placeholder 2">
            <a:extLst>
              <a:ext uri="{FF2B5EF4-FFF2-40B4-BE49-F238E27FC236}">
                <a16:creationId xmlns:a16="http://schemas.microsoft.com/office/drawing/2014/main" id="{8FE057E9-A004-0F4C-B5B0-F46283726750}"/>
              </a:ext>
            </a:extLst>
          </p:cNvPr>
          <p:cNvSpPr>
            <a:spLocks noGrp="1"/>
          </p:cNvSpPr>
          <p:nvPr>
            <p:ph type="body" idx="32" hasCustomPrompt="1"/>
          </p:nvPr>
        </p:nvSpPr>
        <p:spPr>
          <a:xfrm>
            <a:off x="4656000"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26892753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er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899999"/>
            <a:ext cx="29376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120000" y="2880000"/>
            <a:ext cx="2303999"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8E4A6C2D-5F4D-4958-A09E-9821F3F07ED6}"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6119999" y="1007998"/>
            <a:ext cx="2304000" cy="1656000"/>
          </a:xfrm>
        </p:spPr>
        <p:txBody>
          <a:bodyPr anchor="t" anchorCtr="0"/>
          <a:lstStyle/>
          <a:p>
            <a:r>
              <a:rPr lang="nl-NL" dirty="0"/>
              <a:t>Klik om stijl te bewerken</a:t>
            </a:r>
            <a:endParaRPr lang="en-US" dirty="0"/>
          </a:p>
        </p:txBody>
      </p:sp>
      <p:sp>
        <p:nvSpPr>
          <p:cNvPr id="8" name="Picture Placeholder 2">
            <a:extLst>
              <a:ext uri="{FF2B5EF4-FFF2-40B4-BE49-F238E27FC236}">
                <a16:creationId xmlns:a16="http://schemas.microsoft.com/office/drawing/2014/main" id="{D6DD0994-0B67-3347-BB38-1E689BD67757}"/>
              </a:ext>
            </a:extLst>
          </p:cNvPr>
          <p:cNvSpPr>
            <a:spLocks noGrp="1"/>
          </p:cNvSpPr>
          <p:nvPr>
            <p:ph type="pic" idx="13"/>
          </p:nvPr>
        </p:nvSpPr>
        <p:spPr>
          <a:xfrm>
            <a:off x="3042000" y="899999"/>
            <a:ext cx="293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1" name="Picture Placeholder 2">
            <a:extLst>
              <a:ext uri="{FF2B5EF4-FFF2-40B4-BE49-F238E27FC236}">
                <a16:creationId xmlns:a16="http://schemas.microsoft.com/office/drawing/2014/main" id="{AE15D720-D49B-E24D-84F6-437DDD0E8A4C}"/>
              </a:ext>
            </a:extLst>
          </p:cNvPr>
          <p:cNvSpPr>
            <a:spLocks noGrp="1"/>
          </p:cNvSpPr>
          <p:nvPr>
            <p:ph type="pic" idx="14"/>
          </p:nvPr>
        </p:nvSpPr>
        <p:spPr>
          <a:xfrm>
            <a:off x="720000" y="2807999"/>
            <a:ext cx="2934000" cy="144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Picture Placeholder 2">
            <a:extLst>
              <a:ext uri="{FF2B5EF4-FFF2-40B4-BE49-F238E27FC236}">
                <a16:creationId xmlns:a16="http://schemas.microsoft.com/office/drawing/2014/main" id="{84F75289-82F8-9841-A637-114F0AC8C4E4}"/>
              </a:ext>
            </a:extLst>
          </p:cNvPr>
          <p:cNvSpPr>
            <a:spLocks noGrp="1"/>
          </p:cNvSpPr>
          <p:nvPr>
            <p:ph type="pic" idx="15"/>
          </p:nvPr>
        </p:nvSpPr>
        <p:spPr>
          <a:xfrm>
            <a:off x="3762000" y="2808000"/>
            <a:ext cx="221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19685657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ee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80000" y="720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D15EA1C7-81B1-4C7F-A694-C305417554ED}"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
        <p:nvSpPr>
          <p:cNvPr id="16" name="Picture Placeholder 2">
            <a:extLst>
              <a:ext uri="{FF2B5EF4-FFF2-40B4-BE49-F238E27FC236}">
                <a16:creationId xmlns:a16="http://schemas.microsoft.com/office/drawing/2014/main" id="{DAABF66E-7617-3F47-8DFB-9095B8E0D7FE}"/>
              </a:ext>
            </a:extLst>
          </p:cNvPr>
          <p:cNvSpPr>
            <a:spLocks noGrp="1"/>
          </p:cNvSpPr>
          <p:nvPr>
            <p:ph type="pic" idx="14"/>
          </p:nvPr>
        </p:nvSpPr>
        <p:spPr>
          <a:xfrm>
            <a:off x="4680000" y="2718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36104932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en 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40000" y="1583999"/>
            <a:ext cx="5184000" cy="2808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E689E55F-7F43-49F0-8E38-0C7FC7C0F06B}"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2015039"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19999" y="576000"/>
            <a:ext cx="5999207"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15346849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fbeelding rechts met bijschrift">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8A719E33-C72D-2745-9031-F9B479E34FD0}"/>
              </a:ext>
            </a:extLst>
          </p:cNvPr>
          <p:cNvSpPr>
            <a:spLocks noGrp="1" noChangeAspect="1"/>
          </p:cNvSpPr>
          <p:nvPr>
            <p:ph type="pic" idx="1"/>
          </p:nvPr>
        </p:nvSpPr>
        <p:spPr>
          <a:xfrm>
            <a:off x="4571997" y="0"/>
            <a:ext cx="4572003" cy="5143500"/>
          </a:xfrm>
          <a:custGeom>
            <a:avLst/>
            <a:gdLst>
              <a:gd name="connsiteX0" fmla="*/ 0 w 4572003"/>
              <a:gd name="connsiteY0" fmla="*/ 0 h 5143500"/>
              <a:gd name="connsiteX1" fmla="*/ 180003 w 4572003"/>
              <a:gd name="connsiteY1" fmla="*/ 0 h 5143500"/>
              <a:gd name="connsiteX2" fmla="*/ 3743999 w 4572003"/>
              <a:gd name="connsiteY2" fmla="*/ 0 h 5143500"/>
              <a:gd name="connsiteX3" fmla="*/ 4572003 w 4572003"/>
              <a:gd name="connsiteY3" fmla="*/ 0 h 5143500"/>
              <a:gd name="connsiteX4" fmla="*/ 4572003 w 4572003"/>
              <a:gd name="connsiteY4" fmla="*/ 5143500 h 5143500"/>
              <a:gd name="connsiteX5" fmla="*/ 3 w 4572003"/>
              <a:gd name="connsiteY5" fmla="*/ 5143500 h 5143500"/>
              <a:gd name="connsiteX6" fmla="*/ 3 w 4572003"/>
              <a:gd name="connsiteY6" fmla="*/ 1890000 h 5143500"/>
              <a:gd name="connsiteX7" fmla="*/ 0 w 4572003"/>
              <a:gd name="connsiteY7" fmla="*/ 189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3" h="5143500">
                <a:moveTo>
                  <a:pt x="0" y="0"/>
                </a:moveTo>
                <a:lnTo>
                  <a:pt x="180003" y="0"/>
                </a:lnTo>
                <a:lnTo>
                  <a:pt x="3743999" y="0"/>
                </a:lnTo>
                <a:lnTo>
                  <a:pt x="4572003" y="0"/>
                </a:lnTo>
                <a:lnTo>
                  <a:pt x="4572003" y="5143500"/>
                </a:lnTo>
                <a:lnTo>
                  <a:pt x="3" y="5143500"/>
                </a:lnTo>
                <a:lnTo>
                  <a:pt x="3" y="1890000"/>
                </a:lnTo>
                <a:lnTo>
                  <a:pt x="0" y="18900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a:p>
            <a:pPr lvl="0"/>
            <a:endParaRPr lang="nl-NL" dirty="0"/>
          </a:p>
        </p:txBody>
      </p:sp>
      <p:sp>
        <p:nvSpPr>
          <p:cNvPr id="5" name="Date Placeholder 4"/>
          <p:cNvSpPr>
            <a:spLocks noGrp="1"/>
          </p:cNvSpPr>
          <p:nvPr>
            <p:ph type="dt" sz="half" idx="10"/>
          </p:nvPr>
        </p:nvSpPr>
        <p:spPr/>
        <p:txBody>
          <a:bodyPr/>
          <a:lstStyle>
            <a:lvl1pPr>
              <a:defRPr>
                <a:solidFill>
                  <a:schemeClr val="bg1"/>
                </a:solidFill>
              </a:defRPr>
            </a:lvl1pPr>
          </a:lstStyle>
          <a:p>
            <a:fld id="{D4775052-FCC2-41F1-BA62-95824E700D29}"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23442986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4CC0B-9895-4FFF-99B9-59C04AA11DE0}"/>
              </a:ext>
            </a:extLst>
          </p:cNvPr>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AA8E230B-21D9-4A48-9D43-E1DAA7DD52A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F7073AB-575E-427E-A86C-22E7020A83B7}"/>
              </a:ext>
            </a:extLst>
          </p:cNvPr>
          <p:cNvSpPr>
            <a:spLocks noGrp="1"/>
          </p:cNvSpPr>
          <p:nvPr>
            <p:ph type="dt" sz="half" idx="10"/>
          </p:nvPr>
        </p:nvSpPr>
        <p:spPr/>
        <p:txBody>
          <a:bodyPr/>
          <a:lstStyle/>
          <a:p>
            <a:fld id="{5333004A-7280-4E89-9218-80F31DC732E3}" type="datetime1">
              <a:rPr lang="nl-NL" smtClean="0"/>
              <a:t>31-3-2023</a:t>
            </a:fld>
            <a:endParaRPr lang="nl-NL"/>
          </a:p>
        </p:txBody>
      </p:sp>
      <p:sp>
        <p:nvSpPr>
          <p:cNvPr id="5" name="Tijdelijke aanduiding voor voettekst 4">
            <a:extLst>
              <a:ext uri="{FF2B5EF4-FFF2-40B4-BE49-F238E27FC236}">
                <a16:creationId xmlns:a16="http://schemas.microsoft.com/office/drawing/2014/main" id="{8F34DB59-6DA0-4AB8-B24D-6DEC538B28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1131DBF-5054-47BB-B425-024E86DFE793}"/>
              </a:ext>
            </a:extLst>
          </p:cNvPr>
          <p:cNvSpPr>
            <a:spLocks noGrp="1"/>
          </p:cNvSpPr>
          <p:nvPr>
            <p:ph type="sldNum" sz="quarter" idx="12"/>
          </p:nvPr>
        </p:nvSpPr>
        <p:spPr/>
        <p:txBody>
          <a:bodyPr/>
          <a:lstStyle/>
          <a:p>
            <a:fld id="{E1501EF7-C231-40B5-9FF6-410F9D272306}" type="slidenum">
              <a:rPr lang="nl-NL" smtClean="0"/>
              <a:t>‹nr.›</a:t>
            </a:fld>
            <a:endParaRPr lang="nl-NL"/>
          </a:p>
        </p:txBody>
      </p:sp>
    </p:spTree>
    <p:extLst>
      <p:ext uri="{BB962C8B-B14F-4D97-AF65-F5344CB8AC3E}">
        <p14:creationId xmlns:p14="http://schemas.microsoft.com/office/powerpoint/2010/main" val="17169023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el 2 logo zwar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0000" y="0"/>
            <a:ext cx="2082800" cy="787400"/>
          </a:xfrm>
          <a:prstGeom prst="rect">
            <a:avLst/>
          </a:prstGeom>
        </p:spPr>
      </p:pic>
      <p:sp>
        <p:nvSpPr>
          <p:cNvPr id="15" name="Tijdelijke aanduiding voor afbeelding 14">
            <a:extLst>
              <a:ext uri="{FF2B5EF4-FFF2-40B4-BE49-F238E27FC236}">
                <a16:creationId xmlns:a16="http://schemas.microsoft.com/office/drawing/2014/main" id="{DC822D1B-21C1-0349-B21F-E98E7F882213}"/>
              </a:ext>
            </a:extLst>
          </p:cNvPr>
          <p:cNvSpPr>
            <a:spLocks noGrp="1" noChangeAspect="1"/>
          </p:cNvSpPr>
          <p:nvPr>
            <p:ph type="pic" idx="13"/>
          </p:nvPr>
        </p:nvSpPr>
        <p:spPr>
          <a:xfrm>
            <a:off x="4572000" y="0"/>
            <a:ext cx="4572000" cy="5143500"/>
          </a:xfrm>
          <a:custGeom>
            <a:avLst/>
            <a:gdLst>
              <a:gd name="connsiteX0" fmla="*/ 19080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741150 h 5143500"/>
              <a:gd name="connsiteX5" fmla="*/ 185400 w 4572000"/>
              <a:gd name="connsiteY5" fmla="*/ 741150 h 5143500"/>
              <a:gd name="connsiteX6" fmla="*/ 190800 w 4572000"/>
              <a:gd name="connsiteY6"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5143500">
                <a:moveTo>
                  <a:pt x="190800" y="0"/>
                </a:moveTo>
                <a:lnTo>
                  <a:pt x="4572000" y="0"/>
                </a:lnTo>
                <a:lnTo>
                  <a:pt x="4572000" y="5143500"/>
                </a:lnTo>
                <a:lnTo>
                  <a:pt x="0" y="5143500"/>
                </a:lnTo>
                <a:lnTo>
                  <a:pt x="0" y="741150"/>
                </a:lnTo>
                <a:lnTo>
                  <a:pt x="185400" y="741150"/>
                </a:lnTo>
                <a:lnTo>
                  <a:pt x="19080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Date Placeholder 3"/>
          <p:cNvSpPr>
            <a:spLocks noGrp="1"/>
          </p:cNvSpPr>
          <p:nvPr>
            <p:ph type="dt" sz="half" idx="10"/>
          </p:nvPr>
        </p:nvSpPr>
        <p:spPr>
          <a:xfrm>
            <a:off x="431998" y="4248000"/>
            <a:ext cx="1440000" cy="180000"/>
          </a:xfrm>
        </p:spPr>
        <p:txBody>
          <a:bodyPr anchor="b" anchorCtr="0"/>
          <a:lstStyle>
            <a:lvl1pPr algn="l">
              <a:defRPr sz="1000">
                <a:solidFill>
                  <a:schemeClr val="tx2"/>
                </a:solidFill>
              </a:defRPr>
            </a:lvl1pPr>
          </a:lstStyle>
          <a:p>
            <a:fld id="{E500ED23-DB1A-4E70-B294-7CFAD956D443}"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9" name="Title 1">
            <a:extLst>
              <a:ext uri="{FF2B5EF4-FFF2-40B4-BE49-F238E27FC236}">
                <a16:creationId xmlns:a16="http://schemas.microsoft.com/office/drawing/2014/main" id="{C1B57536-F9FB-A941-94BD-E9041F065879}"/>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0" name="Subtitle 2">
            <a:extLst>
              <a:ext uri="{FF2B5EF4-FFF2-40B4-BE49-F238E27FC236}">
                <a16:creationId xmlns:a16="http://schemas.microsoft.com/office/drawing/2014/main" id="{F1012A6A-C7E6-4E4E-B01F-E484179F56CA}"/>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3468927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el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431998" y="4248000"/>
            <a:ext cx="1440000" cy="180000"/>
          </a:xfrm>
        </p:spPr>
        <p:txBody>
          <a:bodyPr anchor="b" anchorCtr="0"/>
          <a:lstStyle>
            <a:lvl1pPr algn="l">
              <a:defRPr sz="1000"/>
            </a:lvl1pPr>
          </a:lstStyle>
          <a:p>
            <a:fld id="{0B3FF315-C4AF-4975-9D8D-F7B6F112C326}"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afbeelding 8">
            <a:extLst>
              <a:ext uri="{FF2B5EF4-FFF2-40B4-BE49-F238E27FC236}">
                <a16:creationId xmlns:a16="http://schemas.microsoft.com/office/drawing/2014/main" id="{8833B9E1-AF80-9C4A-8C02-8D2F604D8A31}"/>
              </a:ext>
            </a:extLst>
          </p:cNvPr>
          <p:cNvSpPr>
            <a:spLocks noGrp="1" noChangeAspect="1"/>
          </p:cNvSpPr>
          <p:nvPr>
            <p:ph type="pic" idx="13"/>
          </p:nvPr>
        </p:nvSpPr>
        <p:spPr>
          <a:xfrm>
            <a:off x="4572000" y="0"/>
            <a:ext cx="4572000" cy="5143500"/>
          </a:xfrm>
          <a:custGeom>
            <a:avLst/>
            <a:gdLst>
              <a:gd name="connsiteX0" fmla="*/ 184150 w 4572000"/>
              <a:gd name="connsiteY0" fmla="*/ 0 h 5143500"/>
              <a:gd name="connsiteX1" fmla="*/ 190800 w 4572000"/>
              <a:gd name="connsiteY1" fmla="*/ 0 h 5143500"/>
              <a:gd name="connsiteX2" fmla="*/ 6604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 name="connsiteX6" fmla="*/ 0 w 4572000"/>
              <a:gd name="connsiteY6" fmla="*/ 741150 h 5143500"/>
              <a:gd name="connsiteX7" fmla="*/ 184150 w 4572000"/>
              <a:gd name="connsiteY7"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184150" y="0"/>
                </a:moveTo>
                <a:lnTo>
                  <a:pt x="190800" y="0"/>
                </a:lnTo>
                <a:lnTo>
                  <a:pt x="660400" y="0"/>
                </a:lnTo>
                <a:lnTo>
                  <a:pt x="4572000" y="0"/>
                </a:lnTo>
                <a:lnTo>
                  <a:pt x="4572000" y="5143500"/>
                </a:lnTo>
                <a:lnTo>
                  <a:pt x="0" y="5143500"/>
                </a:lnTo>
                <a:lnTo>
                  <a:pt x="0" y="741150"/>
                </a:lnTo>
                <a:lnTo>
                  <a:pt x="18415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0" name="Title 1">
            <a:extLst>
              <a:ext uri="{FF2B5EF4-FFF2-40B4-BE49-F238E27FC236}">
                <a16:creationId xmlns:a16="http://schemas.microsoft.com/office/drawing/2014/main" id="{63B713D9-CDB6-7648-92D0-653127A84E98}"/>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1" name="Subtitle 2">
            <a:extLst>
              <a:ext uri="{FF2B5EF4-FFF2-40B4-BE49-F238E27FC236}">
                <a16:creationId xmlns:a16="http://schemas.microsoft.com/office/drawing/2014/main" id="{9A84C360-7E83-A64E-87DC-8094C8AE8DCC}"/>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24752339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el lang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2520000" y="3404451"/>
            <a:ext cx="1440000" cy="180000"/>
          </a:xfrm>
        </p:spPr>
        <p:txBody>
          <a:bodyPr anchor="b" anchorCtr="0"/>
          <a:lstStyle>
            <a:lvl1pPr algn="l">
              <a:defRPr sz="1200">
                <a:solidFill>
                  <a:schemeClr val="tx2"/>
                </a:solidFill>
              </a:defRPr>
            </a:lvl1pPr>
          </a:lstStyle>
          <a:p>
            <a:fld id="{96D33662-C5DF-4188-A96A-BD4D07DCA2B4}"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a:extLst>
              <a:ext uri="{FF2B5EF4-FFF2-40B4-BE49-F238E27FC236}">
                <a16:creationId xmlns:a16="http://schemas.microsoft.com/office/drawing/2014/main" id="{55D4F141-6D6F-EC4A-8B6B-FD496429E8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000" y="3927351"/>
            <a:ext cx="5166349" cy="638196"/>
          </a:xfrm>
          <a:prstGeom prst="rect">
            <a:avLst/>
          </a:prstGeom>
        </p:spPr>
      </p:pic>
      <p:sp>
        <p:nvSpPr>
          <p:cNvPr id="8" name="Title 1">
            <a:extLst>
              <a:ext uri="{FF2B5EF4-FFF2-40B4-BE49-F238E27FC236}">
                <a16:creationId xmlns:a16="http://schemas.microsoft.com/office/drawing/2014/main" id="{3D91587C-CF3F-4A4E-8E92-F8C3EC34289C}"/>
              </a:ext>
            </a:extLst>
          </p:cNvPr>
          <p:cNvSpPr>
            <a:spLocks noGrp="1"/>
          </p:cNvSpPr>
          <p:nvPr>
            <p:ph type="ctrTitle"/>
          </p:nvPr>
        </p:nvSpPr>
        <p:spPr>
          <a:xfrm>
            <a:off x="2520000" y="828000"/>
            <a:ext cx="5903999" cy="1728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C7D7F024-4BE7-3942-9E16-DD41F5E58DAF}"/>
              </a:ext>
            </a:extLst>
          </p:cNvPr>
          <p:cNvSpPr>
            <a:spLocks noGrp="1"/>
          </p:cNvSpPr>
          <p:nvPr>
            <p:ph type="subTitle" idx="1"/>
          </p:nvPr>
        </p:nvSpPr>
        <p:spPr>
          <a:xfrm>
            <a:off x="25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3236031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11" name="Vrije vorm 10">
            <a:extLst>
              <a:ext uri="{FF2B5EF4-FFF2-40B4-BE49-F238E27FC236}">
                <a16:creationId xmlns:a16="http://schemas.microsoft.com/office/drawing/2014/main" id="{FDF264BC-C422-EB4B-8E56-1C756A3D37C3}"/>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Content Placeholder 2"/>
          <p:cNvSpPr>
            <a:spLocks noGrp="1"/>
          </p:cNvSpPr>
          <p:nvPr>
            <p:ph idx="1"/>
          </p:nvPr>
        </p:nvSpPr>
        <p:spPr>
          <a:xfrm>
            <a:off x="4859999" y="1656000"/>
            <a:ext cx="3564000" cy="2952000"/>
          </a:xfrm>
        </p:spPr>
        <p:txBody>
          <a:bodyPr/>
          <a:lstStyle>
            <a:lvl1pPr marL="288000" indent="-288000">
              <a:lnSpc>
                <a:spcPct val="120000"/>
              </a:lnSpc>
              <a:buFont typeface="+mj-lt"/>
              <a:buAutoNum type="arabicPeriod"/>
              <a:defRPr sz="1400"/>
            </a:lvl1pPr>
            <a:lvl2pPr marL="540000" indent="-252000">
              <a:lnSpc>
                <a:spcPct val="120000"/>
              </a:lnSpc>
              <a:buFont typeface="Arial" panose="020B0604020202020204" pitchFamily="34" charset="0"/>
              <a:buChar char="•"/>
              <a:defRPr sz="1400"/>
            </a:lvl2pPr>
            <a:lvl3pPr marL="252000" indent="0">
              <a:buFont typeface="+mj-lt"/>
              <a:buNone/>
              <a:defRPr sz="1800"/>
            </a:lvl3pPr>
            <a:lvl4pPr indent="-288000">
              <a:buFont typeface="+mj-lt"/>
              <a:buAutoNum type="arabicPeriod"/>
              <a:defRPr sz="1800"/>
            </a:lvl4pPr>
            <a:lvl5pPr indent="-288000">
              <a:buFont typeface="+mj-lt"/>
              <a:buAutoNum type="arabicPeriod"/>
              <a:defRPr sz="1800"/>
            </a:lvl5pPr>
          </a:lstStyle>
          <a:p>
            <a:pPr lvl="0"/>
            <a:r>
              <a:rPr lang="nl-NL" dirty="0"/>
              <a:t>Klikken om de tekststijl van het model te bewerken</a:t>
            </a:r>
          </a:p>
          <a:p>
            <a:pPr lvl="1"/>
            <a:r>
              <a:rPr lang="nl-NL" dirty="0"/>
              <a:t>Tweede niveau</a:t>
            </a:r>
          </a:p>
        </p:txBody>
      </p:sp>
      <p:sp>
        <p:nvSpPr>
          <p:cNvPr id="4" name="Date Placeholder 3"/>
          <p:cNvSpPr>
            <a:spLocks noGrp="1"/>
          </p:cNvSpPr>
          <p:nvPr>
            <p:ph type="dt" sz="half" idx="10"/>
          </p:nvPr>
        </p:nvSpPr>
        <p:spPr/>
        <p:txBody>
          <a:bodyPr/>
          <a:lstStyle/>
          <a:p>
            <a:fld id="{5F62E2A3-23F7-4EAF-883D-640B48BE3621}"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itle 1">
            <a:extLst>
              <a:ext uri="{FF2B5EF4-FFF2-40B4-BE49-F238E27FC236}">
                <a16:creationId xmlns:a16="http://schemas.microsoft.com/office/drawing/2014/main" id="{63A97E83-B5C4-CA4E-879F-F362E8E561C9}"/>
              </a:ext>
            </a:extLst>
          </p:cNvPr>
          <p:cNvSpPr>
            <a:spLocks noGrp="1"/>
          </p:cNvSpPr>
          <p:nvPr>
            <p:ph type="title"/>
          </p:nvPr>
        </p:nvSpPr>
        <p:spPr>
          <a:xfrm>
            <a:off x="4859999" y="576000"/>
            <a:ext cx="3563999" cy="864000"/>
          </a:xfrm>
        </p:spPr>
        <p:txBody>
          <a:bodyPr/>
          <a:lstStyle/>
          <a:p>
            <a:r>
              <a:rPr lang="nl-NL" dirty="0"/>
              <a:t>Klik om stijl te bewerken</a:t>
            </a:r>
            <a:endParaRPr lang="en-US" dirty="0"/>
          </a:p>
        </p:txBody>
      </p:sp>
      <p:sp>
        <p:nvSpPr>
          <p:cNvPr id="10" name="Vrije vorm 9">
            <a:extLst>
              <a:ext uri="{FF2B5EF4-FFF2-40B4-BE49-F238E27FC236}">
                <a16:creationId xmlns:a16="http://schemas.microsoft.com/office/drawing/2014/main" id="{5DCC0A75-E80D-E44F-9ACA-BF43DB10C3EE}"/>
              </a:ext>
            </a:extLst>
          </p:cNvPr>
          <p:cNvSpPr/>
          <p:nvPr userDrawn="1"/>
        </p:nvSpPr>
        <p:spPr>
          <a:xfrm>
            <a:off x="0" y="914460"/>
            <a:ext cx="3009990" cy="2773722"/>
          </a:xfrm>
          <a:custGeom>
            <a:avLst/>
            <a:gdLst>
              <a:gd name="connsiteX0" fmla="*/ 973925 w 3009990"/>
              <a:gd name="connsiteY0" fmla="*/ 648957 h 2773722"/>
              <a:gd name="connsiteX1" fmla="*/ 529235 w 3009990"/>
              <a:gd name="connsiteY1" fmla="*/ 1093658 h 2773722"/>
              <a:gd name="connsiteX2" fmla="*/ 972954 w 3009990"/>
              <a:gd name="connsiteY2" fmla="*/ 1538348 h 2773722"/>
              <a:gd name="connsiteX3" fmla="*/ 1418626 w 3009990"/>
              <a:gd name="connsiteY3" fmla="*/ 1094629 h 2773722"/>
              <a:gd name="connsiteX4" fmla="*/ 974907 w 3009990"/>
              <a:gd name="connsiteY4" fmla="*/ 648957 h 2773722"/>
              <a:gd name="connsiteX5" fmla="*/ 973925 w 3009990"/>
              <a:gd name="connsiteY5" fmla="*/ 648957 h 2773722"/>
              <a:gd name="connsiteX6" fmla="*/ 974907 w 3009990"/>
              <a:gd name="connsiteY6" fmla="*/ 0 h 2773722"/>
              <a:gd name="connsiteX7" fmla="*/ 2954039 w 3009990"/>
              <a:gd name="connsiteY7" fmla="*/ 1191394 h 2773722"/>
              <a:gd name="connsiteX8" fmla="*/ 2954039 w 3009990"/>
              <a:gd name="connsiteY8" fmla="*/ 1190412 h 2773722"/>
              <a:gd name="connsiteX9" fmla="*/ 2954039 w 3009990"/>
              <a:gd name="connsiteY9" fmla="*/ 1581357 h 2773722"/>
              <a:gd name="connsiteX10" fmla="*/ 974907 w 3009990"/>
              <a:gd name="connsiteY10" fmla="*/ 2773722 h 2773722"/>
              <a:gd name="connsiteX11" fmla="*/ 76036 w 3009990"/>
              <a:gd name="connsiteY11" fmla="*/ 2574369 h 2773722"/>
              <a:gd name="connsiteX12" fmla="*/ 0 w 3009990"/>
              <a:gd name="connsiteY12" fmla="*/ 2534991 h 2773722"/>
              <a:gd name="connsiteX13" fmla="*/ 0 w 3009990"/>
              <a:gd name="connsiteY13" fmla="*/ 2105575 h 2773722"/>
              <a:gd name="connsiteX14" fmla="*/ 101236 w 3009990"/>
              <a:gd name="connsiteY14" fmla="*/ 2171317 h 2773722"/>
              <a:gd name="connsiteX15" fmla="*/ 974907 w 3009990"/>
              <a:gd name="connsiteY15" fmla="*/ 2408198 h 2773722"/>
              <a:gd name="connsiteX16" fmla="*/ 2595356 w 3009990"/>
              <a:gd name="connsiteY16" fmla="*/ 1385885 h 2773722"/>
              <a:gd name="connsiteX17" fmla="*/ 1363888 w 3009990"/>
              <a:gd name="connsiteY17" fmla="*/ 408533 h 2773722"/>
              <a:gd name="connsiteX18" fmla="*/ 1375617 w 3009990"/>
              <a:gd name="connsiteY18" fmla="*/ 432962 h 2773722"/>
              <a:gd name="connsiteX19" fmla="*/ 1993304 w 3009990"/>
              <a:gd name="connsiteY19" fmla="*/ 1172824 h 2773722"/>
              <a:gd name="connsiteX20" fmla="*/ 1880027 w 3009990"/>
              <a:gd name="connsiteY20" fmla="*/ 1568072 h 2773722"/>
              <a:gd name="connsiteX21" fmla="*/ 501725 w 3009990"/>
              <a:gd name="connsiteY21" fmla="*/ 1999916 h 2773722"/>
              <a:gd name="connsiteX22" fmla="*/ 341 w 3009990"/>
              <a:gd name="connsiteY22" fmla="*/ 1400189 h 2773722"/>
              <a:gd name="connsiteX23" fmla="*/ 0 w 3009990"/>
              <a:gd name="connsiteY23" fmla="*/ 1398573 h 2773722"/>
              <a:gd name="connsiteX24" fmla="*/ 0 w 3009990"/>
              <a:gd name="connsiteY24" fmla="*/ 792889 h 2773722"/>
              <a:gd name="connsiteX25" fmla="*/ 26168 w 3009990"/>
              <a:gd name="connsiteY25" fmla="*/ 716575 h 2773722"/>
              <a:gd name="connsiteX26" fmla="*/ 69881 w 3009990"/>
              <a:gd name="connsiteY26" fmla="*/ 621593 h 2773722"/>
              <a:gd name="connsiteX27" fmla="*/ 0 w 3009990"/>
              <a:gd name="connsiteY27" fmla="*/ 672279 h 2773722"/>
              <a:gd name="connsiteX28" fmla="*/ 0 w 3009990"/>
              <a:gd name="connsiteY28" fmla="*/ 238956 h 2773722"/>
              <a:gd name="connsiteX29" fmla="*/ 76471 w 3009990"/>
              <a:gd name="connsiteY29" fmla="*/ 199353 h 2773722"/>
              <a:gd name="connsiteX30" fmla="*/ 974907 w 3009990"/>
              <a:gd name="connsiteY30" fmla="*/ 0 h 277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09990" h="2773722">
                <a:moveTo>
                  <a:pt x="973925" y="648957"/>
                </a:moveTo>
                <a:cubicBezTo>
                  <a:pt x="728331" y="648957"/>
                  <a:pt x="529235" y="848053"/>
                  <a:pt x="529235" y="1093658"/>
                </a:cubicBezTo>
                <a:cubicBezTo>
                  <a:pt x="529235" y="1338876"/>
                  <a:pt x="727736" y="1537815"/>
                  <a:pt x="972954" y="1538348"/>
                </a:cubicBezTo>
                <a:cubicBezTo>
                  <a:pt x="1218548" y="1538891"/>
                  <a:pt x="1418083" y="1340233"/>
                  <a:pt x="1418626" y="1094629"/>
                </a:cubicBezTo>
                <a:cubicBezTo>
                  <a:pt x="1419159" y="849035"/>
                  <a:pt x="1220501" y="649500"/>
                  <a:pt x="974907" y="648957"/>
                </a:cubicBezTo>
                <a:cubicBezTo>
                  <a:pt x="974583" y="648957"/>
                  <a:pt x="974249" y="648957"/>
                  <a:pt x="973925" y="648957"/>
                </a:cubicBezTo>
                <a:close/>
                <a:moveTo>
                  <a:pt x="974907" y="0"/>
                </a:moveTo>
                <a:cubicBezTo>
                  <a:pt x="2074424" y="0"/>
                  <a:pt x="2715568" y="809243"/>
                  <a:pt x="2954039" y="1191394"/>
                </a:cubicBezTo>
                <a:lnTo>
                  <a:pt x="2954039" y="1190412"/>
                </a:lnTo>
                <a:cubicBezTo>
                  <a:pt x="3028641" y="1310050"/>
                  <a:pt x="3028641" y="1461720"/>
                  <a:pt x="2954039" y="1581357"/>
                </a:cubicBezTo>
                <a:cubicBezTo>
                  <a:pt x="2715568" y="1963498"/>
                  <a:pt x="2075405" y="2773722"/>
                  <a:pt x="974907" y="2773722"/>
                </a:cubicBezTo>
                <a:cubicBezTo>
                  <a:pt x="631001" y="2773722"/>
                  <a:pt x="331954" y="2694694"/>
                  <a:pt x="76036" y="2574369"/>
                </a:cubicBezTo>
                <a:lnTo>
                  <a:pt x="0" y="2534991"/>
                </a:lnTo>
                <a:lnTo>
                  <a:pt x="0" y="2105575"/>
                </a:lnTo>
                <a:lnTo>
                  <a:pt x="101236" y="2171317"/>
                </a:lnTo>
                <a:cubicBezTo>
                  <a:pt x="334036" y="2308459"/>
                  <a:pt x="623978" y="2408198"/>
                  <a:pt x="974907" y="2408198"/>
                </a:cubicBezTo>
                <a:cubicBezTo>
                  <a:pt x="2096899" y="2408198"/>
                  <a:pt x="2595356" y="1385885"/>
                  <a:pt x="2595356" y="1385885"/>
                </a:cubicBezTo>
                <a:cubicBezTo>
                  <a:pt x="2595356" y="1385885"/>
                  <a:pt x="2212234" y="604005"/>
                  <a:pt x="1363888" y="408533"/>
                </a:cubicBezTo>
                <a:cubicBezTo>
                  <a:pt x="1361893" y="418382"/>
                  <a:pt x="1366687" y="428366"/>
                  <a:pt x="1375617" y="432962"/>
                </a:cubicBezTo>
                <a:cubicBezTo>
                  <a:pt x="1695218" y="602052"/>
                  <a:pt x="2019696" y="820001"/>
                  <a:pt x="1993304" y="1172824"/>
                </a:cubicBezTo>
                <a:cubicBezTo>
                  <a:pt x="1982735" y="1310896"/>
                  <a:pt x="1944196" y="1445364"/>
                  <a:pt x="1880027" y="1568072"/>
                </a:cubicBezTo>
                <a:cubicBezTo>
                  <a:pt x="1618662" y="2067928"/>
                  <a:pt x="1001581" y="2261281"/>
                  <a:pt x="501725" y="1999916"/>
                </a:cubicBezTo>
                <a:cubicBezTo>
                  <a:pt x="251792" y="1869234"/>
                  <a:pt x="78490" y="1649617"/>
                  <a:pt x="341" y="1400189"/>
                </a:cubicBezTo>
                <a:lnTo>
                  <a:pt x="0" y="1398573"/>
                </a:lnTo>
                <a:lnTo>
                  <a:pt x="0" y="792889"/>
                </a:lnTo>
                <a:lnTo>
                  <a:pt x="26168" y="716575"/>
                </a:lnTo>
                <a:cubicBezTo>
                  <a:pt x="38987" y="684533"/>
                  <a:pt x="53546" y="652834"/>
                  <a:pt x="69881" y="621593"/>
                </a:cubicBezTo>
                <a:lnTo>
                  <a:pt x="0" y="672279"/>
                </a:lnTo>
                <a:lnTo>
                  <a:pt x="0" y="238956"/>
                </a:lnTo>
                <a:lnTo>
                  <a:pt x="76471" y="199353"/>
                </a:lnTo>
                <a:cubicBezTo>
                  <a:pt x="332376" y="79028"/>
                  <a:pt x="631308" y="0"/>
                  <a:pt x="974907" y="0"/>
                </a:cubicBezTo>
                <a:close/>
              </a:path>
            </a:pathLst>
          </a:custGeom>
          <a:solidFill>
            <a:schemeClr val="accent3"/>
          </a:solidFill>
          <a:ln w="9358" cap="flat">
            <a:noFill/>
            <a:prstDash val="solid"/>
            <a:miter/>
          </a:ln>
        </p:spPr>
        <p:txBody>
          <a:bodyPr wrap="square" rtlCol="0" anchor="ctr">
            <a:noAutofit/>
          </a:bodyPr>
          <a:lstStyle/>
          <a:p>
            <a:endParaRPr lang="nl-NL"/>
          </a:p>
        </p:txBody>
      </p:sp>
    </p:spTree>
    <p:extLst>
      <p:ext uri="{BB962C8B-B14F-4D97-AF65-F5344CB8AC3E}">
        <p14:creationId xmlns:p14="http://schemas.microsoft.com/office/powerpoint/2010/main" val="280455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5" name="Date Placeholder 4"/>
          <p:cNvSpPr>
            <a:spLocks noGrp="1"/>
          </p:cNvSpPr>
          <p:nvPr>
            <p:ph type="dt" sz="half" idx="10"/>
          </p:nvPr>
        </p:nvSpPr>
        <p:spPr/>
        <p:txBody>
          <a:bodyPr/>
          <a:lstStyle/>
          <a:p>
            <a:fld id="{239F4174-E4D5-4879-9B20-15A1220A44A0}"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Content Placeholder 2">
            <a:extLst>
              <a:ext uri="{FF2B5EF4-FFF2-40B4-BE49-F238E27FC236}">
                <a16:creationId xmlns:a16="http://schemas.microsoft.com/office/drawing/2014/main" id="{00E15222-E9A5-1642-81BC-69781E592E5D}"/>
              </a:ext>
            </a:extLst>
          </p:cNvPr>
          <p:cNvSpPr>
            <a:spLocks noGrp="1"/>
          </p:cNvSpPr>
          <p:nvPr>
            <p:ph idx="1"/>
          </p:nvPr>
        </p:nvSpPr>
        <p:spPr>
          <a:xfrm>
            <a:off x="720000"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Content Placeholder 2">
            <a:extLst>
              <a:ext uri="{FF2B5EF4-FFF2-40B4-BE49-F238E27FC236}">
                <a16:creationId xmlns:a16="http://schemas.microsoft.com/office/drawing/2014/main" id="{4435688F-A7AF-064D-A3D9-A32A4548D2F3}"/>
              </a:ext>
            </a:extLst>
          </p:cNvPr>
          <p:cNvSpPr>
            <a:spLocks noGrp="1"/>
          </p:cNvSpPr>
          <p:nvPr>
            <p:ph idx="13"/>
          </p:nvPr>
        </p:nvSpPr>
        <p:spPr>
          <a:xfrm>
            <a:off x="4680002"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27446006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021315E3-F455-4FAA-BE35-58B81E4F73F7}"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4068320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5" name="Date Placeholder 4"/>
          <p:cNvSpPr>
            <a:spLocks noGrp="1"/>
          </p:cNvSpPr>
          <p:nvPr>
            <p:ph type="dt" sz="half" idx="10"/>
          </p:nvPr>
        </p:nvSpPr>
        <p:spPr/>
        <p:txBody>
          <a:bodyPr/>
          <a:lstStyle/>
          <a:p>
            <a:fld id="{E8DA13D5-8789-487F-91BA-9E130D983535}"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Content Placeholder 2">
            <a:extLst>
              <a:ext uri="{FF2B5EF4-FFF2-40B4-BE49-F238E27FC236}">
                <a16:creationId xmlns:a16="http://schemas.microsoft.com/office/drawing/2014/main" id="{00E15222-E9A5-1642-81BC-69781E592E5D}"/>
              </a:ext>
            </a:extLst>
          </p:cNvPr>
          <p:cNvSpPr>
            <a:spLocks noGrp="1"/>
          </p:cNvSpPr>
          <p:nvPr>
            <p:ph idx="1"/>
          </p:nvPr>
        </p:nvSpPr>
        <p:spPr>
          <a:xfrm>
            <a:off x="720000"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Content Placeholder 2">
            <a:extLst>
              <a:ext uri="{FF2B5EF4-FFF2-40B4-BE49-F238E27FC236}">
                <a16:creationId xmlns:a16="http://schemas.microsoft.com/office/drawing/2014/main" id="{4435688F-A7AF-064D-A3D9-A32A4548D2F3}"/>
              </a:ext>
            </a:extLst>
          </p:cNvPr>
          <p:cNvSpPr>
            <a:spLocks noGrp="1"/>
          </p:cNvSpPr>
          <p:nvPr>
            <p:ph idx="13"/>
          </p:nvPr>
        </p:nvSpPr>
        <p:spPr>
          <a:xfrm>
            <a:off x="4680002"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10479253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ri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23338491-D1CE-4DBA-AADE-52131D1F5F37}"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5975998"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5" name="Content Placeholder 2">
            <a:extLst>
              <a:ext uri="{FF2B5EF4-FFF2-40B4-BE49-F238E27FC236}">
                <a16:creationId xmlns:a16="http://schemas.microsoft.com/office/drawing/2014/main" id="{C9261A85-ED44-FF45-97E6-1E342F61B3B8}"/>
              </a:ext>
            </a:extLst>
          </p:cNvPr>
          <p:cNvSpPr>
            <a:spLocks noGrp="1"/>
          </p:cNvSpPr>
          <p:nvPr>
            <p:ph idx="16"/>
          </p:nvPr>
        </p:nvSpPr>
        <p:spPr>
          <a:xfrm>
            <a:off x="3347999"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6" name="Text Placeholder 2">
            <a:extLst>
              <a:ext uri="{FF2B5EF4-FFF2-40B4-BE49-F238E27FC236}">
                <a16:creationId xmlns:a16="http://schemas.microsoft.com/office/drawing/2014/main" id="{C87FC86B-7438-BF40-841F-91978E0C6EE1}"/>
              </a:ext>
            </a:extLst>
          </p:cNvPr>
          <p:cNvSpPr>
            <a:spLocks noGrp="1"/>
          </p:cNvSpPr>
          <p:nvPr>
            <p:ph type="body" idx="17" hasCustomPrompt="1"/>
          </p:nvPr>
        </p:nvSpPr>
        <p:spPr>
          <a:xfrm>
            <a:off x="3347999"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7" name="Text Placeholder 2">
            <a:extLst>
              <a:ext uri="{FF2B5EF4-FFF2-40B4-BE49-F238E27FC236}">
                <a16:creationId xmlns:a16="http://schemas.microsoft.com/office/drawing/2014/main" id="{80D5BF12-A965-6749-81E8-ED8BB65FBA0E}"/>
              </a:ext>
            </a:extLst>
          </p:cNvPr>
          <p:cNvSpPr>
            <a:spLocks noGrp="1"/>
          </p:cNvSpPr>
          <p:nvPr>
            <p:ph type="body" idx="18" hasCustomPrompt="1"/>
          </p:nvPr>
        </p:nvSpPr>
        <p:spPr>
          <a:xfrm>
            <a:off x="5975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8824535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e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632051F4-D98C-415B-88A0-E42728C919C2}"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4680002"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ext Placeholder 2">
            <a:extLst>
              <a:ext uri="{FF2B5EF4-FFF2-40B4-BE49-F238E27FC236}">
                <a16:creationId xmlns:a16="http://schemas.microsoft.com/office/drawing/2014/main" id="{2605DF7F-7F14-1041-82B7-A5DA5542251F}"/>
              </a:ext>
            </a:extLst>
          </p:cNvPr>
          <p:cNvSpPr>
            <a:spLocks noGrp="1"/>
          </p:cNvSpPr>
          <p:nvPr>
            <p:ph type="body" idx="15" hasCustomPrompt="1"/>
          </p:nvPr>
        </p:nvSpPr>
        <p:spPr>
          <a:xfrm>
            <a:off x="4680002" y="1512664"/>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41422120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kst en streamer 1">
    <p:spTree>
      <p:nvGrpSpPr>
        <p:cNvPr id="1" name=""/>
        <p:cNvGrpSpPr/>
        <p:nvPr/>
      </p:nvGrpSpPr>
      <p:grpSpPr>
        <a:xfrm>
          <a:off x="0" y="0"/>
          <a:ext cx="0" cy="0"/>
          <a:chOff x="0" y="0"/>
          <a:chExt cx="0" cy="0"/>
        </a:xfrm>
      </p:grpSpPr>
      <p:sp>
        <p:nvSpPr>
          <p:cNvPr id="10" name="Vrije vorm 9">
            <a:extLst>
              <a:ext uri="{FF2B5EF4-FFF2-40B4-BE49-F238E27FC236}">
                <a16:creationId xmlns:a16="http://schemas.microsoft.com/office/drawing/2014/main" id="{D446247C-03D5-2943-B3AC-FE98C9F6FCEC}"/>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4"/>
              </a:gs>
              <a:gs pos="99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65160217-AAFE-4E1C-BD0E-87E11AE17A21}"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 Placeholder 3">
            <a:extLst>
              <a:ext uri="{FF2B5EF4-FFF2-40B4-BE49-F238E27FC236}">
                <a16:creationId xmlns:a16="http://schemas.microsoft.com/office/drawing/2014/main" id="{76032EC9-BF10-7447-9318-756EA76C37FD}"/>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3" name="Text Placeholder 3">
            <a:extLst>
              <a:ext uri="{FF2B5EF4-FFF2-40B4-BE49-F238E27FC236}">
                <a16:creationId xmlns:a16="http://schemas.microsoft.com/office/drawing/2014/main" id="{679A2BB6-CC69-D44C-BB7F-650BD247AB38}"/>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8771180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kst en streamer 2">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C5F3A998-FD80-824E-AE19-A2FCBCF2D5E5}"/>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3F0C729-11FD-4F1C-B1C3-60EA8489693D}"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E5D1E476-AF9B-E940-85AE-0357F2A4EF99}"/>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FC685D2A-4EEB-4C46-8FD2-D43927E2CFDD}"/>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4152248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kst en streamer 3">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5D67B989-C915-2844-9D35-A342F366E22B}"/>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49CA0570-ECFA-4B42-9EB8-DB2FB957795A}"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9890F462-1EE5-3842-A0E7-36056908F49F}"/>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4265CD45-30AE-414A-B5B8-C006C482AF2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8035559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kst en streamer 4">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E95589D8-6BCD-1D4D-8780-66CE85DF09B3}"/>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FBFFDFE-88C6-42EA-BE16-10CE298F2242}"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46BE2E3E-1BE8-C147-A3F5-10EE98894910}"/>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C3C2ACBF-1639-7942-880E-4A7949AE55B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0035328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 rechts en streamer 1">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0D7A9F44-CB09-0341-BA83-A1FFA95003AD}"/>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4"/>
              </a:gs>
              <a:gs pos="98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69B4053C-93B8-49D3-8C7F-B7986B6E5458}"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6B05B9DF-41A8-624E-AE3C-F4842B705BA9}"/>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AD1070C8-30EC-4C4A-82C4-6D2331FBF8A0}"/>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1802109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 rechts en streamer 2">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81F9263D-1490-0E46-812F-D9155613F117}"/>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4C913206-4785-4E3A-A77B-5434E052C842}"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93BD766D-2B1F-444A-A4E6-ABDA2D3F3E2D}"/>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C9823BDD-115A-4248-B3C3-A41210F11DC6}"/>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86207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ri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2E9C1E78-6E87-407A-B368-D1845A7629E6}"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5975998"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5" name="Content Placeholder 2">
            <a:extLst>
              <a:ext uri="{FF2B5EF4-FFF2-40B4-BE49-F238E27FC236}">
                <a16:creationId xmlns:a16="http://schemas.microsoft.com/office/drawing/2014/main" id="{C9261A85-ED44-FF45-97E6-1E342F61B3B8}"/>
              </a:ext>
            </a:extLst>
          </p:cNvPr>
          <p:cNvSpPr>
            <a:spLocks noGrp="1"/>
          </p:cNvSpPr>
          <p:nvPr>
            <p:ph idx="16"/>
          </p:nvPr>
        </p:nvSpPr>
        <p:spPr>
          <a:xfrm>
            <a:off x="3347999"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6" name="Text Placeholder 2">
            <a:extLst>
              <a:ext uri="{FF2B5EF4-FFF2-40B4-BE49-F238E27FC236}">
                <a16:creationId xmlns:a16="http://schemas.microsoft.com/office/drawing/2014/main" id="{C87FC86B-7438-BF40-841F-91978E0C6EE1}"/>
              </a:ext>
            </a:extLst>
          </p:cNvPr>
          <p:cNvSpPr>
            <a:spLocks noGrp="1"/>
          </p:cNvSpPr>
          <p:nvPr>
            <p:ph type="body" idx="17" hasCustomPrompt="1"/>
          </p:nvPr>
        </p:nvSpPr>
        <p:spPr>
          <a:xfrm>
            <a:off x="3347999"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7" name="Text Placeholder 2">
            <a:extLst>
              <a:ext uri="{FF2B5EF4-FFF2-40B4-BE49-F238E27FC236}">
                <a16:creationId xmlns:a16="http://schemas.microsoft.com/office/drawing/2014/main" id="{80D5BF12-A965-6749-81E8-ED8BB65FBA0E}"/>
              </a:ext>
            </a:extLst>
          </p:cNvPr>
          <p:cNvSpPr>
            <a:spLocks noGrp="1"/>
          </p:cNvSpPr>
          <p:nvPr>
            <p:ph type="body" idx="18" hasCustomPrompt="1"/>
          </p:nvPr>
        </p:nvSpPr>
        <p:spPr>
          <a:xfrm>
            <a:off x="5975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5079986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kst rechts en streamer 3">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6347E27B-F05C-0249-B6D9-1F24786D89DA}"/>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solidFill>
                <a:schemeClr val="tx2"/>
              </a:solidFill>
            </a:endParaRPr>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E4079033-133F-4148-8E60-7EB964FC662F}"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35D066F8-DCDA-6E49-BF2C-B9D2E06CD5B3}"/>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81DBF9A0-ABA9-B24F-818B-F5A1C959C0AD}"/>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922760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rechts en streamer 4">
    <p:spTree>
      <p:nvGrpSpPr>
        <p:cNvPr id="1" name=""/>
        <p:cNvGrpSpPr/>
        <p:nvPr/>
      </p:nvGrpSpPr>
      <p:grpSpPr>
        <a:xfrm>
          <a:off x="0" y="0"/>
          <a:ext cx="0" cy="0"/>
          <a:chOff x="0" y="0"/>
          <a:chExt cx="0" cy="0"/>
        </a:xfrm>
      </p:grpSpPr>
      <p:sp>
        <p:nvSpPr>
          <p:cNvPr id="12" name="Vrije vorm 11">
            <a:extLst>
              <a:ext uri="{FF2B5EF4-FFF2-40B4-BE49-F238E27FC236}">
                <a16:creationId xmlns:a16="http://schemas.microsoft.com/office/drawing/2014/main" id="{27B76075-01D5-B844-9BED-6E2BF7252C14}"/>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95113A28-6392-43AB-87A6-8322078086BC}"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3">
            <a:extLst>
              <a:ext uri="{FF2B5EF4-FFF2-40B4-BE49-F238E27FC236}">
                <a16:creationId xmlns:a16="http://schemas.microsoft.com/office/drawing/2014/main" id="{D862824C-364E-4543-854F-60A2A42D2C9F}"/>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1" name="Text Placeholder 3">
            <a:extLst>
              <a:ext uri="{FF2B5EF4-FFF2-40B4-BE49-F238E27FC236}">
                <a16:creationId xmlns:a16="http://schemas.microsoft.com/office/drawing/2014/main" id="{F4117ACD-F932-D64E-A8AF-00425F56716B}"/>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2592537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ier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688000"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813FD01E-28E5-4622-BDAF-429FC659BE0D}"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623999"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688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4656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688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4656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1" name="Text Placeholder 2">
            <a:extLst>
              <a:ext uri="{FF2B5EF4-FFF2-40B4-BE49-F238E27FC236}">
                <a16:creationId xmlns:a16="http://schemas.microsoft.com/office/drawing/2014/main" id="{45217F44-E2DC-0B4D-B38A-14B21830D713}"/>
              </a:ext>
            </a:extLst>
          </p:cNvPr>
          <p:cNvSpPr>
            <a:spLocks noGrp="1"/>
          </p:cNvSpPr>
          <p:nvPr>
            <p:ph type="body" idx="19" hasCustomPrompt="1"/>
          </p:nvPr>
        </p:nvSpPr>
        <p:spPr>
          <a:xfrm>
            <a:off x="6623999"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4655999"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62738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34701573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ijf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85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FE4D878B-635C-44A6-A373-76ECB5B84DF0}"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983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285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3851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285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3851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3851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983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5" name="Text Placeholder 2">
            <a:extLst>
              <a:ext uri="{FF2B5EF4-FFF2-40B4-BE49-F238E27FC236}">
                <a16:creationId xmlns:a16="http://schemas.microsoft.com/office/drawing/2014/main" id="{70CEC9B9-C04F-7B4F-9461-1E78C228720C}"/>
              </a:ext>
            </a:extLst>
          </p:cNvPr>
          <p:cNvSpPr>
            <a:spLocks noGrp="1"/>
          </p:cNvSpPr>
          <p:nvPr>
            <p:ph type="body" idx="23" hasCustomPrompt="1"/>
          </p:nvPr>
        </p:nvSpPr>
        <p:spPr>
          <a:xfrm>
            <a:off x="6984000"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6" name="Text Placeholder 3">
            <a:extLst>
              <a:ext uri="{FF2B5EF4-FFF2-40B4-BE49-F238E27FC236}">
                <a16:creationId xmlns:a16="http://schemas.microsoft.com/office/drawing/2014/main" id="{B5C94C28-BBAD-9648-9120-BD8AFAA36183}"/>
              </a:ext>
            </a:extLst>
          </p:cNvPr>
          <p:cNvSpPr>
            <a:spLocks noGrp="1"/>
          </p:cNvSpPr>
          <p:nvPr>
            <p:ph type="body" sz="half" idx="24"/>
          </p:nvPr>
        </p:nvSpPr>
        <p:spPr>
          <a:xfrm>
            <a:off x="5417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27" name="Text Placeholder 2">
            <a:extLst>
              <a:ext uri="{FF2B5EF4-FFF2-40B4-BE49-F238E27FC236}">
                <a16:creationId xmlns:a16="http://schemas.microsoft.com/office/drawing/2014/main" id="{CA1FB6DA-A3C1-AA47-AE81-D0E4E2BF8636}"/>
              </a:ext>
            </a:extLst>
          </p:cNvPr>
          <p:cNvSpPr>
            <a:spLocks noGrp="1"/>
          </p:cNvSpPr>
          <p:nvPr>
            <p:ph type="body" idx="25" hasCustomPrompt="1"/>
          </p:nvPr>
        </p:nvSpPr>
        <p:spPr>
          <a:xfrm>
            <a:off x="5417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8" name="Picture Placeholder 2">
            <a:extLst>
              <a:ext uri="{FF2B5EF4-FFF2-40B4-BE49-F238E27FC236}">
                <a16:creationId xmlns:a16="http://schemas.microsoft.com/office/drawing/2014/main" id="{D4086632-B38F-E14B-BD03-54E97596B8BB}"/>
              </a:ext>
            </a:extLst>
          </p:cNvPr>
          <p:cNvSpPr>
            <a:spLocks noGrp="1"/>
          </p:cNvSpPr>
          <p:nvPr>
            <p:ph type="pic" idx="26"/>
          </p:nvPr>
        </p:nvSpPr>
        <p:spPr>
          <a:xfrm>
            <a:off x="5417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26208441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9D8403-CE9F-4F51-8620-3825EF62FF81}"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Rechthoek 6">
            <a:extLst>
              <a:ext uri="{FF2B5EF4-FFF2-40B4-BE49-F238E27FC236}">
                <a16:creationId xmlns:a16="http://schemas.microsoft.com/office/drawing/2014/main" id="{2223F424-C05E-CD46-A494-7CD80A887EC4}"/>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le 1">
            <a:extLst>
              <a:ext uri="{FF2B5EF4-FFF2-40B4-BE49-F238E27FC236}">
                <a16:creationId xmlns:a16="http://schemas.microsoft.com/office/drawing/2014/main" id="{8283028F-13C0-3845-A09E-F4AD50A77487}"/>
              </a:ext>
            </a:extLst>
          </p:cNvPr>
          <p:cNvSpPr>
            <a:spLocks noGrp="1"/>
          </p:cNvSpPr>
          <p:nvPr>
            <p:ph type="ctrTitle"/>
          </p:nvPr>
        </p:nvSpPr>
        <p:spPr>
          <a:xfrm>
            <a:off x="720000" y="828000"/>
            <a:ext cx="5903999" cy="1620000"/>
          </a:xfrm>
        </p:spPr>
        <p:txBody>
          <a:bodyPr anchor="b" anchorCtr="0"/>
          <a:lstStyle>
            <a:lvl1pPr algn="l">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60FAD50F-12A2-FC47-8275-18D42F36C0CD}"/>
              </a:ext>
            </a:extLst>
          </p:cNvPr>
          <p:cNvSpPr>
            <a:spLocks noGrp="1"/>
          </p:cNvSpPr>
          <p:nvPr>
            <p:ph type="subTitle" idx="1"/>
          </p:nvPr>
        </p:nvSpPr>
        <p:spPr>
          <a:xfrm>
            <a:off x="7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14639423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71926859-0E74-47FC-83D3-FFEB3A16599C}"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425458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720002" y="576000"/>
            <a:ext cx="7703999" cy="864000"/>
          </a:xfrm>
        </p:spPr>
        <p:txBody>
          <a:bodyPr/>
          <a:lstStyle/>
          <a:p>
            <a:r>
              <a:rPr lang="nl-NL" dirty="0"/>
              <a:t>Klik om stijl te bewerken</a:t>
            </a:r>
            <a:endParaRPr lang="en-US" dirty="0"/>
          </a:p>
        </p:txBody>
      </p:sp>
      <p:sp>
        <p:nvSpPr>
          <p:cNvPr id="3" name="Date Placeholder 2"/>
          <p:cNvSpPr>
            <a:spLocks noGrp="1"/>
          </p:cNvSpPr>
          <p:nvPr>
            <p:ph type="dt" sz="half" idx="10"/>
          </p:nvPr>
        </p:nvSpPr>
        <p:spPr/>
        <p:txBody>
          <a:bodyPr/>
          <a:lstStyle/>
          <a:p>
            <a:fld id="{B9902CAE-B18A-4648-9FA8-30F47A3AAD7A}" type="datetime1">
              <a:rPr lang="nl-NL" smtClean="0"/>
              <a:t>31-3-2023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1624799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2ED4A-668B-4DC1-8CD0-D28DBCDF0F8F}" type="datetime1">
              <a:rPr lang="nl-NL" smtClean="0"/>
              <a:t>31-3-2023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027273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rojectteam">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20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6D78D4B8-6988-4E9C-A4D0-BCD15974AFCB}"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25" name="Text Placeholder 2">
            <a:extLst>
              <a:ext uri="{FF2B5EF4-FFF2-40B4-BE49-F238E27FC236}">
                <a16:creationId xmlns:a16="http://schemas.microsoft.com/office/drawing/2014/main" id="{DB76643F-660D-E54C-B38A-719E7A35353D}"/>
              </a:ext>
            </a:extLst>
          </p:cNvPr>
          <p:cNvSpPr>
            <a:spLocks noGrp="1"/>
          </p:cNvSpPr>
          <p:nvPr>
            <p:ph type="body" idx="23" hasCustomPrompt="1"/>
          </p:nvPr>
        </p:nvSpPr>
        <p:spPr>
          <a:xfrm>
            <a:off x="719998"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6" name="Picture Placeholder 2">
            <a:extLst>
              <a:ext uri="{FF2B5EF4-FFF2-40B4-BE49-F238E27FC236}">
                <a16:creationId xmlns:a16="http://schemas.microsoft.com/office/drawing/2014/main" id="{D6B5E950-1F63-C147-846C-B39B3CA38123}"/>
              </a:ext>
            </a:extLst>
          </p:cNvPr>
          <p:cNvSpPr>
            <a:spLocks noGrp="1"/>
          </p:cNvSpPr>
          <p:nvPr>
            <p:ph type="pic" idx="1"/>
          </p:nvPr>
        </p:nvSpPr>
        <p:spPr>
          <a:xfrm>
            <a:off x="719998"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7" name="Picture Placeholder 2">
            <a:extLst>
              <a:ext uri="{FF2B5EF4-FFF2-40B4-BE49-F238E27FC236}">
                <a16:creationId xmlns:a16="http://schemas.microsoft.com/office/drawing/2014/main" id="{F186AD52-7DC2-0847-90A9-39A9F2D3BD88}"/>
              </a:ext>
            </a:extLst>
          </p:cNvPr>
          <p:cNvSpPr>
            <a:spLocks noGrp="1"/>
          </p:cNvSpPr>
          <p:nvPr>
            <p:ph type="pic" idx="24"/>
          </p:nvPr>
        </p:nvSpPr>
        <p:spPr>
          <a:xfrm>
            <a:off x="2688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8" name="Picture Placeholder 2">
            <a:extLst>
              <a:ext uri="{FF2B5EF4-FFF2-40B4-BE49-F238E27FC236}">
                <a16:creationId xmlns:a16="http://schemas.microsoft.com/office/drawing/2014/main" id="{0A50F692-7F2F-DD43-9F8A-BE4825EDB059}"/>
              </a:ext>
            </a:extLst>
          </p:cNvPr>
          <p:cNvSpPr>
            <a:spLocks noGrp="1"/>
          </p:cNvSpPr>
          <p:nvPr>
            <p:ph type="pic" idx="25"/>
          </p:nvPr>
        </p:nvSpPr>
        <p:spPr>
          <a:xfrm>
            <a:off x="4656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9" name="Picture Placeholder 2">
            <a:extLst>
              <a:ext uri="{FF2B5EF4-FFF2-40B4-BE49-F238E27FC236}">
                <a16:creationId xmlns:a16="http://schemas.microsoft.com/office/drawing/2014/main" id="{36AB7F69-C6A0-A045-981B-29D4AC43F63F}"/>
              </a:ext>
            </a:extLst>
          </p:cNvPr>
          <p:cNvSpPr>
            <a:spLocks noGrp="1"/>
          </p:cNvSpPr>
          <p:nvPr>
            <p:ph type="pic" idx="26"/>
          </p:nvPr>
        </p:nvSpPr>
        <p:spPr>
          <a:xfrm>
            <a:off x="6623999"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30" name="Text Placeholder 3">
            <a:extLst>
              <a:ext uri="{FF2B5EF4-FFF2-40B4-BE49-F238E27FC236}">
                <a16:creationId xmlns:a16="http://schemas.microsoft.com/office/drawing/2014/main" id="{1A4D0FEE-73A8-C745-AFE7-E14D2CD00F13}"/>
              </a:ext>
            </a:extLst>
          </p:cNvPr>
          <p:cNvSpPr>
            <a:spLocks noGrp="1"/>
          </p:cNvSpPr>
          <p:nvPr>
            <p:ph type="body" sz="half" idx="27"/>
          </p:nvPr>
        </p:nvSpPr>
        <p:spPr>
          <a:xfrm>
            <a:off x="2687997"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1" name="Text Placeholder 2">
            <a:extLst>
              <a:ext uri="{FF2B5EF4-FFF2-40B4-BE49-F238E27FC236}">
                <a16:creationId xmlns:a16="http://schemas.microsoft.com/office/drawing/2014/main" id="{5BBD0218-0753-0E45-B6AC-E79DDB7A216E}"/>
              </a:ext>
            </a:extLst>
          </p:cNvPr>
          <p:cNvSpPr>
            <a:spLocks noGrp="1"/>
          </p:cNvSpPr>
          <p:nvPr>
            <p:ph type="body" idx="28" hasCustomPrompt="1"/>
          </p:nvPr>
        </p:nvSpPr>
        <p:spPr>
          <a:xfrm>
            <a:off x="2687995"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2" name="Text Placeholder 3">
            <a:extLst>
              <a:ext uri="{FF2B5EF4-FFF2-40B4-BE49-F238E27FC236}">
                <a16:creationId xmlns:a16="http://schemas.microsoft.com/office/drawing/2014/main" id="{C6C94B21-A1C1-B64C-8151-30CA21873A34}"/>
              </a:ext>
            </a:extLst>
          </p:cNvPr>
          <p:cNvSpPr>
            <a:spLocks noGrp="1"/>
          </p:cNvSpPr>
          <p:nvPr>
            <p:ph type="body" sz="half" idx="29"/>
          </p:nvPr>
        </p:nvSpPr>
        <p:spPr>
          <a:xfrm>
            <a:off x="6623999"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3" name="Text Placeholder 2">
            <a:extLst>
              <a:ext uri="{FF2B5EF4-FFF2-40B4-BE49-F238E27FC236}">
                <a16:creationId xmlns:a16="http://schemas.microsoft.com/office/drawing/2014/main" id="{E43B503F-0791-2F48-B5AF-E775783C24BB}"/>
              </a:ext>
            </a:extLst>
          </p:cNvPr>
          <p:cNvSpPr>
            <a:spLocks noGrp="1"/>
          </p:cNvSpPr>
          <p:nvPr>
            <p:ph type="body" idx="30" hasCustomPrompt="1"/>
          </p:nvPr>
        </p:nvSpPr>
        <p:spPr>
          <a:xfrm>
            <a:off x="6623999"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4" name="Text Placeholder 3">
            <a:extLst>
              <a:ext uri="{FF2B5EF4-FFF2-40B4-BE49-F238E27FC236}">
                <a16:creationId xmlns:a16="http://schemas.microsoft.com/office/drawing/2014/main" id="{56B35E8D-1DB4-984F-A5ED-DA315C94B27B}"/>
              </a:ext>
            </a:extLst>
          </p:cNvPr>
          <p:cNvSpPr>
            <a:spLocks noGrp="1"/>
          </p:cNvSpPr>
          <p:nvPr>
            <p:ph type="body" sz="half" idx="31"/>
          </p:nvPr>
        </p:nvSpPr>
        <p:spPr>
          <a:xfrm>
            <a:off x="4656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5" name="Text Placeholder 2">
            <a:extLst>
              <a:ext uri="{FF2B5EF4-FFF2-40B4-BE49-F238E27FC236}">
                <a16:creationId xmlns:a16="http://schemas.microsoft.com/office/drawing/2014/main" id="{8FE057E9-A004-0F4C-B5B0-F46283726750}"/>
              </a:ext>
            </a:extLst>
          </p:cNvPr>
          <p:cNvSpPr>
            <a:spLocks noGrp="1"/>
          </p:cNvSpPr>
          <p:nvPr>
            <p:ph type="body" idx="32" hasCustomPrompt="1"/>
          </p:nvPr>
        </p:nvSpPr>
        <p:spPr>
          <a:xfrm>
            <a:off x="4656000"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9238308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ier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899999"/>
            <a:ext cx="29376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120000" y="2880000"/>
            <a:ext cx="2303999"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75D7F107-3AB8-4140-838A-5D3C711DAF94}"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6119999" y="1007998"/>
            <a:ext cx="2304000" cy="1656000"/>
          </a:xfrm>
        </p:spPr>
        <p:txBody>
          <a:bodyPr anchor="t" anchorCtr="0"/>
          <a:lstStyle/>
          <a:p>
            <a:r>
              <a:rPr lang="nl-NL" dirty="0"/>
              <a:t>Klik om stijl te bewerken</a:t>
            </a:r>
            <a:endParaRPr lang="en-US" dirty="0"/>
          </a:p>
        </p:txBody>
      </p:sp>
      <p:sp>
        <p:nvSpPr>
          <p:cNvPr id="8" name="Picture Placeholder 2">
            <a:extLst>
              <a:ext uri="{FF2B5EF4-FFF2-40B4-BE49-F238E27FC236}">
                <a16:creationId xmlns:a16="http://schemas.microsoft.com/office/drawing/2014/main" id="{D6DD0994-0B67-3347-BB38-1E689BD67757}"/>
              </a:ext>
            </a:extLst>
          </p:cNvPr>
          <p:cNvSpPr>
            <a:spLocks noGrp="1"/>
          </p:cNvSpPr>
          <p:nvPr>
            <p:ph type="pic" idx="13"/>
          </p:nvPr>
        </p:nvSpPr>
        <p:spPr>
          <a:xfrm>
            <a:off x="3042000" y="899999"/>
            <a:ext cx="293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1" name="Picture Placeholder 2">
            <a:extLst>
              <a:ext uri="{FF2B5EF4-FFF2-40B4-BE49-F238E27FC236}">
                <a16:creationId xmlns:a16="http://schemas.microsoft.com/office/drawing/2014/main" id="{AE15D720-D49B-E24D-84F6-437DDD0E8A4C}"/>
              </a:ext>
            </a:extLst>
          </p:cNvPr>
          <p:cNvSpPr>
            <a:spLocks noGrp="1"/>
          </p:cNvSpPr>
          <p:nvPr>
            <p:ph type="pic" idx="14"/>
          </p:nvPr>
        </p:nvSpPr>
        <p:spPr>
          <a:xfrm>
            <a:off x="720000" y="2807999"/>
            <a:ext cx="2934000" cy="144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Picture Placeholder 2">
            <a:extLst>
              <a:ext uri="{FF2B5EF4-FFF2-40B4-BE49-F238E27FC236}">
                <a16:creationId xmlns:a16="http://schemas.microsoft.com/office/drawing/2014/main" id="{84F75289-82F8-9841-A637-114F0AC8C4E4}"/>
              </a:ext>
            </a:extLst>
          </p:cNvPr>
          <p:cNvSpPr>
            <a:spLocks noGrp="1"/>
          </p:cNvSpPr>
          <p:nvPr>
            <p:ph type="pic" idx="15"/>
          </p:nvPr>
        </p:nvSpPr>
        <p:spPr>
          <a:xfrm>
            <a:off x="3762000" y="2808000"/>
            <a:ext cx="221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31760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64A19D82-72D6-49E6-BFEB-D18EEB101FA3}"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4680002"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ext Placeholder 2">
            <a:extLst>
              <a:ext uri="{FF2B5EF4-FFF2-40B4-BE49-F238E27FC236}">
                <a16:creationId xmlns:a16="http://schemas.microsoft.com/office/drawing/2014/main" id="{2605DF7F-7F14-1041-82B7-A5DA5542251F}"/>
              </a:ext>
            </a:extLst>
          </p:cNvPr>
          <p:cNvSpPr>
            <a:spLocks noGrp="1"/>
          </p:cNvSpPr>
          <p:nvPr>
            <p:ph type="body" idx="15" hasCustomPrompt="1"/>
          </p:nvPr>
        </p:nvSpPr>
        <p:spPr>
          <a:xfrm>
            <a:off x="4680002" y="1512664"/>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5595723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ee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80000" y="720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EDCE8CA6-20C2-4DE4-9B43-061B376068C9}"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
        <p:nvSpPr>
          <p:cNvPr id="16" name="Picture Placeholder 2">
            <a:extLst>
              <a:ext uri="{FF2B5EF4-FFF2-40B4-BE49-F238E27FC236}">
                <a16:creationId xmlns:a16="http://schemas.microsoft.com/office/drawing/2014/main" id="{DAABF66E-7617-3F47-8DFB-9095B8E0D7FE}"/>
              </a:ext>
            </a:extLst>
          </p:cNvPr>
          <p:cNvSpPr>
            <a:spLocks noGrp="1"/>
          </p:cNvSpPr>
          <p:nvPr>
            <p:ph type="pic" idx="14"/>
          </p:nvPr>
        </p:nvSpPr>
        <p:spPr>
          <a:xfrm>
            <a:off x="4680000" y="2718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11328346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en 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40000" y="1583999"/>
            <a:ext cx="5184000" cy="2808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4BAC9320-4254-47CC-9215-C60A4753E4C0}"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2015039"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19999" y="576000"/>
            <a:ext cx="5999207"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40226427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fbeelding rechts met bijschrift">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8A719E33-C72D-2745-9031-F9B479E34FD0}"/>
              </a:ext>
            </a:extLst>
          </p:cNvPr>
          <p:cNvSpPr>
            <a:spLocks noGrp="1" noChangeAspect="1"/>
          </p:cNvSpPr>
          <p:nvPr>
            <p:ph type="pic" idx="1"/>
          </p:nvPr>
        </p:nvSpPr>
        <p:spPr>
          <a:xfrm>
            <a:off x="4571997" y="0"/>
            <a:ext cx="4572003" cy="5143500"/>
          </a:xfrm>
          <a:custGeom>
            <a:avLst/>
            <a:gdLst>
              <a:gd name="connsiteX0" fmla="*/ 0 w 4572003"/>
              <a:gd name="connsiteY0" fmla="*/ 0 h 5143500"/>
              <a:gd name="connsiteX1" fmla="*/ 180003 w 4572003"/>
              <a:gd name="connsiteY1" fmla="*/ 0 h 5143500"/>
              <a:gd name="connsiteX2" fmla="*/ 3743999 w 4572003"/>
              <a:gd name="connsiteY2" fmla="*/ 0 h 5143500"/>
              <a:gd name="connsiteX3" fmla="*/ 4572003 w 4572003"/>
              <a:gd name="connsiteY3" fmla="*/ 0 h 5143500"/>
              <a:gd name="connsiteX4" fmla="*/ 4572003 w 4572003"/>
              <a:gd name="connsiteY4" fmla="*/ 5143500 h 5143500"/>
              <a:gd name="connsiteX5" fmla="*/ 3 w 4572003"/>
              <a:gd name="connsiteY5" fmla="*/ 5143500 h 5143500"/>
              <a:gd name="connsiteX6" fmla="*/ 3 w 4572003"/>
              <a:gd name="connsiteY6" fmla="*/ 1890000 h 5143500"/>
              <a:gd name="connsiteX7" fmla="*/ 0 w 4572003"/>
              <a:gd name="connsiteY7" fmla="*/ 189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3" h="5143500">
                <a:moveTo>
                  <a:pt x="0" y="0"/>
                </a:moveTo>
                <a:lnTo>
                  <a:pt x="180003" y="0"/>
                </a:lnTo>
                <a:lnTo>
                  <a:pt x="3743999" y="0"/>
                </a:lnTo>
                <a:lnTo>
                  <a:pt x="4572003" y="0"/>
                </a:lnTo>
                <a:lnTo>
                  <a:pt x="4572003" y="5143500"/>
                </a:lnTo>
                <a:lnTo>
                  <a:pt x="3" y="5143500"/>
                </a:lnTo>
                <a:lnTo>
                  <a:pt x="3" y="1890000"/>
                </a:lnTo>
                <a:lnTo>
                  <a:pt x="0" y="18900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a:p>
            <a:pPr lvl="0"/>
            <a:endParaRPr lang="nl-NL" dirty="0"/>
          </a:p>
        </p:txBody>
      </p:sp>
      <p:sp>
        <p:nvSpPr>
          <p:cNvPr id="5" name="Date Placeholder 4"/>
          <p:cNvSpPr>
            <a:spLocks noGrp="1"/>
          </p:cNvSpPr>
          <p:nvPr>
            <p:ph type="dt" sz="half" idx="10"/>
          </p:nvPr>
        </p:nvSpPr>
        <p:spPr/>
        <p:txBody>
          <a:bodyPr/>
          <a:lstStyle>
            <a:lvl1pPr>
              <a:defRPr>
                <a:solidFill>
                  <a:schemeClr val="bg1"/>
                </a:solidFill>
              </a:defRPr>
            </a:lvl1pPr>
          </a:lstStyle>
          <a:p>
            <a:fld id="{1556005B-8EEF-4B32-A99E-09B4D819914D}"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6263610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4500"/>
            </a:lvl1pPr>
          </a:lstStyle>
          <a:p>
            <a:r>
              <a:rPr lang="nl-NL"/>
              <a:t>Klik om de stijl te bewerken</a:t>
            </a:r>
          </a:p>
        </p:txBody>
      </p:sp>
      <p:sp>
        <p:nvSpPr>
          <p:cNvPr id="3" name="Ondertitel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Voettekst</a:t>
            </a:r>
          </a:p>
        </p:txBody>
      </p:sp>
      <p:sp>
        <p:nvSpPr>
          <p:cNvPr id="6" name="Tijdelijke aanduiding voor dianummer 5"/>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35395905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Voettekst</a:t>
            </a:r>
          </a:p>
        </p:txBody>
      </p:sp>
      <p:sp>
        <p:nvSpPr>
          <p:cNvPr id="6" name="Tijdelijke aanduiding voor dianummer 5"/>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30325616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4"/>
            <a:ext cx="7886700" cy="2139553"/>
          </a:xfrm>
        </p:spPr>
        <p:txBody>
          <a:bodyPr anchor="b"/>
          <a:lstStyle>
            <a:lvl1pPr>
              <a:defRPr sz="4500"/>
            </a:lvl1pPr>
          </a:lstStyle>
          <a:p>
            <a:r>
              <a:rPr lang="nl-NL"/>
              <a:t>Klik om de stijl te bewerken</a:t>
            </a:r>
          </a:p>
        </p:txBody>
      </p:sp>
      <p:sp>
        <p:nvSpPr>
          <p:cNvPr id="3" name="Tijdelijke aanduiding voor tekst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Voettekst</a:t>
            </a:r>
          </a:p>
        </p:txBody>
      </p:sp>
      <p:sp>
        <p:nvSpPr>
          <p:cNvPr id="6" name="Tijdelijke aanduiding voor dianummer 5"/>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22045380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369219"/>
            <a:ext cx="3886200" cy="326350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29150" y="1369219"/>
            <a:ext cx="3886200" cy="326350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Voettekst</a:t>
            </a:r>
          </a:p>
        </p:txBody>
      </p:sp>
      <p:sp>
        <p:nvSpPr>
          <p:cNvPr id="7" name="Tijdelijke aanduiding voor dianummer 6"/>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22016023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273844"/>
            <a:ext cx="7886700" cy="994172"/>
          </a:xfrm>
        </p:spPr>
        <p:txBody>
          <a:bodyPr/>
          <a:lstStyle/>
          <a:p>
            <a:r>
              <a:rPr lang="nl-NL"/>
              <a:t>Klik om de stijl te bewerken</a:t>
            </a:r>
          </a:p>
        </p:txBody>
      </p:sp>
      <p:sp>
        <p:nvSpPr>
          <p:cNvPr id="3" name="Tijdelijke aanduiding voor tekst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629842" y="1878806"/>
            <a:ext cx="3868340" cy="276344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629150" y="1878806"/>
            <a:ext cx="3887391" cy="276344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r>
              <a:rPr lang="nl-NL"/>
              <a:t>Voettekst</a:t>
            </a:r>
          </a:p>
        </p:txBody>
      </p:sp>
      <p:sp>
        <p:nvSpPr>
          <p:cNvPr id="9" name="Tijdelijke aanduiding voor dianummer 8"/>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2304148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r>
              <a:rPr lang="nl-NL"/>
              <a:t>Voettekst</a:t>
            </a:r>
          </a:p>
        </p:txBody>
      </p:sp>
      <p:sp>
        <p:nvSpPr>
          <p:cNvPr id="5" name="Tijdelijke aanduiding voor dianummer 4"/>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36902687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r>
              <a:rPr lang="nl-NL"/>
              <a:t>Voettekst</a:t>
            </a:r>
          </a:p>
        </p:txBody>
      </p:sp>
      <p:sp>
        <p:nvSpPr>
          <p:cNvPr id="4" name="Tijdelijke aanduiding voor dianummer 3"/>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19731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en streamer 1">
    <p:spTree>
      <p:nvGrpSpPr>
        <p:cNvPr id="1" name=""/>
        <p:cNvGrpSpPr/>
        <p:nvPr/>
      </p:nvGrpSpPr>
      <p:grpSpPr>
        <a:xfrm>
          <a:off x="0" y="0"/>
          <a:ext cx="0" cy="0"/>
          <a:chOff x="0" y="0"/>
          <a:chExt cx="0" cy="0"/>
        </a:xfrm>
      </p:grpSpPr>
      <p:sp>
        <p:nvSpPr>
          <p:cNvPr id="10" name="Vrije vorm 9">
            <a:extLst>
              <a:ext uri="{FF2B5EF4-FFF2-40B4-BE49-F238E27FC236}">
                <a16:creationId xmlns:a16="http://schemas.microsoft.com/office/drawing/2014/main" id="{D446247C-03D5-2943-B3AC-FE98C9F6FCEC}"/>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4"/>
              </a:gs>
              <a:gs pos="99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0D20A103-1086-4A1D-A9BE-4D2588597EE1}"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 Placeholder 3">
            <a:extLst>
              <a:ext uri="{FF2B5EF4-FFF2-40B4-BE49-F238E27FC236}">
                <a16:creationId xmlns:a16="http://schemas.microsoft.com/office/drawing/2014/main" id="{76032EC9-BF10-7447-9318-756EA76C37FD}"/>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3" name="Text Placeholder 3">
            <a:extLst>
              <a:ext uri="{FF2B5EF4-FFF2-40B4-BE49-F238E27FC236}">
                <a16:creationId xmlns:a16="http://schemas.microsoft.com/office/drawing/2014/main" id="{679A2BB6-CC69-D44C-BB7F-650BD247AB38}"/>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325708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a:t>Klik om de stijl te bewerken</a:t>
            </a:r>
          </a:p>
        </p:txBody>
      </p:sp>
      <p:sp>
        <p:nvSpPr>
          <p:cNvPr id="3" name="Tijdelijke aanduiding voor inhoud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Voettekst</a:t>
            </a:r>
          </a:p>
        </p:txBody>
      </p:sp>
      <p:sp>
        <p:nvSpPr>
          <p:cNvPr id="7" name="Tijdelijke aanduiding voor dianummer 6"/>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4601076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a:t>Klik om de stijl te bewerken</a:t>
            </a:r>
          </a:p>
        </p:txBody>
      </p:sp>
      <p:sp>
        <p:nvSpPr>
          <p:cNvPr id="3" name="Tijdelijke aanduiding voor afbeelding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Voettekst</a:t>
            </a:r>
          </a:p>
        </p:txBody>
      </p:sp>
      <p:sp>
        <p:nvSpPr>
          <p:cNvPr id="7" name="Tijdelijke aanduiding voor dianummer 6"/>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34544153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Voettekst</a:t>
            </a:r>
          </a:p>
        </p:txBody>
      </p:sp>
      <p:sp>
        <p:nvSpPr>
          <p:cNvPr id="6" name="Tijdelijke aanduiding voor dianummer 5"/>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4100962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273844"/>
            <a:ext cx="1971675" cy="4358879"/>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273844"/>
            <a:ext cx="5800725" cy="435887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Voettekst</a:t>
            </a:r>
          </a:p>
        </p:txBody>
      </p:sp>
      <p:sp>
        <p:nvSpPr>
          <p:cNvPr id="6" name="Tijdelijke aanduiding voor dianummer 5"/>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41741450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4738687"/>
            <a:ext cx="9144000" cy="404813"/>
          </a:xfrm>
          <a:prstGeom prst="rect">
            <a:avLst/>
          </a:prstGeom>
          <a:solidFill>
            <a:srgbClr val="E17000"/>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anchor="ctr"/>
          <a:lstStyle/>
          <a:p>
            <a:pPr algn="ctr"/>
            <a:endParaRPr lang="nl-NL" sz="1350">
              <a:solidFill>
                <a:srgbClr val="FFFFFF"/>
              </a:solidFill>
            </a:endParaRPr>
          </a:p>
        </p:txBody>
      </p:sp>
      <p:sp>
        <p:nvSpPr>
          <p:cNvPr id="5" name="shpTekst"/>
          <p:cNvSpPr>
            <a:spLocks noChangeArrowheads="1"/>
          </p:cNvSpPr>
          <p:nvPr/>
        </p:nvSpPr>
        <p:spPr bwMode="auto">
          <a:xfrm>
            <a:off x="0" y="1"/>
            <a:ext cx="9144000" cy="803672"/>
          </a:xfrm>
          <a:prstGeom prst="rect">
            <a:avLst/>
          </a:prstGeom>
          <a:solidFill>
            <a:srgbClr val="E17000"/>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anchor="ctr"/>
          <a:lstStyle/>
          <a:p>
            <a:pPr algn="ctr"/>
            <a:endParaRPr lang="nl-NL" sz="1350">
              <a:solidFill>
                <a:srgbClr val="FFFFFF"/>
              </a:solidFill>
            </a:endParaRPr>
          </a:p>
        </p:txBody>
      </p:sp>
      <p:pic>
        <p:nvPicPr>
          <p:cNvPr id="6" name="Afbeelding 7" descr="RO_BEELDMERK_Powerpoint.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42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1" y="924779"/>
            <a:ext cx="7847038" cy="428628"/>
          </a:xfrm>
          <a:prstGeom prst="rect">
            <a:avLst/>
          </a:prstGeom>
        </p:spPr>
        <p:txBody>
          <a:bodyPr>
            <a:normAutofit/>
          </a:bodyPr>
          <a:lstStyle>
            <a:lvl1pPr algn="l">
              <a:defRPr sz="1950" spc="-45" baseline="0">
                <a:solidFill>
                  <a:srgbClr val="2494C5"/>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13" name="Tijdelijke aanduiding voor inhoud 2"/>
          <p:cNvSpPr>
            <a:spLocks noGrp="1"/>
          </p:cNvSpPr>
          <p:nvPr>
            <p:ph idx="1"/>
          </p:nvPr>
        </p:nvSpPr>
        <p:spPr>
          <a:xfrm>
            <a:off x="369858" y="1348970"/>
            <a:ext cx="7858180" cy="3205185"/>
          </a:xfrm>
          <a:prstGeom prst="rect">
            <a:avLst/>
          </a:prstGeom>
        </p:spPr>
        <p:txBody>
          <a:bodyPr>
            <a:normAutofit/>
          </a:bodyPr>
          <a:lstStyle>
            <a:lvl1pPr marL="0" indent="0">
              <a:buNone/>
              <a:defRPr sz="1350">
                <a:latin typeface="Verdana" pitchFamily="34" charset="0"/>
                <a:ea typeface="Verdana" pitchFamily="34" charset="0"/>
                <a:cs typeface="Verdana" pitchFamily="34" charset="0"/>
              </a:defRPr>
            </a:lvl1pPr>
            <a:lvl2pPr marL="134541" indent="-134541">
              <a:buFont typeface="Arial" pitchFamily="34" charset="0"/>
              <a:buChar char="•"/>
              <a:defRPr sz="1350">
                <a:latin typeface="Verdana" pitchFamily="34" charset="0"/>
                <a:ea typeface="Verdana" pitchFamily="34" charset="0"/>
                <a:cs typeface="Verdana" pitchFamily="34" charset="0"/>
              </a:defRPr>
            </a:lvl2pPr>
            <a:lvl3pPr marL="297000" indent="-189000">
              <a:buFontTx/>
              <a:buBlip>
                <a:blip r:embed="rId3"/>
              </a:buBlip>
              <a:defRPr sz="1350">
                <a:latin typeface="Verdana" pitchFamily="34" charset="0"/>
                <a:ea typeface="Verdana" pitchFamily="34" charset="0"/>
                <a:cs typeface="Verdana" pitchFamily="34" charset="0"/>
              </a:defRPr>
            </a:lvl3pPr>
            <a:lvl4pPr marL="404813" indent="-108000">
              <a:buSzPct val="100000"/>
              <a:buFontTx/>
              <a:buBlip>
                <a:blip r:embed="rId4"/>
              </a:buBlip>
              <a:defRPr sz="1350">
                <a:latin typeface="Verdana" pitchFamily="34" charset="0"/>
                <a:ea typeface="Verdana" pitchFamily="34" charset="0"/>
                <a:cs typeface="Verdana" pitchFamily="34" charset="0"/>
              </a:defRPr>
            </a:lvl4pPr>
            <a:lvl5pPr>
              <a:defRPr sz="1350">
                <a:latin typeface="Verdana" pitchFamily="34" charset="0"/>
                <a:ea typeface="Verdana" pitchFamily="34" charset="0"/>
                <a:cs typeface="Verdana"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7" name="shpKleurvlakBoven"/>
          <p:cNvSpPr>
            <a:spLocks noGrp="1" noChangeArrowheads="1"/>
          </p:cNvSpPr>
          <p:nvPr>
            <p:ph type="ftr" sz="quarter" idx="10"/>
          </p:nvPr>
        </p:nvSpPr>
        <p:spPr/>
        <p:txBody>
          <a:bodyPr/>
          <a:lstStyle>
            <a:lvl1pPr>
              <a:defRPr/>
            </a:lvl1pPr>
          </a:lstStyle>
          <a:p>
            <a:pPr>
              <a:defRPr/>
            </a:pPr>
            <a:r>
              <a:rPr lang="nl-NL"/>
              <a:t>Voettekst</a:t>
            </a:r>
          </a:p>
        </p:txBody>
      </p:sp>
      <p:sp>
        <p:nvSpPr>
          <p:cNvPr id="8" name="shpBeeldmerk"/>
          <p:cNvSpPr>
            <a:spLocks noGrp="1" noChangeArrowheads="1"/>
          </p:cNvSpPr>
          <p:nvPr>
            <p:ph type="sldNum" sz="quarter" idx="11"/>
          </p:nvPr>
        </p:nvSpPr>
        <p:spPr/>
        <p:txBody>
          <a:bodyPr/>
          <a:lstStyle>
            <a:lvl1pPr>
              <a:defRPr/>
            </a:lvl1pPr>
          </a:lstStyle>
          <a:p>
            <a:pPr>
              <a:defRPr/>
            </a:pPr>
            <a:fld id="{DEA49D5D-94F6-A14E-9B1F-41E0B8197FAE}" type="slidenum">
              <a:rPr lang="nl-NL"/>
              <a:pPr>
                <a:defRPr/>
              </a:pPr>
              <a:t>‹nr.›</a:t>
            </a:fld>
            <a:endParaRPr lang="nl-NL"/>
          </a:p>
        </p:txBody>
      </p:sp>
    </p:spTree>
    <p:extLst>
      <p:ext uri="{BB962C8B-B14F-4D97-AF65-F5344CB8AC3E}">
        <p14:creationId xmlns:p14="http://schemas.microsoft.com/office/powerpoint/2010/main" val="141842256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theme" Target="../theme/theme3.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4.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2" y="576000"/>
            <a:ext cx="5903998" cy="864000"/>
          </a:xfrm>
          <a:prstGeom prst="rect">
            <a:avLst/>
          </a:prstGeom>
        </p:spPr>
        <p:txBody>
          <a:bodyPr vert="horz" lIns="0" tIns="0" rIns="0" bIns="0" rtlCol="0" anchor="b"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720000" y="1656000"/>
            <a:ext cx="5903999" cy="2952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623999" y="4824000"/>
            <a:ext cx="1440000" cy="180000"/>
          </a:xfrm>
          <a:prstGeom prst="rect">
            <a:avLst/>
          </a:prstGeom>
        </p:spPr>
        <p:txBody>
          <a:bodyPr vert="horz" lIns="0" tIns="0" rIns="0" bIns="0" rtlCol="0" anchor="t" anchorCtr="0">
            <a:noAutofit/>
          </a:bodyPr>
          <a:lstStyle>
            <a:lvl1pPr algn="r">
              <a:defRPr sz="800">
                <a:solidFill>
                  <a:schemeClr val="tx2"/>
                </a:solidFill>
              </a:defRPr>
            </a:lvl1pPr>
          </a:lstStyle>
          <a:p>
            <a:fld id="{11934CB2-E04E-42E9-926E-B0D8C3EBFCD7}" type="datetime1">
              <a:rPr lang="nl-NL" smtClean="0"/>
              <a:t>31-3-2023</a:t>
            </a:fld>
            <a:endParaRPr lang="nl-NL" dirty="0"/>
          </a:p>
        </p:txBody>
      </p:sp>
      <p:sp>
        <p:nvSpPr>
          <p:cNvPr id="5" name="Footer Placeholder 4"/>
          <p:cNvSpPr>
            <a:spLocks noGrp="1"/>
          </p:cNvSpPr>
          <p:nvPr>
            <p:ph type="ftr" sz="quarter" idx="3"/>
          </p:nvPr>
        </p:nvSpPr>
        <p:spPr>
          <a:xfrm>
            <a:off x="720000" y="4824000"/>
            <a:ext cx="3780000" cy="180000"/>
          </a:xfrm>
          <a:prstGeom prst="rect">
            <a:avLst/>
          </a:prstGeom>
        </p:spPr>
        <p:txBody>
          <a:bodyPr vert="horz" lIns="0" tIns="0" rIns="0" bIns="0" rtlCol="0" anchor="t" anchorCtr="0">
            <a:noAutofit/>
          </a:bodyPr>
          <a:lstStyle>
            <a:lvl1pPr algn="l">
              <a:defRPr sz="800">
                <a:solidFill>
                  <a:schemeClr val="tx2"/>
                </a:solidFill>
              </a:defRPr>
            </a:lvl1pPr>
          </a:lstStyle>
          <a:p>
            <a:endParaRPr lang="nl-NL" dirty="0"/>
          </a:p>
        </p:txBody>
      </p:sp>
      <p:sp>
        <p:nvSpPr>
          <p:cNvPr id="6" name="Slide Number Placeholder 5"/>
          <p:cNvSpPr>
            <a:spLocks noGrp="1"/>
          </p:cNvSpPr>
          <p:nvPr>
            <p:ph type="sldNum" sz="quarter" idx="4"/>
          </p:nvPr>
        </p:nvSpPr>
        <p:spPr>
          <a:xfrm>
            <a:off x="8063999" y="4824000"/>
            <a:ext cx="360000" cy="180000"/>
          </a:xfrm>
          <a:prstGeom prst="rect">
            <a:avLst/>
          </a:prstGeom>
        </p:spPr>
        <p:txBody>
          <a:bodyPr vert="horz" lIns="0" tIns="0" rIns="0" bIns="0" rtlCol="0" anchor="t" anchorCtr="0">
            <a:noAutofit/>
          </a:bodyPr>
          <a:lstStyle>
            <a:lvl1pPr algn="r">
              <a:defRPr sz="800">
                <a:solidFill>
                  <a:schemeClr val="tx2"/>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3400236442"/>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11"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37" r:id="rId12"/>
    <p:sldLayoutId id="2147483721" r:id="rId13"/>
    <p:sldLayoutId id="2147483722" r:id="rId14"/>
    <p:sldLayoutId id="2147483723" r:id="rId15"/>
    <p:sldLayoutId id="2147483738" r:id="rId16"/>
    <p:sldLayoutId id="2147483724" r:id="rId17"/>
    <p:sldLayoutId id="2147483725" r:id="rId18"/>
    <p:sldLayoutId id="2147483726" r:id="rId19"/>
    <p:sldLayoutId id="2147483727" r:id="rId20"/>
    <p:sldLayoutId id="2147483728" r:id="rId21"/>
    <p:sldLayoutId id="2147483729" r:id="rId22"/>
    <p:sldLayoutId id="2147483731" r:id="rId23"/>
    <p:sldLayoutId id="2147483732" r:id="rId24"/>
    <p:sldLayoutId id="2147483733" r:id="rId25"/>
    <p:sldLayoutId id="2147483734" r:id="rId26"/>
    <p:sldLayoutId id="2147483735" r:id="rId27"/>
    <p:sldLayoutId id="2147483842" r:id="rId28"/>
  </p:sldLayoutIdLst>
  <p:hf hdr="0" ftr="0"/>
  <p:txStyles>
    <p:titleStyle>
      <a:lvl1pPr algn="l" defTabSz="6858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2" y="576000"/>
            <a:ext cx="5903998" cy="864000"/>
          </a:xfrm>
          <a:prstGeom prst="rect">
            <a:avLst/>
          </a:prstGeom>
        </p:spPr>
        <p:txBody>
          <a:bodyPr vert="horz" lIns="0" tIns="0" rIns="0" bIns="0" rtlCol="0" anchor="b"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720000" y="1656000"/>
            <a:ext cx="5903999" cy="2952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623999" y="4824000"/>
            <a:ext cx="1440000" cy="180000"/>
          </a:xfrm>
          <a:prstGeom prst="rect">
            <a:avLst/>
          </a:prstGeom>
        </p:spPr>
        <p:txBody>
          <a:bodyPr vert="horz" lIns="0" tIns="0" rIns="0" bIns="0" rtlCol="0" anchor="t" anchorCtr="0">
            <a:noAutofit/>
          </a:bodyPr>
          <a:lstStyle>
            <a:lvl1pPr algn="r">
              <a:defRPr sz="800">
                <a:solidFill>
                  <a:schemeClr val="tx2">
                    <a:alpha val="20000"/>
                  </a:schemeClr>
                </a:solidFill>
              </a:defRPr>
            </a:lvl1pPr>
          </a:lstStyle>
          <a:p>
            <a:fld id="{1E8F56C4-B1F9-47AC-A4FE-7E86A4966CA4}" type="datetime1">
              <a:rPr lang="nl-NL" smtClean="0"/>
              <a:t>31-3-2023</a:t>
            </a:fld>
            <a:endParaRPr lang="nl-NL" dirty="0"/>
          </a:p>
        </p:txBody>
      </p:sp>
      <p:sp>
        <p:nvSpPr>
          <p:cNvPr id="5" name="Footer Placeholder 4"/>
          <p:cNvSpPr>
            <a:spLocks noGrp="1"/>
          </p:cNvSpPr>
          <p:nvPr>
            <p:ph type="ftr" sz="quarter" idx="3"/>
          </p:nvPr>
        </p:nvSpPr>
        <p:spPr>
          <a:xfrm>
            <a:off x="720000" y="4824000"/>
            <a:ext cx="3780000" cy="180000"/>
          </a:xfrm>
          <a:prstGeom prst="rect">
            <a:avLst/>
          </a:prstGeom>
        </p:spPr>
        <p:txBody>
          <a:bodyPr vert="horz" lIns="0" tIns="0" rIns="0" bIns="0" rtlCol="0" anchor="t" anchorCtr="0">
            <a:noAutofit/>
          </a:bodyPr>
          <a:lstStyle>
            <a:lvl1pPr algn="l">
              <a:defRPr sz="800">
                <a:solidFill>
                  <a:schemeClr val="tx2">
                    <a:alpha val="20000"/>
                  </a:schemeClr>
                </a:solidFill>
              </a:defRPr>
            </a:lvl1pPr>
          </a:lstStyle>
          <a:p>
            <a:endParaRPr lang="nl-NL" dirty="0"/>
          </a:p>
        </p:txBody>
      </p:sp>
      <p:sp>
        <p:nvSpPr>
          <p:cNvPr id="6" name="Slide Number Placeholder 5"/>
          <p:cNvSpPr>
            <a:spLocks noGrp="1"/>
          </p:cNvSpPr>
          <p:nvPr>
            <p:ph type="sldNum" sz="quarter" idx="4"/>
          </p:nvPr>
        </p:nvSpPr>
        <p:spPr>
          <a:xfrm>
            <a:off x="8063999" y="4824000"/>
            <a:ext cx="360000" cy="180000"/>
          </a:xfrm>
          <a:prstGeom prst="rect">
            <a:avLst/>
          </a:prstGeom>
        </p:spPr>
        <p:txBody>
          <a:bodyPr vert="horz" lIns="0" tIns="0" rIns="0" bIns="0" rtlCol="0" anchor="t" anchorCtr="0">
            <a:noAutofit/>
          </a:bodyPr>
          <a:lstStyle>
            <a:lvl1pPr algn="r">
              <a:defRPr sz="800">
                <a:solidFill>
                  <a:schemeClr val="tx2"/>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421073311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Lst>
  <p:hf hdr="0" ftr="0"/>
  <p:txStyles>
    <p:titleStyle>
      <a:lvl1pPr algn="l" defTabSz="6858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2" y="576000"/>
            <a:ext cx="5903998" cy="864000"/>
          </a:xfrm>
          <a:prstGeom prst="rect">
            <a:avLst/>
          </a:prstGeom>
        </p:spPr>
        <p:txBody>
          <a:bodyPr vert="horz" lIns="0" tIns="0" rIns="0" bIns="0" rtlCol="0" anchor="b"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720000" y="1656000"/>
            <a:ext cx="5903999" cy="2952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623999" y="4824000"/>
            <a:ext cx="1440000" cy="180000"/>
          </a:xfrm>
          <a:prstGeom prst="rect">
            <a:avLst/>
          </a:prstGeom>
        </p:spPr>
        <p:txBody>
          <a:bodyPr vert="horz" lIns="0" tIns="0" rIns="0" bIns="0" rtlCol="0" anchor="t" anchorCtr="0">
            <a:noAutofit/>
          </a:bodyPr>
          <a:lstStyle>
            <a:lvl1pPr algn="r">
              <a:defRPr sz="800">
                <a:solidFill>
                  <a:schemeClr val="tx2"/>
                </a:solidFill>
              </a:defRPr>
            </a:lvl1pPr>
          </a:lstStyle>
          <a:p>
            <a:fld id="{005E0945-603B-4551-8339-3CF4359A85E9}" type="datetime1">
              <a:rPr lang="nl-NL" smtClean="0"/>
              <a:t>31-3-2023</a:t>
            </a:fld>
            <a:endParaRPr lang="nl-NL" dirty="0"/>
          </a:p>
        </p:txBody>
      </p:sp>
      <p:sp>
        <p:nvSpPr>
          <p:cNvPr id="5" name="Footer Placeholder 4"/>
          <p:cNvSpPr>
            <a:spLocks noGrp="1"/>
          </p:cNvSpPr>
          <p:nvPr>
            <p:ph type="ftr" sz="quarter" idx="3"/>
          </p:nvPr>
        </p:nvSpPr>
        <p:spPr>
          <a:xfrm>
            <a:off x="720000" y="4824000"/>
            <a:ext cx="3780000" cy="180000"/>
          </a:xfrm>
          <a:prstGeom prst="rect">
            <a:avLst/>
          </a:prstGeom>
        </p:spPr>
        <p:txBody>
          <a:bodyPr vert="horz" lIns="0" tIns="0" rIns="0" bIns="0" rtlCol="0" anchor="t" anchorCtr="0">
            <a:noAutofit/>
          </a:bodyPr>
          <a:lstStyle>
            <a:lvl1pPr algn="l">
              <a:defRPr sz="800">
                <a:solidFill>
                  <a:schemeClr val="tx2"/>
                </a:solidFill>
              </a:defRPr>
            </a:lvl1pPr>
          </a:lstStyle>
          <a:p>
            <a:endParaRPr lang="nl-NL" dirty="0"/>
          </a:p>
        </p:txBody>
      </p:sp>
      <p:sp>
        <p:nvSpPr>
          <p:cNvPr id="6" name="Slide Number Placeholder 5"/>
          <p:cNvSpPr>
            <a:spLocks noGrp="1"/>
          </p:cNvSpPr>
          <p:nvPr>
            <p:ph type="sldNum" sz="quarter" idx="4"/>
          </p:nvPr>
        </p:nvSpPr>
        <p:spPr>
          <a:xfrm>
            <a:off x="8063999" y="4824000"/>
            <a:ext cx="360000" cy="180000"/>
          </a:xfrm>
          <a:prstGeom prst="rect">
            <a:avLst/>
          </a:prstGeom>
        </p:spPr>
        <p:txBody>
          <a:bodyPr vert="horz" lIns="0" tIns="0" rIns="0" bIns="0" rtlCol="0" anchor="t" anchorCtr="0">
            <a:noAutofit/>
          </a:bodyPr>
          <a:lstStyle>
            <a:lvl1pPr algn="r">
              <a:defRPr sz="800">
                <a:solidFill>
                  <a:schemeClr val="tx2"/>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3759814782"/>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Lst>
  <p:hf hdr="0" ftr="0"/>
  <p:txStyles>
    <p:titleStyle>
      <a:lvl1pPr algn="l" defTabSz="6858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l-NL"/>
              <a:t>Voettekst</a:t>
            </a:r>
          </a:p>
        </p:txBody>
      </p:sp>
      <p:sp>
        <p:nvSpPr>
          <p:cNvPr id="6" name="Tijdelijke aanduiding voor dianumm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AACCA04-3C56-4463-B9E1-5734EE7FB932}" type="slidenum">
              <a:rPr lang="nl-NL" smtClean="0"/>
              <a:t>‹nr.›</a:t>
            </a:fld>
            <a:endParaRPr lang="nl-NL"/>
          </a:p>
        </p:txBody>
      </p:sp>
    </p:spTree>
    <p:extLst>
      <p:ext uri="{BB962C8B-B14F-4D97-AF65-F5344CB8AC3E}">
        <p14:creationId xmlns:p14="http://schemas.microsoft.com/office/powerpoint/2010/main" val="390301253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94.xml"/><Relationship Id="rId5" Type="http://schemas.openxmlformats.org/officeDocument/2006/relationships/image" Target="../media/image37.sv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hyperlink" Target="http://www.regiobeeld.nl/"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9.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94.xml"/></Relationships>
</file>

<file path=ppt/slides/_rels/slide2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94.xml"/><Relationship Id="rId5" Type="http://schemas.openxmlformats.org/officeDocument/2006/relationships/image" Target="../media/image21.sv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8" Type="http://schemas.openxmlformats.org/officeDocument/2006/relationships/hyperlink" Target="https://prognosemodelzw.databank.nl/dashboard/dashboard-branches/totaal-zorg-en-welzijn--breed-" TargetMode="External"/><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94.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94.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94.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9.xml"/><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94.xml"/></Relationships>
</file>

<file path=ppt/slides/_rels/slide4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2.png"/><Relationship Id="rId7" Type="http://schemas.openxmlformats.org/officeDocument/2006/relationships/image" Target="../media/image83.png"/><Relationship Id="rId2" Type="http://schemas.openxmlformats.org/officeDocument/2006/relationships/image" Target="../media/image80.png"/><Relationship Id="rId1" Type="http://schemas.openxmlformats.org/officeDocument/2006/relationships/slideLayout" Target="../slideLayouts/slideLayout19.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73.png"/><Relationship Id="rId9" Type="http://schemas.openxmlformats.org/officeDocument/2006/relationships/image" Target="../media/image85.png"/></Relationships>
</file>

<file path=ppt/slides/_rels/slide4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88.png"/><Relationship Id="rId1" Type="http://schemas.openxmlformats.org/officeDocument/2006/relationships/slideLayout" Target="../slideLayouts/slideLayout94.xml"/></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90.png"/><Relationship Id="rId1" Type="http://schemas.openxmlformats.org/officeDocument/2006/relationships/slideLayout" Target="../slideLayouts/slideLayout19.xml"/><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1.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93.svg"/><Relationship Id="rId2" Type="http://schemas.openxmlformats.org/officeDocument/2006/relationships/image" Target="../media/image92.png"/><Relationship Id="rId1" Type="http://schemas.openxmlformats.org/officeDocument/2006/relationships/slideLayout" Target="../slideLayouts/slideLayout94.xml"/><Relationship Id="rId5" Type="http://schemas.openxmlformats.org/officeDocument/2006/relationships/image" Target="../media/image95.sv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96.png"/><Relationship Id="rId1" Type="http://schemas.openxmlformats.org/officeDocument/2006/relationships/slideLayout" Target="../slideLayouts/slideLayout19.xml"/><Relationship Id="rId6" Type="http://schemas.openxmlformats.org/officeDocument/2006/relationships/hyperlink" Target="https://www.kiezenindeggz.nl/" TargetMode="External"/><Relationship Id="rId5" Type="http://schemas.openxmlformats.org/officeDocument/2006/relationships/image" Target="../media/image97.png"/><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slideLayout" Target="../slideLayouts/slideLayout94.xml"/></Relationships>
</file>

<file path=ppt/slides/_rels/slide5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96.png"/><Relationship Id="rId1" Type="http://schemas.openxmlformats.org/officeDocument/2006/relationships/slideLayout" Target="../slideLayouts/slideLayout19.xml"/><Relationship Id="rId6" Type="http://schemas.openxmlformats.org/officeDocument/2006/relationships/image" Target="../media/image97.png"/><Relationship Id="rId5" Type="http://schemas.openxmlformats.org/officeDocument/2006/relationships/image" Target="../media/image105.png"/><Relationship Id="rId4" Type="http://schemas.openxmlformats.org/officeDocument/2006/relationships/image" Target="../media/image7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94.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7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115.svg"/><Relationship Id="rId2" Type="http://schemas.openxmlformats.org/officeDocument/2006/relationships/image" Target="../media/image114.png"/><Relationship Id="rId1" Type="http://schemas.openxmlformats.org/officeDocument/2006/relationships/slideLayout" Target="../slideLayouts/slideLayout94.xml"/><Relationship Id="rId5" Type="http://schemas.openxmlformats.org/officeDocument/2006/relationships/image" Target="../media/image95.svg"/><Relationship Id="rId4" Type="http://schemas.openxmlformats.org/officeDocument/2006/relationships/image" Target="../media/image94.png"/></Relationships>
</file>

<file path=ppt/slides/_rels/slide75.xml.rels><?xml version="1.0" encoding="UTF-8" standalone="yes"?>
<Relationships xmlns="http://schemas.openxmlformats.org/package/2006/relationships"><Relationship Id="rId3" Type="http://schemas.openxmlformats.org/officeDocument/2006/relationships/hyperlink" Target="https://www.waarstaatjegemeente.nl/Dashboard/dashboard/gemeentelijke-monitor-sociaal-domein---wijkdashboard?scrollid=3432" TargetMode="External"/><Relationship Id="rId2" Type="http://schemas.openxmlformats.org/officeDocument/2006/relationships/notesSlide" Target="../notesSlides/notesSlide1.xml"/><Relationship Id="rId1" Type="http://schemas.openxmlformats.org/officeDocument/2006/relationships/slideLayout" Target="../slideLayouts/slideLayout85.xml"/><Relationship Id="rId4" Type="http://schemas.openxmlformats.org/officeDocument/2006/relationships/hyperlink" Target="https://eur03.safelinks.protection.outlook.com/?url=https%3A%2F%2Fwww.waarstaatjegemeente.nl%2Fjive%3Fworkspace_guid%3Da9c5c49d-02f2-4d2e-ae89-15dc1cbc7f21&amp;data=05%7C01%7CJanneke.Lummen%40vng.nl%7C2aea0fa8481e4c754bc008db20b14a3e%7C6ef029ab3fd74d989b0ed1f5fedea6d1%7C1%7C0%7C638139718060822558%7CUnknown%7CTWFpbGZsb3d8eyJWIjoiMC4wLjAwMDAiLCJQIjoiV2luMzIiLCJBTiI6Ik1haWwiLCJXVCI6Mn0%3D%7C3000%7C%7C%7C&amp;sdata=%2B62P59JfmOVAYF3IDMd%2F%2FVlMCj1wflYZHinysiZeRkY%3D&amp;reserved=0" TargetMode="External"/></Relationships>
</file>

<file path=ppt/slides/_rels/slide7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85.xml"/></Relationships>
</file>

<file path=ppt/slides/_rels/slide77.xml.rels><?xml version="1.0" encoding="UTF-8" standalone="yes"?>
<Relationships xmlns="http://schemas.openxmlformats.org/package/2006/relationships"><Relationship Id="rId3" Type="http://schemas.openxmlformats.org/officeDocument/2006/relationships/image" Target="../media/image118.svg"/><Relationship Id="rId7" Type="http://schemas.openxmlformats.org/officeDocument/2006/relationships/image" Target="../media/image120.svg"/><Relationship Id="rId2" Type="http://schemas.openxmlformats.org/officeDocument/2006/relationships/image" Target="../media/image117.png"/><Relationship Id="rId1" Type="http://schemas.openxmlformats.org/officeDocument/2006/relationships/slideLayout" Target="../slideLayouts/slideLayout94.xml"/><Relationship Id="rId6" Type="http://schemas.openxmlformats.org/officeDocument/2006/relationships/image" Target="../media/image119.png"/><Relationship Id="rId5" Type="http://schemas.openxmlformats.org/officeDocument/2006/relationships/image" Target="../media/image37.svg"/><Relationship Id="rId4" Type="http://schemas.openxmlformats.org/officeDocument/2006/relationships/image" Target="../media/image3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3" Type="http://schemas.openxmlformats.org/officeDocument/2006/relationships/image" Target="../media/image122.svg"/><Relationship Id="rId2" Type="http://schemas.openxmlformats.org/officeDocument/2006/relationships/image" Target="../media/image12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3" Type="http://schemas.openxmlformats.org/officeDocument/2006/relationships/image" Target="../media/image124.svg"/><Relationship Id="rId2" Type="http://schemas.openxmlformats.org/officeDocument/2006/relationships/image" Target="../media/image123.pn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94.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ECD43C7-2D8B-461A-B82A-8C18D15FE635}"/>
              </a:ext>
            </a:extLst>
          </p:cNvPr>
          <p:cNvSpPr>
            <a:spLocks noGrp="1"/>
          </p:cNvSpPr>
          <p:nvPr>
            <p:ph type="title"/>
          </p:nvPr>
        </p:nvSpPr>
        <p:spPr>
          <a:xfrm>
            <a:off x="5327999" y="1253354"/>
            <a:ext cx="3096000" cy="864000"/>
          </a:xfrm>
        </p:spPr>
        <p:txBody>
          <a:bodyPr anchor="b">
            <a:normAutofit fontScale="90000"/>
          </a:bodyPr>
          <a:lstStyle/>
          <a:p>
            <a:pPr algn="ctr">
              <a:lnSpc>
                <a:spcPct val="125000"/>
              </a:lnSpc>
            </a:pPr>
            <a:r>
              <a:rPr lang="nl-NL" sz="3600" dirty="0">
                <a:latin typeface="Verdana"/>
              </a:rPr>
              <a:t>Regiobeeld</a:t>
            </a:r>
            <a:br>
              <a:rPr lang="nl-NL" sz="3600" dirty="0">
                <a:latin typeface="Verdana"/>
              </a:rPr>
            </a:br>
            <a:r>
              <a:rPr lang="nl-NL" sz="3600" dirty="0">
                <a:latin typeface="Verdana"/>
              </a:rPr>
              <a:t>Drenthe</a:t>
            </a:r>
            <a:br>
              <a:rPr lang="nl-NL" sz="3600" dirty="0">
                <a:latin typeface="Verdana"/>
              </a:rPr>
            </a:br>
            <a:r>
              <a:rPr lang="nl-NL" sz="1600" dirty="0">
                <a:latin typeface="Verdana"/>
              </a:rPr>
              <a:t>2023</a:t>
            </a:r>
            <a:endParaRPr lang="nl-NL" sz="2800" dirty="0"/>
          </a:p>
        </p:txBody>
      </p:sp>
      <p:sp>
        <p:nvSpPr>
          <p:cNvPr id="2" name="Tijdelijke aanduiding voor datum 1">
            <a:extLst>
              <a:ext uri="{FF2B5EF4-FFF2-40B4-BE49-F238E27FC236}">
                <a16:creationId xmlns:a16="http://schemas.microsoft.com/office/drawing/2014/main" id="{A5D8DAF9-CE01-4040-9338-7BDE5D69B4D6}"/>
              </a:ext>
            </a:extLst>
          </p:cNvPr>
          <p:cNvSpPr>
            <a:spLocks noGrp="1"/>
          </p:cNvSpPr>
          <p:nvPr>
            <p:ph type="dt" sz="half" idx="10"/>
          </p:nvPr>
        </p:nvSpPr>
        <p:spPr/>
        <p:txBody>
          <a:bodyPr/>
          <a:lstStyle/>
          <a:p>
            <a:fld id="{AACC7DA4-C49F-427E-8CC2-6C84B38325CB}" type="datetime1">
              <a:rPr lang="nl-NL" smtClean="0"/>
              <a:t>31-3-2023</a:t>
            </a:fld>
            <a:endParaRPr lang="nl-NL" dirty="0"/>
          </a:p>
        </p:txBody>
      </p:sp>
      <p:sp>
        <p:nvSpPr>
          <p:cNvPr id="3" name="Tijdelijke aanduiding voor dianummer 2">
            <a:extLst>
              <a:ext uri="{FF2B5EF4-FFF2-40B4-BE49-F238E27FC236}">
                <a16:creationId xmlns:a16="http://schemas.microsoft.com/office/drawing/2014/main" id="{25B718DF-27A3-41B3-B77B-9FFBC51F6324}"/>
              </a:ext>
            </a:extLst>
          </p:cNvPr>
          <p:cNvSpPr>
            <a:spLocks noGrp="1"/>
          </p:cNvSpPr>
          <p:nvPr>
            <p:ph type="sldNum" sz="quarter" idx="12"/>
          </p:nvPr>
        </p:nvSpPr>
        <p:spPr/>
        <p:txBody>
          <a:bodyPr/>
          <a:lstStyle/>
          <a:p>
            <a:fld id="{14F1411D-0280-154F-AEAC-4C20B7AA46B2}" type="slidenum">
              <a:rPr lang="nl-NL" smtClean="0"/>
              <a:t>1</a:t>
            </a:fld>
            <a:endParaRPr lang="nl-NL" dirty="0"/>
          </a:p>
        </p:txBody>
      </p:sp>
      <p:sp>
        <p:nvSpPr>
          <p:cNvPr id="9" name="Tijdelijke aanduiding voor inhoud 2">
            <a:extLst>
              <a:ext uri="{FF2B5EF4-FFF2-40B4-BE49-F238E27FC236}">
                <a16:creationId xmlns:a16="http://schemas.microsoft.com/office/drawing/2014/main" id="{E9034EFD-86D6-2DC3-20DA-28A984A632CE}"/>
              </a:ext>
            </a:extLst>
          </p:cNvPr>
          <p:cNvSpPr txBox="1">
            <a:spLocks/>
          </p:cNvSpPr>
          <p:nvPr/>
        </p:nvSpPr>
        <p:spPr>
          <a:xfrm>
            <a:off x="6717889" y="2457449"/>
            <a:ext cx="2230677" cy="2483247"/>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nl-NL" sz="900" b="1" dirty="0"/>
              <a:t>Contactpersonen</a:t>
            </a:r>
          </a:p>
          <a:p>
            <a:pPr algn="l"/>
            <a:r>
              <a:rPr lang="nl-NL" sz="800" u="sng" dirty="0"/>
              <a:t>Regionale samenwerkingsstructuur:</a:t>
            </a:r>
          </a:p>
          <a:p>
            <a:pPr algn="l">
              <a:spcBef>
                <a:spcPts val="150"/>
              </a:spcBef>
            </a:pPr>
            <a:r>
              <a:rPr lang="nl-NL" sz="800" dirty="0"/>
              <a:t>Naam</a:t>
            </a:r>
          </a:p>
          <a:p>
            <a:pPr algn="l">
              <a:spcBef>
                <a:spcPts val="150"/>
              </a:spcBef>
            </a:pPr>
            <a:r>
              <a:rPr lang="nl-NL" sz="800" dirty="0"/>
              <a:t>Functie</a:t>
            </a:r>
          </a:p>
          <a:p>
            <a:pPr algn="l">
              <a:spcBef>
                <a:spcPts val="150"/>
              </a:spcBef>
            </a:pPr>
            <a:r>
              <a:rPr lang="nl-NL" sz="800" dirty="0"/>
              <a:t>Mailadres</a:t>
            </a:r>
          </a:p>
          <a:p>
            <a:pPr algn="l">
              <a:spcBef>
                <a:spcPts val="150"/>
              </a:spcBef>
            </a:pPr>
            <a:r>
              <a:rPr lang="nl-NL" sz="800" dirty="0"/>
              <a:t>Telefoonnummer</a:t>
            </a:r>
          </a:p>
          <a:p>
            <a:pPr algn="l">
              <a:spcBef>
                <a:spcPts val="0"/>
              </a:spcBef>
            </a:pPr>
            <a:endParaRPr lang="nl-NL" sz="800" dirty="0"/>
          </a:p>
          <a:p>
            <a:pPr algn="l">
              <a:spcBef>
                <a:spcPts val="0"/>
              </a:spcBef>
            </a:pPr>
            <a:r>
              <a:rPr lang="nl-NL" sz="800" u="sng" dirty="0"/>
              <a:t>Coördinerende zorgverzekeraar:</a:t>
            </a:r>
          </a:p>
          <a:p>
            <a:pPr algn="l">
              <a:spcBef>
                <a:spcPts val="150"/>
              </a:spcBef>
            </a:pPr>
            <a:r>
              <a:rPr lang="nl-NL" sz="800" dirty="0"/>
              <a:t>Naam</a:t>
            </a:r>
          </a:p>
          <a:p>
            <a:pPr algn="l">
              <a:spcBef>
                <a:spcPts val="150"/>
              </a:spcBef>
            </a:pPr>
            <a:r>
              <a:rPr lang="nl-NL" sz="800" dirty="0"/>
              <a:t>Functie</a:t>
            </a:r>
          </a:p>
          <a:p>
            <a:pPr algn="l">
              <a:spcBef>
                <a:spcPts val="150"/>
              </a:spcBef>
            </a:pPr>
            <a:r>
              <a:rPr lang="nl-NL" sz="800" dirty="0"/>
              <a:t>Mailadres</a:t>
            </a:r>
          </a:p>
          <a:p>
            <a:pPr algn="l">
              <a:spcBef>
                <a:spcPts val="150"/>
              </a:spcBef>
            </a:pPr>
            <a:r>
              <a:rPr lang="nl-NL" sz="800" dirty="0"/>
              <a:t>Telefoonnummer</a:t>
            </a:r>
          </a:p>
          <a:p>
            <a:pPr algn="l">
              <a:spcBef>
                <a:spcPts val="0"/>
              </a:spcBef>
            </a:pPr>
            <a:endParaRPr lang="nl-NL" sz="800" dirty="0"/>
          </a:p>
          <a:p>
            <a:pPr algn="l">
              <a:spcBef>
                <a:spcPts val="0"/>
              </a:spcBef>
            </a:pPr>
            <a:r>
              <a:rPr lang="nl-NL" sz="800" u="sng" dirty="0"/>
              <a:t>Coördinerende gemeente:</a:t>
            </a:r>
          </a:p>
          <a:p>
            <a:pPr algn="l">
              <a:spcBef>
                <a:spcPts val="150"/>
              </a:spcBef>
            </a:pPr>
            <a:r>
              <a:rPr lang="nl-NL" sz="800" dirty="0"/>
              <a:t>Naam</a:t>
            </a:r>
          </a:p>
          <a:p>
            <a:pPr algn="l">
              <a:spcBef>
                <a:spcPts val="150"/>
              </a:spcBef>
            </a:pPr>
            <a:r>
              <a:rPr lang="nl-NL" sz="800" dirty="0"/>
              <a:t>Functie</a:t>
            </a:r>
          </a:p>
          <a:p>
            <a:pPr algn="l">
              <a:spcBef>
                <a:spcPts val="150"/>
              </a:spcBef>
            </a:pPr>
            <a:r>
              <a:rPr lang="nl-NL" sz="800" dirty="0"/>
              <a:t>Mailadres</a:t>
            </a:r>
          </a:p>
          <a:p>
            <a:pPr algn="l">
              <a:spcBef>
                <a:spcPts val="150"/>
              </a:spcBef>
            </a:pPr>
            <a:r>
              <a:rPr lang="nl-NL" sz="800" dirty="0"/>
              <a:t>Telefoonnummer</a:t>
            </a:r>
          </a:p>
        </p:txBody>
      </p:sp>
      <p:pic>
        <p:nvPicPr>
          <p:cNvPr id="12" name="Afbeelding 11">
            <a:extLst>
              <a:ext uri="{FF2B5EF4-FFF2-40B4-BE49-F238E27FC236}">
                <a16:creationId xmlns:a16="http://schemas.microsoft.com/office/drawing/2014/main" id="{73ED118D-E6B0-BA15-5770-2F115125B6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11" b="811"/>
          <a:stretch/>
        </p:blipFill>
        <p:spPr>
          <a:xfrm>
            <a:off x="929149" y="1049057"/>
            <a:ext cx="2625212" cy="3043439"/>
          </a:xfrm>
          <a:prstGeom prst="rect">
            <a:avLst/>
          </a:prstGeom>
        </p:spPr>
      </p:pic>
    </p:spTree>
    <p:extLst>
      <p:ext uri="{BB962C8B-B14F-4D97-AF65-F5344CB8AC3E}">
        <p14:creationId xmlns:p14="http://schemas.microsoft.com/office/powerpoint/2010/main" val="2544635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a:defRPr/>
            </a:pPr>
            <a:fld id="{DEA49D5D-94F6-A14E-9B1F-41E0B8197FAE}" type="slidenum">
              <a:rPr lang="nl-NL" smtClean="0"/>
              <a:pPr>
                <a:defRPr/>
              </a:pPr>
              <a:t>10</a:t>
            </a:fld>
            <a:endParaRPr lang="nl-NL"/>
          </a:p>
        </p:txBody>
      </p:sp>
      <p:pic>
        <p:nvPicPr>
          <p:cNvPr id="2" name="Afbeelding 1">
            <a:extLst>
              <a:ext uri="{FF2B5EF4-FFF2-40B4-BE49-F238E27FC236}">
                <a16:creationId xmlns:a16="http://schemas.microsoft.com/office/drawing/2014/main" id="{1840A331-7082-C5B8-E610-B04FBE46C1E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pic>
        <p:nvPicPr>
          <p:cNvPr id="3" name="Afbeelding 2">
            <a:extLst>
              <a:ext uri="{FF2B5EF4-FFF2-40B4-BE49-F238E27FC236}">
                <a16:creationId xmlns:a16="http://schemas.microsoft.com/office/drawing/2014/main" id="{F7C9D934-5E07-4BE0-682D-B8CAC37F3D5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89136" y="869431"/>
            <a:ext cx="3239999" cy="2160000"/>
          </a:xfrm>
          <a:prstGeom prst="rect">
            <a:avLst/>
          </a:prstGeom>
        </p:spPr>
      </p:pic>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r>
              <a:rPr lang="nl-NL" sz="2000" dirty="0"/>
              <a:t>1A. Bevolkingsontwikkeling en leeftijdsopbouw</a:t>
            </a:r>
            <a:endParaRPr lang="nl-NL" dirty="0"/>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3140443"/>
            <a:ext cx="3240000" cy="174270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nl-NL" sz="750" dirty="0"/>
              <a:t>Het bevolkingsaantal daalt naar verwachting van 492.750 in 2023, naar 482.840 in 2040; dit is een daling van circa 2%.</a:t>
            </a:r>
          </a:p>
          <a:p>
            <a:pPr>
              <a:spcAft>
                <a:spcPts val="600"/>
              </a:spcAft>
            </a:pPr>
            <a:r>
              <a:rPr lang="nl-NL" sz="750" dirty="0"/>
              <a:t>De bevolkingsgroei in de zorgkantoorregio is lager dan de gemiddelde bevolkingsgroei in Nederland.</a:t>
            </a:r>
          </a:p>
          <a:p>
            <a:pPr>
              <a:spcAft>
                <a:spcPts val="600"/>
              </a:spcAft>
            </a:pPr>
            <a:r>
              <a:rPr lang="nl-NL" sz="750" i="1" dirty="0">
                <a:solidFill>
                  <a:srgbClr val="FF0000"/>
                </a:solidFill>
              </a:rPr>
              <a:t>Verdere duiding/aanvulling door regio…</a:t>
            </a:r>
          </a:p>
        </p:txBody>
      </p:sp>
      <p:sp>
        <p:nvSpPr>
          <p:cNvPr id="7" name="Tijdelijke aanduiding voor tekst 4">
            <a:extLst>
              <a:ext uri="{FF2B5EF4-FFF2-40B4-BE49-F238E27FC236}">
                <a16:creationId xmlns:a16="http://schemas.microsoft.com/office/drawing/2014/main" id="{A17C7B58-1400-C09C-4157-1CEF3F9E0A2B}"/>
              </a:ext>
            </a:extLst>
          </p:cNvPr>
          <p:cNvSpPr txBox="1">
            <a:spLocks/>
          </p:cNvSpPr>
          <p:nvPr/>
        </p:nvSpPr>
        <p:spPr>
          <a:xfrm>
            <a:off x="4889136" y="3140443"/>
            <a:ext cx="3240000" cy="174270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nl-NL" sz="750" dirty="0"/>
              <a:t>In de periode 2023 – 2040 neemt in de regio Drenthe het aandeel inwoners van 65-79 jaar toe van 18,6% naar 20,6% en het aandeel van de groep inwoners ouder dan 80 jaar stijgt van 6,2% naar 11%.</a:t>
            </a:r>
          </a:p>
          <a:p>
            <a:pPr>
              <a:spcAft>
                <a:spcPts val="600"/>
              </a:spcAft>
            </a:pPr>
            <a:r>
              <a:rPr lang="nl-NL" sz="750" dirty="0"/>
              <a:t>Het aandeel inwoners van 20-64 daalt in de periode 2023 – 2040 van 55% naar 48,9%. </a:t>
            </a:r>
          </a:p>
          <a:p>
            <a:pPr>
              <a:spcAft>
                <a:spcPts val="600"/>
              </a:spcAft>
            </a:pPr>
            <a:r>
              <a:rPr lang="nl-NL" sz="750" dirty="0"/>
              <a:t>Het aandeel inwoners jonger dan 20 van 20,1% naar 19,5%.   </a:t>
            </a:r>
          </a:p>
          <a:p>
            <a:pPr>
              <a:spcAft>
                <a:spcPts val="600"/>
              </a:spcAft>
            </a:pPr>
            <a:r>
              <a:rPr lang="nl-NL" sz="750" i="1" dirty="0">
                <a:solidFill>
                  <a:srgbClr val="FF0000"/>
                </a:solidFill>
              </a:rPr>
              <a:t>Verdere duiding/aanvulling door regio…</a:t>
            </a:r>
            <a:endParaRPr lang="nl-NL" sz="750" dirty="0"/>
          </a:p>
        </p:txBody>
      </p:sp>
    </p:spTree>
    <p:extLst>
      <p:ext uri="{BB962C8B-B14F-4D97-AF65-F5344CB8AC3E}">
        <p14:creationId xmlns:p14="http://schemas.microsoft.com/office/powerpoint/2010/main" val="1034795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a:defRPr/>
            </a:pPr>
            <a:fld id="{DEA49D5D-94F6-A14E-9B1F-41E0B8197FAE}" type="slidenum">
              <a:rPr lang="nl-NL" smtClean="0"/>
              <a:pPr>
                <a:defRPr/>
              </a:pPr>
              <a:t>11</a:t>
            </a:fld>
            <a:endParaRPr lang="nl-NL"/>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r>
              <a:rPr lang="nl-NL" sz="2000" dirty="0"/>
              <a:t>1B. Vergrijzing en geboortes</a:t>
            </a:r>
          </a:p>
        </p:txBody>
      </p:sp>
      <p:sp>
        <p:nvSpPr>
          <p:cNvPr id="8" name="Tijdelijke aanduiding voor tekst 4">
            <a:extLst>
              <a:ext uri="{FF2B5EF4-FFF2-40B4-BE49-F238E27FC236}">
                <a16:creationId xmlns:a16="http://schemas.microsoft.com/office/drawing/2014/main" id="{0BE932EA-C7ED-310C-B6F2-302E424152B9}"/>
              </a:ext>
            </a:extLst>
          </p:cNvPr>
          <p:cNvSpPr txBox="1">
            <a:spLocks/>
          </p:cNvSpPr>
          <p:nvPr/>
        </p:nvSpPr>
        <p:spPr>
          <a:xfrm>
            <a:off x="616939" y="3140443"/>
            <a:ext cx="3240000" cy="167791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nl-NL" sz="750" dirty="0"/>
              <a:t>Het percentage inwoners van 65 jaar en ouder stijgt van 24,8% in 2023, naar 31,7% in 2040. </a:t>
            </a:r>
          </a:p>
          <a:p>
            <a:pPr>
              <a:spcAft>
                <a:spcPts val="600"/>
              </a:spcAft>
            </a:pPr>
            <a:r>
              <a:rPr lang="nl-NL" sz="750" dirty="0"/>
              <a:t>Absoluut stijgt het aantal ouderen van 122.390 in 2023 naar 152.830 in 2040; een toename van 30.440 personen.</a:t>
            </a:r>
          </a:p>
          <a:p>
            <a:pPr>
              <a:spcAft>
                <a:spcPts val="600"/>
              </a:spcAft>
            </a:pPr>
            <a:r>
              <a:rPr lang="nl-NL" sz="750" dirty="0"/>
              <a:t>Het percentage inwoners van 65 jaar en ouder ligt in de zorgkantoorregio Drenthe lager dan het gemiddelde in Nederland.</a:t>
            </a:r>
          </a:p>
          <a:p>
            <a:pPr>
              <a:spcAft>
                <a:spcPts val="600"/>
              </a:spcAft>
            </a:pPr>
            <a:r>
              <a:rPr lang="nl-NL" sz="750" i="1" dirty="0">
                <a:solidFill>
                  <a:srgbClr val="FF0000"/>
                </a:solidFill>
              </a:rPr>
              <a:t>Verdere duiding/aanvulling door regio…</a:t>
            </a:r>
          </a:p>
        </p:txBody>
      </p:sp>
      <p:pic>
        <p:nvPicPr>
          <p:cNvPr id="9" name="Afbeelding 8">
            <a:extLst>
              <a:ext uri="{FF2B5EF4-FFF2-40B4-BE49-F238E27FC236}">
                <a16:creationId xmlns:a16="http://schemas.microsoft.com/office/drawing/2014/main" id="{5458505B-D0A7-4048-B252-B2C749C804D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pic>
        <p:nvPicPr>
          <p:cNvPr id="2" name="Afbeelding 1">
            <a:extLst>
              <a:ext uri="{FF2B5EF4-FFF2-40B4-BE49-F238E27FC236}">
                <a16:creationId xmlns:a16="http://schemas.microsoft.com/office/drawing/2014/main" id="{20C92AE6-1412-C62E-5F75-6182F6C4B52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89136" y="869431"/>
            <a:ext cx="3239999" cy="2159999"/>
          </a:xfrm>
          <a:prstGeom prst="rect">
            <a:avLst/>
          </a:prstGeom>
        </p:spPr>
      </p:pic>
      <p:sp>
        <p:nvSpPr>
          <p:cNvPr id="7" name="Tijdelijke aanduiding voor tekst 4">
            <a:extLst>
              <a:ext uri="{FF2B5EF4-FFF2-40B4-BE49-F238E27FC236}">
                <a16:creationId xmlns:a16="http://schemas.microsoft.com/office/drawing/2014/main" id="{55C99982-F8C5-9B82-8911-C5E59B85D6E4}"/>
              </a:ext>
            </a:extLst>
          </p:cNvPr>
          <p:cNvSpPr txBox="1">
            <a:spLocks/>
          </p:cNvSpPr>
          <p:nvPr/>
        </p:nvSpPr>
        <p:spPr>
          <a:xfrm>
            <a:off x="4889136" y="3140443"/>
            <a:ext cx="3240000" cy="167791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nl-NL" sz="750" dirty="0"/>
              <a:t>Het aantal levend geboren kinderen laat in de regio Drenthe in de periode 2002 – 2021 een dalende trend zien. De daling is sterker dan de gemiddelde trend in Nederland. </a:t>
            </a:r>
          </a:p>
          <a:p>
            <a:pPr>
              <a:spcAft>
                <a:spcPts val="600"/>
              </a:spcAft>
            </a:pPr>
            <a:r>
              <a:rPr lang="nl-NL" sz="750" dirty="0"/>
              <a:t>Het aantal levend geboren kinderen in de regio Drenthe bedroeg 4.440 in 2021.</a:t>
            </a:r>
          </a:p>
          <a:p>
            <a:pPr>
              <a:spcAft>
                <a:spcPts val="600"/>
              </a:spcAft>
            </a:pPr>
            <a:r>
              <a:rPr lang="nl-NL" sz="750" i="1" dirty="0">
                <a:solidFill>
                  <a:srgbClr val="FF0000"/>
                </a:solidFill>
              </a:rPr>
              <a:t>Verdere duiding/aanvulling door regio…</a:t>
            </a:r>
          </a:p>
        </p:txBody>
      </p:sp>
    </p:spTree>
    <p:extLst>
      <p:ext uri="{BB962C8B-B14F-4D97-AF65-F5344CB8AC3E}">
        <p14:creationId xmlns:p14="http://schemas.microsoft.com/office/powerpoint/2010/main" val="2059773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1C. Demografische druk</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889136" y="869430"/>
            <a:ext cx="3240000" cy="1613419"/>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demografische druk in de regio Drenthe neemt in de periode 2023 – 2040 toe van 81,7% naar 104,6%.</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demografische druk is in de regio Drenthe hoger dan gemiddeld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regio Drenthe laat een licht sterkere stijging zien vergeleken met de rest van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8" name="Afbeelding 7">
            <a:extLst>
              <a:ext uri="{FF2B5EF4-FFF2-40B4-BE49-F238E27FC236}">
                <a16:creationId xmlns:a16="http://schemas.microsoft.com/office/drawing/2014/main" id="{ECBF3B2B-A0DB-7E1C-36A3-558571AFA5F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9" name="Tijdelijke aanduiding voor tekst 4">
            <a:extLst>
              <a:ext uri="{FF2B5EF4-FFF2-40B4-BE49-F238E27FC236}">
                <a16:creationId xmlns:a16="http://schemas.microsoft.com/office/drawing/2014/main" id="{057E3367-2E80-781B-B501-20FB206D9754}"/>
              </a:ext>
            </a:extLst>
          </p:cNvPr>
          <p:cNvSpPr txBox="1">
            <a:spLocks/>
          </p:cNvSpPr>
          <p:nvPr/>
        </p:nvSpPr>
        <p:spPr>
          <a:xfrm>
            <a:off x="527248" y="3670383"/>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Demografische druk geeft de verhouding aan tussen de som van het aantal personen van 0-19 jaar en 65 jaar of ouder en de personen in de zogenaamde 'productieve leeftijdsgroep' van 20-64 jaar. Het cijfer van de demografische druk geeft inzicht in de verhouding tussen het niet-werkende deel van de bevolking en het werkende deel van de bevolking.</a:t>
            </a:r>
          </a:p>
        </p:txBody>
      </p:sp>
    </p:spTree>
    <p:extLst>
      <p:ext uri="{BB962C8B-B14F-4D97-AF65-F5344CB8AC3E}">
        <p14:creationId xmlns:p14="http://schemas.microsoft.com/office/powerpoint/2010/main" val="4186998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2.	Sociale determinanten</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SES-WOA per gemeente</a:t>
            </a:r>
          </a:p>
          <a:p>
            <a:pPr marL="45720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Inkomensverdeling</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Regie over het eigen leven </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Eenzaamheid</a:t>
            </a:r>
          </a:p>
          <a:p>
            <a:pPr marL="457200" lvl="0" indent="-342900" defTabSz="914400">
              <a:lnSpc>
                <a:spcPct val="110000"/>
              </a:lnSpc>
              <a:spcBef>
                <a:spcPts val="400"/>
              </a:spcBef>
              <a:buFont typeface="+mj-lt"/>
              <a:buAutoNum type="alphaUcPeriod"/>
            </a:pPr>
            <a:r>
              <a:rPr lang="nl-NL" sz="900" i="1" dirty="0">
                <a:solidFill>
                  <a:srgbClr val="FF0000"/>
                </a:solidFill>
                <a:latin typeface="+mn-lt"/>
                <a:ea typeface="+mn-ea"/>
                <a:cs typeface="+mn-cs"/>
              </a:rPr>
              <a:t>Eventuele andere items – toe te voegen door de regio</a:t>
            </a:r>
            <a:endParaRPr lang="en-US" sz="900" dirty="0">
              <a:solidFill>
                <a:srgbClr val="FFFFFF"/>
              </a:solidFill>
              <a:latin typeface="+mn-lt"/>
              <a:ea typeface="+mn-ea"/>
              <a:cs typeface="+mn-cs"/>
            </a:endParaRPr>
          </a:p>
          <a:p>
            <a:pPr indent="-228600" defTabSz="914400">
              <a:buFont typeface="Arial" panose="020B0604020202020204" pitchFamily="34" charset="0"/>
              <a:buChar char="•"/>
            </a:pP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13</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Graphic 12" descr="Universele toegang silhouet">
            <a:extLst>
              <a:ext uri="{FF2B5EF4-FFF2-40B4-BE49-F238E27FC236}">
                <a16:creationId xmlns:a16="http://schemas.microsoft.com/office/drawing/2014/main" id="{C03870A4-F052-787E-6BBE-D89EDA3CA0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664" y="1568156"/>
            <a:ext cx="1534748" cy="1534748"/>
          </a:xfrm>
          <a:prstGeom prst="rect">
            <a:avLst/>
          </a:prstGeom>
        </p:spPr>
      </p:pic>
    </p:spTree>
    <p:extLst>
      <p:ext uri="{BB962C8B-B14F-4D97-AF65-F5344CB8AC3E}">
        <p14:creationId xmlns:p14="http://schemas.microsoft.com/office/powerpoint/2010/main" val="1687105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nl-NL" sz="2000" dirty="0">
                <a:solidFill>
                  <a:srgbClr val="00305B"/>
                </a:solidFill>
                <a:latin typeface="Verdana"/>
              </a:rPr>
              <a:t>2A</a:t>
            </a:r>
            <a:r>
              <a:rPr kumimoji="0" lang="nl-NL" sz="2000" b="1" i="0" u="none" strike="noStrike" kern="1200" cap="none" spc="0" normalizeH="0" baseline="0" noProof="0" dirty="0">
                <a:ln>
                  <a:noFill/>
                </a:ln>
                <a:solidFill>
                  <a:srgbClr val="00305B"/>
                </a:solidFill>
                <a:effectLst/>
                <a:uLnTx/>
                <a:uFillTx/>
                <a:latin typeface="Verdana"/>
                <a:ea typeface="+mj-ea"/>
                <a:cs typeface="+mj-cs"/>
              </a:rPr>
              <a:t>. SES-WOA</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823999" y="896993"/>
            <a:ext cx="3240000" cy="153087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SES-WOA score in de regio Drenthe ligt bij de meeste gemeentes rondom het landelijk gemiddelde.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SES-WOA scores van de gemeentes Emmen, Assen, Coevorden en Hoogeveen liggen allemaal onder het landelijk gemiddelde.</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Tijdelijke aanduiding voor tekst 4">
            <a:extLst>
              <a:ext uri="{FF2B5EF4-FFF2-40B4-BE49-F238E27FC236}">
                <a16:creationId xmlns:a16="http://schemas.microsoft.com/office/drawing/2014/main" id="{057E3367-2E80-781B-B501-20FB206D9754}"/>
              </a:ext>
            </a:extLst>
          </p:cNvPr>
          <p:cNvSpPr txBox="1">
            <a:spLocks/>
          </p:cNvSpPr>
          <p:nvPr/>
        </p:nvSpPr>
        <p:spPr>
          <a:xfrm>
            <a:off x="527248" y="4217580"/>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Deze kaart toont per gemeente in regio Drenthe de gemiddelde sociaaleconomische status (SES-WOA). De SES-WOA score is voor het eerst bepaald door het Centraal Bureau voor de Statistiek op basis van gegevens over financiële welvaart (W), opleidingsniveau (O) en recent arbeidsverleden (A) van de huishoudens in de betreffende regio. Een hogere score reflecteert een hogere sociaaleconomische status.</a:t>
            </a:r>
          </a:p>
        </p:txBody>
      </p:sp>
      <p:pic>
        <p:nvPicPr>
          <p:cNvPr id="2" name="Afbeelding 1">
            <a:extLst>
              <a:ext uri="{FF2B5EF4-FFF2-40B4-BE49-F238E27FC236}">
                <a16:creationId xmlns:a16="http://schemas.microsoft.com/office/drawing/2014/main" id="{7252D576-4765-1686-474C-71275A56433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40000" cy="3240000"/>
          </a:xfrm>
          <a:prstGeom prst="rect">
            <a:avLst/>
          </a:prstGeom>
        </p:spPr>
      </p:pic>
    </p:spTree>
    <p:extLst>
      <p:ext uri="{BB962C8B-B14F-4D97-AF65-F5344CB8AC3E}">
        <p14:creationId xmlns:p14="http://schemas.microsoft.com/office/powerpoint/2010/main" val="3061714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2B. Inkomensverdeling</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2" name="Afbeelding 1">
            <a:extLst>
              <a:ext uri="{FF2B5EF4-FFF2-40B4-BE49-F238E27FC236}">
                <a16:creationId xmlns:a16="http://schemas.microsoft.com/office/drawing/2014/main" id="{5DB37339-FDBD-1F71-FD1C-5A86139F226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60000"/>
          </a:xfrm>
          <a:prstGeom prst="rect">
            <a:avLst/>
          </a:prstGeom>
        </p:spPr>
      </p:pic>
      <p:sp>
        <p:nvSpPr>
          <p:cNvPr id="7" name="Tijdelijke aanduiding voor tekst 4">
            <a:extLst>
              <a:ext uri="{FF2B5EF4-FFF2-40B4-BE49-F238E27FC236}">
                <a16:creationId xmlns:a16="http://schemas.microsoft.com/office/drawing/2014/main" id="{C858FD79-ED96-576F-E71B-329086DE73D5}"/>
              </a:ext>
            </a:extLst>
          </p:cNvPr>
          <p:cNvSpPr txBox="1">
            <a:spLocks/>
          </p:cNvSpPr>
          <p:nvPr/>
        </p:nvSpPr>
        <p:spPr>
          <a:xfrm>
            <a:off x="4823999" y="869431"/>
            <a:ext cx="3240000" cy="128736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regio Drenthe is een relatief welvarende regio. Er zijn minder huishoudens in het eerste inkomenskwintiel, relatief meer huishoudens in de tweede, derde en vierde inkomenskwintiel, en relatief minder in het vijfde inkomenskwintiel.</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FF0000"/>
              </a:solidFill>
              <a:effectLst/>
              <a:uLnTx/>
              <a:uFillTx/>
              <a:latin typeface="Verdana"/>
              <a:ea typeface="+mn-ea"/>
              <a:cs typeface="+mn-cs"/>
            </a:endParaRPr>
          </a:p>
        </p:txBody>
      </p:sp>
    </p:spTree>
    <p:extLst>
      <p:ext uri="{BB962C8B-B14F-4D97-AF65-F5344CB8AC3E}">
        <p14:creationId xmlns:p14="http://schemas.microsoft.com/office/powerpoint/2010/main" val="3462280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2C. Regie over het eigen leven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3259240"/>
            <a:ext cx="3240000" cy="145246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en ouder dat regie over het eigen leven heeft, ligt hoger dan het gemiddelde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Het </a:t>
            </a:r>
            <a:r>
              <a:rPr kumimoji="0" lang="nl-NL" sz="750" b="0" i="0" u="none" strike="noStrike" kern="1200" cap="none" spc="0" normalizeH="0" baseline="0" noProof="0" dirty="0">
                <a:ln>
                  <a:noFill/>
                </a:ln>
                <a:solidFill>
                  <a:srgbClr val="00305B"/>
                </a:solidFill>
                <a:effectLst/>
                <a:uLnTx/>
                <a:uFillTx/>
                <a:latin typeface="Verdana"/>
                <a:ea typeface="+mn-ea"/>
                <a:cs typeface="+mn-cs"/>
              </a:rPr>
              <a:t>percentage inwoners van 20 jaar en ouder dat regie over het eigen leven heeft, laat een dalende trend zien.</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FF0000"/>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9C52373C-20CF-C516-FFF5-FBC346AE464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12" name="Tijdelijke aanduiding voor tekst 4">
            <a:extLst>
              <a:ext uri="{FF2B5EF4-FFF2-40B4-BE49-F238E27FC236}">
                <a16:creationId xmlns:a16="http://schemas.microsoft.com/office/drawing/2014/main" id="{BFC8A4CA-DA86-84E1-C7A4-76B2CEDE0350}"/>
              </a:ext>
            </a:extLst>
          </p:cNvPr>
          <p:cNvSpPr txBox="1">
            <a:spLocks/>
          </p:cNvSpPr>
          <p:nvPr/>
        </p:nvSpPr>
        <p:spPr>
          <a:xfrm>
            <a:off x="4889136" y="3717560"/>
            <a:ext cx="3240000" cy="123012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verdeling van het percentage inwoners 20 jaar en ouder dat regie over het eigen leven heeft over de regio Drenthe laat geen grote uitschieters zien tussen de verschillende gemeenten.</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gemeente Emmen scoort het laagst met een percentage van 89,1.</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FF0000"/>
              </a:solidFill>
              <a:effectLst/>
              <a:uLnTx/>
              <a:uFillTx/>
              <a:latin typeface="Verdana"/>
              <a:ea typeface="+mn-ea"/>
              <a:cs typeface="+mn-cs"/>
            </a:endParaRPr>
          </a:p>
        </p:txBody>
      </p:sp>
      <p:pic>
        <p:nvPicPr>
          <p:cNvPr id="13" name="Afbeelding 12">
            <a:extLst>
              <a:ext uri="{FF2B5EF4-FFF2-40B4-BE49-F238E27FC236}">
                <a16:creationId xmlns:a16="http://schemas.microsoft.com/office/drawing/2014/main" id="{2715C662-14B6-2FE1-A9CA-FE2E9DA52F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9" r="-12377"/>
          <a:stretch/>
        </p:blipFill>
        <p:spPr>
          <a:xfrm>
            <a:off x="4889135" y="638148"/>
            <a:ext cx="3534864" cy="3052766"/>
          </a:xfrm>
          <a:prstGeom prst="rect">
            <a:avLst/>
          </a:prstGeom>
        </p:spPr>
      </p:pic>
    </p:spTree>
    <p:extLst>
      <p:ext uri="{BB962C8B-B14F-4D97-AF65-F5344CB8AC3E}">
        <p14:creationId xmlns:p14="http://schemas.microsoft.com/office/powerpoint/2010/main" val="3519656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2D. Eenzaamheid</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3259240"/>
            <a:ext cx="3240000" cy="156476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en ouder waarbij sprake is van eenzaamheid, ligt in de regio Drenthe lager dan het gemiddelde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en ouder waarbij sprake is van eenzaamheid, laat een licht stijgende trend zien.</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FF0000"/>
              </a:solidFill>
              <a:effectLst/>
              <a:uLnTx/>
              <a:uFillTx/>
              <a:latin typeface="Verdana"/>
              <a:ea typeface="+mn-ea"/>
              <a:cs typeface="+mn-cs"/>
            </a:endParaRPr>
          </a:p>
        </p:txBody>
      </p:sp>
      <p:pic>
        <p:nvPicPr>
          <p:cNvPr id="10" name="Afbeelding 9">
            <a:extLst>
              <a:ext uri="{FF2B5EF4-FFF2-40B4-BE49-F238E27FC236}">
                <a16:creationId xmlns:a16="http://schemas.microsoft.com/office/drawing/2014/main" id="{71FF528A-F74A-28DC-7756-11B9B5C8B0D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60000"/>
          </a:xfrm>
          <a:prstGeom prst="rect">
            <a:avLst/>
          </a:prstGeom>
        </p:spPr>
      </p:pic>
      <p:pic>
        <p:nvPicPr>
          <p:cNvPr id="3" name="Afbeelding 2">
            <a:extLst>
              <a:ext uri="{FF2B5EF4-FFF2-40B4-BE49-F238E27FC236}">
                <a16:creationId xmlns:a16="http://schemas.microsoft.com/office/drawing/2014/main" id="{FE97C11C-115B-EE47-DD83-A9E2458698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9101"/>
          <a:stretch/>
        </p:blipFill>
        <p:spPr>
          <a:xfrm>
            <a:off x="4889136" y="546009"/>
            <a:ext cx="3437494" cy="3078699"/>
          </a:xfrm>
          <a:prstGeom prst="rect">
            <a:avLst/>
          </a:prstGeom>
        </p:spPr>
      </p:pic>
      <p:sp>
        <p:nvSpPr>
          <p:cNvPr id="7" name="Tijdelijke aanduiding voor tekst 4">
            <a:extLst>
              <a:ext uri="{FF2B5EF4-FFF2-40B4-BE49-F238E27FC236}">
                <a16:creationId xmlns:a16="http://schemas.microsoft.com/office/drawing/2014/main" id="{E960AAD5-BC9D-BEE8-F3F3-7683B68167A1}"/>
              </a:ext>
            </a:extLst>
          </p:cNvPr>
          <p:cNvSpPr txBox="1">
            <a:spLocks/>
          </p:cNvSpPr>
          <p:nvPr/>
        </p:nvSpPr>
        <p:spPr>
          <a:xfrm>
            <a:off x="4889136" y="3717561"/>
            <a:ext cx="3240000" cy="110079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waarbij sprake is van ernstige of zeer ernstige eenzaamheid, ligt hoger in de stedelijke gebieden. Dit zijn de gemeentes Emmen, Assen en Meppel.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FF0000"/>
              </a:solidFill>
              <a:effectLst/>
              <a:uLnTx/>
              <a:uFillTx/>
              <a:latin typeface="Verdana"/>
              <a:ea typeface="+mn-ea"/>
              <a:cs typeface="+mn-cs"/>
            </a:endParaRPr>
          </a:p>
        </p:txBody>
      </p:sp>
    </p:spTree>
    <p:extLst>
      <p:ext uri="{BB962C8B-B14F-4D97-AF65-F5344CB8AC3E}">
        <p14:creationId xmlns:p14="http://schemas.microsoft.com/office/powerpoint/2010/main" val="3348012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3.	Gezondheid en leefstijl</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Ervaren gezondheid en Levensverwachting</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Prevalentie aandoeningen</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Medicijngebruik</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Leefstijlindicatoren</a:t>
            </a:r>
            <a:endParaRPr lang="en-US" sz="900" dirty="0">
              <a:solidFill>
                <a:srgbClr val="FFFFFF"/>
              </a:solidFill>
              <a:latin typeface="+mn-lt"/>
              <a:ea typeface="+mn-ea"/>
              <a:cs typeface="+mn-cs"/>
            </a:endParaRP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Zorgkosten (algemeen)</a:t>
            </a:r>
          </a:p>
          <a:p>
            <a:pPr marL="457200" lvl="0" indent="-342900" defTabSz="914400">
              <a:lnSpc>
                <a:spcPct val="110000"/>
              </a:lnSpc>
              <a:spcBef>
                <a:spcPts val="400"/>
              </a:spcBef>
              <a:buFont typeface="+mj-lt"/>
              <a:buAutoNum type="alphaUcPeriod"/>
            </a:pPr>
            <a:r>
              <a:rPr lang="nl-NL" sz="900" i="1" dirty="0">
                <a:solidFill>
                  <a:srgbClr val="FF0000"/>
                </a:solidFill>
                <a:latin typeface="+mn-lt"/>
                <a:ea typeface="+mn-ea"/>
                <a:cs typeface="+mn-cs"/>
              </a:rPr>
              <a:t>Eventuele andere items – toe te voegen door de regio</a:t>
            </a:r>
            <a:endParaRPr lang="nl-NL" sz="900" dirty="0">
              <a:solidFill>
                <a:srgbClr val="FFFFFF"/>
              </a:solidFill>
              <a:latin typeface="+mn-lt"/>
              <a:ea typeface="+mn-ea"/>
              <a:cs typeface="+mn-cs"/>
            </a:endParaRPr>
          </a:p>
          <a:p>
            <a:pPr indent="-228600" defTabSz="914400">
              <a:buFont typeface="Arial" panose="020B0604020202020204" pitchFamily="34" charset="0"/>
              <a:buChar char="•"/>
            </a:pP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18</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Persoon in rolstoel silhouet">
            <a:extLst>
              <a:ext uri="{FF2B5EF4-FFF2-40B4-BE49-F238E27FC236}">
                <a16:creationId xmlns:a16="http://schemas.microsoft.com/office/drawing/2014/main" id="{A2E735B0-97D9-75B4-69C3-AFAFD66082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441590" y="1629622"/>
            <a:ext cx="1127550" cy="1197398"/>
          </a:xfrm>
          <a:prstGeom prst="rect">
            <a:avLst/>
          </a:prstGeom>
        </p:spPr>
      </p:pic>
      <p:pic>
        <p:nvPicPr>
          <p:cNvPr id="8" name="Graphic 7" descr="Lopen silhouet">
            <a:extLst>
              <a:ext uri="{FF2B5EF4-FFF2-40B4-BE49-F238E27FC236}">
                <a16:creationId xmlns:a16="http://schemas.microsoft.com/office/drawing/2014/main" id="{5AD96EA6-F476-5940-5252-A22F126199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2920" y="1603248"/>
            <a:ext cx="1219200" cy="1219200"/>
          </a:xfrm>
          <a:prstGeom prst="rect">
            <a:avLst/>
          </a:prstGeom>
        </p:spPr>
      </p:pic>
    </p:spTree>
    <p:extLst>
      <p:ext uri="{BB962C8B-B14F-4D97-AF65-F5344CB8AC3E}">
        <p14:creationId xmlns:p14="http://schemas.microsoft.com/office/powerpoint/2010/main" val="2881755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6" name="Titel 1">
            <a:extLst>
              <a:ext uri="{FF2B5EF4-FFF2-40B4-BE49-F238E27FC236}">
                <a16:creationId xmlns:a16="http://schemas.microsoft.com/office/drawing/2014/main" id="{012AD7D3-9723-E299-35C6-CA5B00064C1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nl-NL" sz="2000" dirty="0">
                <a:solidFill>
                  <a:srgbClr val="00305B"/>
                </a:solidFill>
                <a:latin typeface="Verdana"/>
              </a:rPr>
              <a:t>3A</a:t>
            </a:r>
            <a:r>
              <a:rPr kumimoji="0" lang="nl-NL" sz="2000" b="1" i="0" u="none" strike="noStrike" kern="1200" cap="none" spc="0" normalizeH="0" baseline="0" noProof="0" dirty="0">
                <a:ln>
                  <a:noFill/>
                </a:ln>
                <a:solidFill>
                  <a:srgbClr val="00305B"/>
                </a:solidFill>
                <a:effectLst/>
                <a:uLnTx/>
                <a:uFillTx/>
                <a:latin typeface="Verdana"/>
                <a:ea typeface="+mj-ea"/>
                <a:cs typeface="+mj-cs"/>
              </a:rPr>
              <a:t>. Ervaren gezondheid en Levensverwachting</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9" name="Afbeelding 8">
            <a:extLst>
              <a:ext uri="{FF2B5EF4-FFF2-40B4-BE49-F238E27FC236}">
                <a16:creationId xmlns:a16="http://schemas.microsoft.com/office/drawing/2014/main" id="{5F541BD9-5AD2-7B1B-7EC1-C1CDEAFAB5B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2" name="Tijdelijke aanduiding voor tekst 4">
            <a:extLst>
              <a:ext uri="{FF2B5EF4-FFF2-40B4-BE49-F238E27FC236}">
                <a16:creationId xmlns:a16="http://schemas.microsoft.com/office/drawing/2014/main" id="{4A4E98F9-0F50-F4D0-36DB-F89B9620E454}"/>
              </a:ext>
            </a:extLst>
          </p:cNvPr>
          <p:cNvSpPr txBox="1">
            <a:spLocks/>
          </p:cNvSpPr>
          <p:nvPr/>
        </p:nvSpPr>
        <p:spPr>
          <a:xfrm>
            <a:off x="616939" y="3260715"/>
            <a:ext cx="3240000" cy="1557638"/>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en ouder met een als goed ervaren gezondheid ligt in de regio Drenthe hoger dan gemiddeld in Nederland.</a:t>
            </a:r>
          </a:p>
          <a:p>
            <a:pPr>
              <a:spcAft>
                <a:spcPts val="600"/>
              </a:spcAft>
              <a:buClr>
                <a:srgbClr val="E17000"/>
              </a:buClr>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en ouder met een als goed ervaren gezondheid daalt in de periode 2023 – 2030 in de regio Drenthe licht; van 76,3% naar 76,1%.</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5" name="Afbeelding 4">
            <a:extLst>
              <a:ext uri="{FF2B5EF4-FFF2-40B4-BE49-F238E27FC236}">
                <a16:creationId xmlns:a16="http://schemas.microsoft.com/office/drawing/2014/main" id="{E9DB35A9-A5ED-178B-13E4-D3E486DCD2E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89136" y="869431"/>
            <a:ext cx="3239999" cy="2159999"/>
          </a:xfrm>
          <a:prstGeom prst="rect">
            <a:avLst/>
          </a:prstGeom>
        </p:spPr>
      </p:pic>
      <p:sp>
        <p:nvSpPr>
          <p:cNvPr id="10" name="Tijdelijke aanduiding voor tekst 4">
            <a:extLst>
              <a:ext uri="{FF2B5EF4-FFF2-40B4-BE49-F238E27FC236}">
                <a16:creationId xmlns:a16="http://schemas.microsoft.com/office/drawing/2014/main" id="{D93456EC-FC12-7E8D-2722-1B1985035B24}"/>
              </a:ext>
            </a:extLst>
          </p:cNvPr>
          <p:cNvSpPr txBox="1">
            <a:spLocks/>
          </p:cNvSpPr>
          <p:nvPr/>
        </p:nvSpPr>
        <p:spPr>
          <a:xfrm>
            <a:off x="4889136" y="3260715"/>
            <a:ext cx="3240000" cy="1557638"/>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levensverwachting bij geboorte lag in de regio Drenthe van 2002 tot 2010 hoger dan gemiddeld in Nederland, maar is vanaf 2011 lager dan het landelijk gemiddelde.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regio Drenthe laat wel een vergelijkbare stijgende trend zien in de periode 2000 –2023.</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192605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fld id="{B500B4EA-48F5-4D6B-8A27-34F1B4F9D915}" type="datetime1">
              <a:rPr lang="nl-NL" smtClean="0"/>
              <a:t>31-3-2023</a:t>
            </a:fld>
            <a:endParaRPr lang="nl-NL" dirty="0"/>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fld id="{14F1411D-0280-154F-AEAC-4C20B7AA46B2}" type="slidenum">
              <a:rPr lang="nl-NL" smtClean="0"/>
              <a:t>2</a:t>
            </a:fld>
            <a:endParaRPr lang="nl-NL" dirty="0"/>
          </a:p>
        </p:txBody>
      </p:sp>
      <p:sp>
        <p:nvSpPr>
          <p:cNvPr id="6" name="Tijdelijke aanduiding voor tekst 5">
            <a:extLst>
              <a:ext uri="{FF2B5EF4-FFF2-40B4-BE49-F238E27FC236}">
                <a16:creationId xmlns:a16="http://schemas.microsoft.com/office/drawing/2014/main" id="{DFC44281-2670-4996-804C-B8F31FE680D6}"/>
              </a:ext>
            </a:extLst>
          </p:cNvPr>
          <p:cNvSpPr>
            <a:spLocks noGrp="1"/>
          </p:cNvSpPr>
          <p:nvPr>
            <p:ph type="body" sz="half" idx="2"/>
          </p:nvPr>
        </p:nvSpPr>
        <p:spPr>
          <a:xfrm>
            <a:off x="5164217" y="900348"/>
            <a:ext cx="3481640" cy="2292373"/>
          </a:xfrm>
        </p:spPr>
        <p:txBody>
          <a:bodyPr/>
          <a:lstStyle/>
          <a:p>
            <a:r>
              <a:rPr lang="nl-NL" dirty="0">
                <a:effectLst/>
                <a:latin typeface="Verdana" panose="020B0604030504040204" pitchFamily="34" charset="0"/>
                <a:ea typeface="Calibri" panose="020F0502020204030204" pitchFamily="34" charset="0"/>
                <a:cs typeface="Times New Roman" panose="02020603050405020304" pitchFamily="18" charset="0"/>
              </a:rPr>
              <a:t>Dit regiobeeld geeft inzicht in:</a:t>
            </a:r>
          </a:p>
          <a:p>
            <a:pPr marL="228600" indent="-228600">
              <a:spcBef>
                <a:spcPts val="600"/>
              </a:spcBef>
              <a:buFont typeface="+mj-lt"/>
              <a:buAutoNum type="arabicPeriod"/>
            </a:pPr>
            <a:r>
              <a:rPr lang="nl-NL" dirty="0">
                <a:latin typeface="Verdana" panose="020B0604030504040204" pitchFamily="34" charset="0"/>
                <a:ea typeface="Calibri" panose="020F0502020204030204" pitchFamily="34" charset="0"/>
                <a:cs typeface="Times New Roman" panose="02020603050405020304" pitchFamily="18" charset="0"/>
              </a:rPr>
              <a:t>P</a:t>
            </a:r>
            <a:r>
              <a:rPr lang="nl-NL" dirty="0">
                <a:effectLst/>
                <a:latin typeface="Verdana" panose="020B0604030504040204" pitchFamily="34" charset="0"/>
                <a:ea typeface="Calibri" panose="020F0502020204030204" pitchFamily="34" charset="0"/>
                <a:cs typeface="Times New Roman" panose="02020603050405020304" pitchFamily="18" charset="0"/>
              </a:rPr>
              <a:t>rognoses van en ontwikkelingen in de zorgbehoefte en andere relevante informatie over de bevolking van de regio; en </a:t>
            </a:r>
          </a:p>
          <a:p>
            <a:pPr marL="228600" indent="-228600">
              <a:spcBef>
                <a:spcPts val="600"/>
              </a:spcBef>
              <a:buFont typeface="+mj-lt"/>
              <a:buAutoNum type="arabicPeriod"/>
            </a:pPr>
            <a:r>
              <a:rPr lang="nl-NL" dirty="0">
                <a:effectLst/>
                <a:latin typeface="Verdana" panose="020B0604030504040204" pitchFamily="34" charset="0"/>
                <a:ea typeface="Calibri" panose="020F0502020204030204" pitchFamily="34" charset="0"/>
                <a:cs typeface="Times New Roman" panose="02020603050405020304" pitchFamily="18" charset="0"/>
              </a:rPr>
              <a:t>De capaciteit en prestaties van zorg, sociaal domein en ondersteuning in de regio. </a:t>
            </a:r>
          </a:p>
          <a:p>
            <a:endParaRPr lang="nl-NL" dirty="0">
              <a:latin typeface="Verdana" panose="020B0604030504040204" pitchFamily="34" charset="0"/>
              <a:cs typeface="Times New Roman" panose="02020603050405020304" pitchFamily="18" charset="0"/>
            </a:endParaRPr>
          </a:p>
          <a:p>
            <a:r>
              <a:rPr lang="nl-NL" dirty="0">
                <a:latin typeface="Verdana" panose="020B0604030504040204" pitchFamily="34" charset="0"/>
                <a:cs typeface="Times New Roman" panose="02020603050405020304" pitchFamily="18" charset="0"/>
              </a:rPr>
              <a:t>Het regiobeeld vormt de basis voor het regioplan. </a:t>
            </a:r>
          </a:p>
          <a:p>
            <a:endParaRPr lang="nl-NL" dirty="0">
              <a:latin typeface="Verdana" panose="020B0604030504040204" pitchFamily="34" charset="0"/>
              <a:cs typeface="Times New Roman" panose="02020603050405020304" pitchFamily="18" charset="0"/>
            </a:endParaRPr>
          </a:p>
          <a:p>
            <a:r>
              <a:rPr lang="nl-NL" dirty="0">
                <a:latin typeface="Verdana" panose="020B0604030504040204" pitchFamily="34" charset="0"/>
                <a:cs typeface="Times New Roman" panose="02020603050405020304" pitchFamily="18" charset="0"/>
              </a:rPr>
              <a:t>In het regioplan stellen de regionale zorgpartijen vast wat de belangrijkste prioritaire opgaven zijn en staan de afspraken hoe deze gezamenlijk worden aangepakt.</a:t>
            </a:r>
            <a:endParaRPr lang="nl-NL" sz="2000" dirty="0"/>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t>Doel van het regiobeeld</a:t>
            </a:r>
          </a:p>
          <a:p>
            <a:endParaRPr lang="nl-NL" dirty="0"/>
          </a:p>
        </p:txBody>
      </p:sp>
      <p:sp>
        <p:nvSpPr>
          <p:cNvPr id="2" name="Tijdelijke aanduiding voor tekst 4">
            <a:extLst>
              <a:ext uri="{FF2B5EF4-FFF2-40B4-BE49-F238E27FC236}">
                <a16:creationId xmlns:a16="http://schemas.microsoft.com/office/drawing/2014/main" id="{8E697C7C-FCA6-57B6-EE77-B53731BC94AF}"/>
              </a:ext>
            </a:extLst>
          </p:cNvPr>
          <p:cNvSpPr txBox="1">
            <a:spLocks/>
          </p:cNvSpPr>
          <p:nvPr/>
        </p:nvSpPr>
        <p:spPr>
          <a:xfrm>
            <a:off x="5314856" y="3613920"/>
            <a:ext cx="3180361" cy="399665"/>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600"/>
              </a:spcAft>
              <a:buNone/>
            </a:pPr>
            <a:r>
              <a:rPr lang="nl-NL" dirty="0"/>
              <a:t>Zie voor meer informatie, verdiepende data en vergelijking met andere regio’s: </a:t>
            </a:r>
            <a:r>
              <a:rPr lang="nl-NL" dirty="0">
                <a:hlinkClick r:id="rId2"/>
              </a:rPr>
              <a:t>www.regiobeeld.nl</a:t>
            </a:r>
            <a:r>
              <a:rPr lang="nl-NL" dirty="0"/>
              <a:t> </a:t>
            </a:r>
          </a:p>
        </p:txBody>
      </p:sp>
    </p:spTree>
    <p:extLst>
      <p:ext uri="{BB962C8B-B14F-4D97-AF65-F5344CB8AC3E}">
        <p14:creationId xmlns:p14="http://schemas.microsoft.com/office/powerpoint/2010/main" val="2610619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3B. Prevalentie aandoeningen</a:t>
            </a:r>
          </a:p>
        </p:txBody>
      </p:sp>
      <p:sp>
        <p:nvSpPr>
          <p:cNvPr id="8" name="Tijdelijke aanduiding voor tekst 4">
            <a:extLst>
              <a:ext uri="{FF2B5EF4-FFF2-40B4-BE49-F238E27FC236}">
                <a16:creationId xmlns:a16="http://schemas.microsoft.com/office/drawing/2014/main" id="{0BE932EA-C7ED-310C-B6F2-302E424152B9}"/>
              </a:ext>
            </a:extLst>
          </p:cNvPr>
          <p:cNvSpPr txBox="1">
            <a:spLocks/>
          </p:cNvSpPr>
          <p:nvPr/>
        </p:nvSpPr>
        <p:spPr>
          <a:xfrm>
            <a:off x="616939" y="3140443"/>
            <a:ext cx="3240000" cy="176175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2023 heeft 54,6% van de inwoners </a:t>
            </a:r>
            <a:r>
              <a:rPr lang="nl-NL" sz="750" dirty="0">
                <a:solidFill>
                  <a:srgbClr val="00305B"/>
                </a:solidFill>
              </a:rPr>
              <a:t>in de regio Drenthe </a:t>
            </a:r>
            <a:r>
              <a:rPr kumimoji="0" lang="nl-NL" sz="750" b="0" i="0" u="none" strike="noStrike" kern="1200" cap="none" spc="0" normalizeH="0" baseline="0" noProof="0" dirty="0">
                <a:ln>
                  <a:noFill/>
                </a:ln>
                <a:solidFill>
                  <a:srgbClr val="00305B"/>
                </a:solidFill>
                <a:effectLst/>
                <a:uLnTx/>
                <a:uFillTx/>
                <a:latin typeface="Verdana"/>
                <a:ea typeface="+mn-ea"/>
                <a:cs typeface="+mn-cs"/>
              </a:rPr>
              <a:t>minimaal één chronische aandoening.</a:t>
            </a:r>
          </a:p>
          <a:p>
            <a:pPr>
              <a:spcAft>
                <a:spcPts val="600"/>
              </a:spcAft>
              <a:buClr>
                <a:srgbClr val="E17000"/>
              </a:buCl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inwoners met een chronische aandoening stijgt van 269.120 in 2023 naar 274.500 in 2030</a:t>
            </a:r>
            <a:r>
              <a:rPr lang="nl-NL" sz="750" dirty="0"/>
              <a:t>; een toename van 5.380 personen in 7 jaar.</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a:p>
            <a:pPr lvl="0">
              <a:spcAft>
                <a:spcPts val="600"/>
              </a:spcAft>
              <a:buClr>
                <a:srgbClr val="E17000"/>
              </a:buClr>
            </a:pPr>
            <a:r>
              <a:rPr kumimoji="0" lang="nl-NL" sz="750" b="0" i="0" u="none" strike="noStrike" kern="1200" cap="none" spc="0" normalizeH="0" baseline="0" noProof="0" dirty="0">
                <a:ln>
                  <a:noFill/>
                </a:ln>
                <a:solidFill>
                  <a:srgbClr val="00305B"/>
                </a:solidFill>
                <a:effectLst/>
                <a:uLnTx/>
                <a:uFillTx/>
                <a:latin typeface="Verdana"/>
                <a:ea typeface="+mn-ea"/>
                <a:cs typeface="+mn-cs"/>
              </a:rPr>
              <a:t>De relatieve stijging van het aantal inwoners met een </a:t>
            </a:r>
            <a:r>
              <a:rPr lang="nl-NL" sz="750" dirty="0">
                <a:solidFill>
                  <a:srgbClr val="00305B"/>
                </a:solidFill>
              </a:rPr>
              <a:t>chronische aandoening is in de regio Drenthe </a:t>
            </a:r>
            <a:r>
              <a:rPr kumimoji="0" lang="nl-NL" sz="750" b="0" i="0" u="none" strike="noStrike" kern="1200" cap="none" spc="0" normalizeH="0" baseline="0" noProof="0" dirty="0">
                <a:ln>
                  <a:noFill/>
                </a:ln>
                <a:solidFill>
                  <a:srgbClr val="00305B"/>
                </a:solidFill>
                <a:effectLst/>
                <a:uLnTx/>
                <a:uFillTx/>
                <a:latin typeface="Verdana"/>
                <a:ea typeface="+mn-ea"/>
                <a:cs typeface="+mn-cs"/>
              </a:rPr>
              <a:t>lager </a:t>
            </a:r>
            <a:r>
              <a:rPr lang="nl-NL" sz="750" dirty="0">
                <a:solidFill>
                  <a:srgbClr val="00305B"/>
                </a:solidFill>
              </a:rPr>
              <a:t>dan het gemiddelde in Nederland.</a:t>
            </a:r>
          </a:p>
          <a:p>
            <a:pPr lvl="0">
              <a:spcAft>
                <a:spcPts val="600"/>
              </a:spcAft>
              <a:buClr>
                <a:srgbClr val="E17000"/>
              </a:buCl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0" name="Tijdelijke aanduiding voor tekst 4">
            <a:extLst>
              <a:ext uri="{FF2B5EF4-FFF2-40B4-BE49-F238E27FC236}">
                <a16:creationId xmlns:a16="http://schemas.microsoft.com/office/drawing/2014/main" id="{BFC86CA8-7527-8317-6205-15A9C878538A}"/>
              </a:ext>
            </a:extLst>
          </p:cNvPr>
          <p:cNvSpPr txBox="1">
            <a:spLocks/>
          </p:cNvSpPr>
          <p:nvPr/>
        </p:nvSpPr>
        <p:spPr>
          <a:xfrm>
            <a:off x="4889136" y="3140443"/>
            <a:ext cx="3240000" cy="176175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prevalentie van de in de grafiek getoonde zes veelvoorkomende aandoeningen, neemt in de periode tot 2030 sterk toe in de regio Drenthe.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Met name de prevalentie van ouderdomgerelateerde aandoeningen neemt sterk toe. De prevalentie van dementie stijgt het hardst.</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CAF3837C-44AF-0C40-6E6A-FF3B364F4B3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pic>
        <p:nvPicPr>
          <p:cNvPr id="3" name="Afbeelding 2">
            <a:extLst>
              <a:ext uri="{FF2B5EF4-FFF2-40B4-BE49-F238E27FC236}">
                <a16:creationId xmlns:a16="http://schemas.microsoft.com/office/drawing/2014/main" id="{FEDCAC45-094D-779B-6FD6-E1BE552579B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89136" y="869431"/>
            <a:ext cx="3239999" cy="2160000"/>
          </a:xfrm>
          <a:prstGeom prst="rect">
            <a:avLst/>
          </a:prstGeom>
        </p:spPr>
      </p:pic>
    </p:spTree>
    <p:extLst>
      <p:ext uri="{BB962C8B-B14F-4D97-AF65-F5344CB8AC3E}">
        <p14:creationId xmlns:p14="http://schemas.microsoft.com/office/powerpoint/2010/main" val="3077431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3C. Medicijngebruik</a:t>
            </a:r>
          </a:p>
        </p:txBody>
      </p:sp>
      <p:pic>
        <p:nvPicPr>
          <p:cNvPr id="7" name="Afbeelding 6">
            <a:extLst>
              <a:ext uri="{FF2B5EF4-FFF2-40B4-BE49-F238E27FC236}">
                <a16:creationId xmlns:a16="http://schemas.microsoft.com/office/drawing/2014/main" id="{9BDF0095-E393-B929-9186-BBAD6477A5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4"/>
          <a:stretch/>
        </p:blipFill>
        <p:spPr>
          <a:xfrm>
            <a:off x="907822" y="690821"/>
            <a:ext cx="5308783" cy="2178970"/>
          </a:xfrm>
          <a:prstGeom prst="rect">
            <a:avLst/>
          </a:prstGeom>
        </p:spPr>
      </p:pic>
      <p:sp>
        <p:nvSpPr>
          <p:cNvPr id="9" name="Tijdelijke aanduiding voor tekst 4">
            <a:extLst>
              <a:ext uri="{FF2B5EF4-FFF2-40B4-BE49-F238E27FC236}">
                <a16:creationId xmlns:a16="http://schemas.microsoft.com/office/drawing/2014/main" id="{339504A4-D8C9-F536-DEF5-DD626C02A481}"/>
              </a:ext>
            </a:extLst>
          </p:cNvPr>
          <p:cNvSpPr txBox="1">
            <a:spLocks/>
          </p:cNvSpPr>
          <p:nvPr/>
        </p:nvSpPr>
        <p:spPr>
          <a:xfrm>
            <a:off x="6478093" y="826139"/>
            <a:ext cx="2148746" cy="243776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medicijngebruik ligt voor de in de bovenste tabel genoemde lichamelijke aandoeningen in de zorgkantoorregio Drenthe hoger dan het Nederlandse gemiddelde.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medicijngebruik ligt voor de in de onderste tabel genoemde geestelijke aandoeningen in de zorgkantoorregio Drenthe licht </a:t>
            </a:r>
            <a:r>
              <a:rPr lang="nl-NL" sz="750" dirty="0">
                <a:solidFill>
                  <a:srgbClr val="00305B"/>
                </a:solidFill>
                <a:latin typeface="Verdana"/>
              </a:rPr>
              <a:t>onder</a:t>
            </a:r>
            <a:r>
              <a:rPr kumimoji="0" lang="nl-NL" sz="750" b="0" i="0" u="none" strike="noStrike" kern="1200" cap="none" spc="0" normalizeH="0" baseline="0" noProof="0" dirty="0">
                <a:ln>
                  <a:noFill/>
                </a:ln>
                <a:solidFill>
                  <a:srgbClr val="00305B"/>
                </a:solidFill>
                <a:effectLst/>
                <a:uLnTx/>
                <a:uFillTx/>
                <a:latin typeface="Verdana"/>
                <a:ea typeface="+mn-ea"/>
                <a:cs typeface="+mn-cs"/>
              </a:rPr>
              <a:t> of gelijk aan het Nederlandse gemiddelde. Alleen het medicijngebruik voor ADHD ligt net boven het Nederlands gemiddelde.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12" name="Afbeelding 11">
            <a:extLst>
              <a:ext uri="{FF2B5EF4-FFF2-40B4-BE49-F238E27FC236}">
                <a16:creationId xmlns:a16="http://schemas.microsoft.com/office/drawing/2014/main" id="{62120D9A-9828-0BA2-31B2-F4D21B1E86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7822" y="2856800"/>
            <a:ext cx="4929768" cy="1961553"/>
          </a:xfrm>
          <a:prstGeom prst="rect">
            <a:avLst/>
          </a:prstGeom>
        </p:spPr>
      </p:pic>
    </p:spTree>
    <p:extLst>
      <p:ext uri="{BB962C8B-B14F-4D97-AF65-F5344CB8AC3E}">
        <p14:creationId xmlns:p14="http://schemas.microsoft.com/office/powerpoint/2010/main" val="1031125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6" name="Titel 1">
            <a:extLst>
              <a:ext uri="{FF2B5EF4-FFF2-40B4-BE49-F238E27FC236}">
                <a16:creationId xmlns:a16="http://schemas.microsoft.com/office/drawing/2014/main" id="{012AD7D3-9723-E299-35C6-CA5B00064C1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3D. Leefstijlindicatoren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03753F98-5EC4-F519-95EA-BBC88F34EE90}"/>
              </a:ext>
            </a:extLst>
          </p:cNvPr>
          <p:cNvSpPr txBox="1">
            <a:spLocks/>
          </p:cNvSpPr>
          <p:nvPr/>
        </p:nvSpPr>
        <p:spPr>
          <a:xfrm>
            <a:off x="6478093" y="826138"/>
            <a:ext cx="2076138" cy="267271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a:t>
            </a:r>
            <a:r>
              <a:rPr kumimoji="0" lang="nl-NL" sz="750" b="0" i="0" u="none" strike="noStrike" kern="1200" cap="none" spc="0" normalizeH="0" baseline="0" noProof="0" dirty="0" err="1">
                <a:ln>
                  <a:noFill/>
                </a:ln>
                <a:solidFill>
                  <a:srgbClr val="00305B"/>
                </a:solidFill>
                <a:effectLst/>
                <a:uLnTx/>
                <a:uFillTx/>
                <a:latin typeface="Verdana"/>
                <a:ea typeface="+mn-ea"/>
                <a:cs typeface="+mn-cs"/>
              </a:rPr>
              <a:t>rokers,personen</a:t>
            </a:r>
            <a:r>
              <a:rPr kumimoji="0" lang="nl-NL" sz="750" b="0" i="0" u="none" strike="noStrike" kern="1200" cap="none" spc="0" normalizeH="0" baseline="0" noProof="0" dirty="0">
                <a:ln>
                  <a:noFill/>
                </a:ln>
                <a:solidFill>
                  <a:srgbClr val="00305B"/>
                </a:solidFill>
                <a:effectLst/>
                <a:uLnTx/>
                <a:uFillTx/>
                <a:latin typeface="Verdana"/>
                <a:ea typeface="+mn-ea"/>
                <a:cs typeface="+mn-cs"/>
              </a:rPr>
              <a:t> met overgewicht en overmatig alcoholgebruik ligt in de zorgkantoorregio Drenthe hoger dan het gemiddelde in Nederland. Het percentage wekelijkse sporters ligt daarnaast lager dan het landelijk gemiddelde.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Het percentage rokers neemt in de periode tot 2030 sterk af. Het percentage personen met overgewicht neemt sterk toe.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2C321EEF-FF2E-3A7E-6C20-93E85D6DC59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26139"/>
            <a:ext cx="2519999" cy="1679999"/>
          </a:xfrm>
          <a:prstGeom prst="rect">
            <a:avLst/>
          </a:prstGeom>
        </p:spPr>
      </p:pic>
      <p:pic>
        <p:nvPicPr>
          <p:cNvPr id="10" name="Afbeelding 9">
            <a:extLst>
              <a:ext uri="{FF2B5EF4-FFF2-40B4-BE49-F238E27FC236}">
                <a16:creationId xmlns:a16="http://schemas.microsoft.com/office/drawing/2014/main" id="{9C4F768B-8724-BE50-5641-C974F7B63D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47516" y="826139"/>
            <a:ext cx="2519999" cy="1679999"/>
          </a:xfrm>
          <a:prstGeom prst="rect">
            <a:avLst/>
          </a:prstGeom>
        </p:spPr>
      </p:pic>
      <p:pic>
        <p:nvPicPr>
          <p:cNvPr id="11" name="Afbeelding 10">
            <a:extLst>
              <a:ext uri="{FF2B5EF4-FFF2-40B4-BE49-F238E27FC236}">
                <a16:creationId xmlns:a16="http://schemas.microsoft.com/office/drawing/2014/main" id="{DE0C5B95-64E3-59FC-7E96-0EF8AC8E262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16939" y="2839434"/>
            <a:ext cx="2519999" cy="1679999"/>
          </a:xfrm>
          <a:prstGeom prst="rect">
            <a:avLst/>
          </a:prstGeom>
        </p:spPr>
      </p:pic>
      <p:pic>
        <p:nvPicPr>
          <p:cNvPr id="12" name="Afbeelding 11">
            <a:extLst>
              <a:ext uri="{FF2B5EF4-FFF2-40B4-BE49-F238E27FC236}">
                <a16:creationId xmlns:a16="http://schemas.microsoft.com/office/drawing/2014/main" id="{4CBFEE23-939C-D78E-AE90-87102828EC8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547516" y="2839434"/>
            <a:ext cx="2519999" cy="1679999"/>
          </a:xfrm>
          <a:prstGeom prst="rect">
            <a:avLst/>
          </a:prstGeom>
        </p:spPr>
      </p:pic>
    </p:spTree>
    <p:extLst>
      <p:ext uri="{BB962C8B-B14F-4D97-AF65-F5344CB8AC3E}">
        <p14:creationId xmlns:p14="http://schemas.microsoft.com/office/powerpoint/2010/main" val="1860988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nl-NL" sz="2000" dirty="0">
                <a:solidFill>
                  <a:srgbClr val="00305B"/>
                </a:solidFill>
                <a:latin typeface="Verdana"/>
              </a:rPr>
              <a:t>3E</a:t>
            </a:r>
            <a:r>
              <a:rPr kumimoji="0" lang="nl-NL" sz="2000" b="1" i="0" u="none" strike="noStrike" kern="1200" cap="none" spc="0" normalizeH="0" baseline="0" noProof="0" dirty="0">
                <a:ln>
                  <a:noFill/>
                </a:ln>
                <a:solidFill>
                  <a:srgbClr val="00305B"/>
                </a:solidFill>
                <a:effectLst/>
                <a:uLnTx/>
                <a:uFillTx/>
                <a:latin typeface="Verdana"/>
                <a:ea typeface="+mj-ea"/>
                <a:cs typeface="+mj-cs"/>
              </a:rPr>
              <a:t>. Zorgkosten (algemeen)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3125896"/>
            <a:ext cx="3240000" cy="1623903"/>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gemiddelde gedeclareerde zorgkosten per persoon (</a:t>
            </a:r>
            <a:r>
              <a:rPr kumimoji="0" lang="nl-NL" sz="750" b="0" i="0" u="none" strike="noStrike" kern="1200" cap="none" spc="0" normalizeH="0" baseline="0" noProof="0" dirty="0" err="1">
                <a:ln>
                  <a:noFill/>
                </a:ln>
                <a:solidFill>
                  <a:srgbClr val="00305B"/>
                </a:solidFill>
                <a:effectLst/>
                <a:uLnTx/>
                <a:uFillTx/>
                <a:latin typeface="Verdana"/>
                <a:ea typeface="+mn-ea"/>
                <a:cs typeface="+mn-cs"/>
              </a:rPr>
              <a:t>Zvw</a:t>
            </a:r>
            <a:r>
              <a:rPr kumimoji="0" lang="nl-NL" sz="750" b="0" i="0" u="none" strike="noStrike" kern="1200" cap="none" spc="0" normalizeH="0" baseline="0" noProof="0" dirty="0">
                <a:ln>
                  <a:noFill/>
                </a:ln>
                <a:solidFill>
                  <a:srgbClr val="00305B"/>
                </a:solidFill>
                <a:effectLst/>
                <a:uLnTx/>
                <a:uFillTx/>
                <a:latin typeface="Verdana"/>
                <a:ea typeface="+mn-ea"/>
                <a:cs typeface="+mn-cs"/>
              </a:rPr>
              <a:t>) liggen in de regio Drenthe voor alle leeftijdscategorieën rond het Nederlandse gemiddelde.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gemiddelde gedeclareerde kosten in de leeftijdscategorie 85 jaar en ouder ligt een stuk hoger; de gemiddelde gedeclareerde kosten voor de leeftijdscategorie 75 t/m 84 is net iets hoger dan het Nederlands gemiddelde.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FE487F2F-3C6A-22E4-D77D-CAB5C19172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2000" y="840765"/>
            <a:ext cx="3960000" cy="2000308"/>
          </a:xfrm>
          <a:prstGeom prst="rect">
            <a:avLst/>
          </a:prstGeom>
        </p:spPr>
      </p:pic>
      <p:pic>
        <p:nvPicPr>
          <p:cNvPr id="8" name="Afbeelding 7">
            <a:extLst>
              <a:ext uri="{FF2B5EF4-FFF2-40B4-BE49-F238E27FC236}">
                <a16:creationId xmlns:a16="http://schemas.microsoft.com/office/drawing/2014/main" id="{BCA1FF88-E280-1D56-F0BC-C347893D5B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36020" y="837072"/>
            <a:ext cx="3960000" cy="2004001"/>
          </a:xfrm>
          <a:prstGeom prst="rect">
            <a:avLst/>
          </a:prstGeom>
        </p:spPr>
      </p:pic>
      <p:sp>
        <p:nvSpPr>
          <p:cNvPr id="9" name="Tijdelijke aanduiding voor tekst 4">
            <a:extLst>
              <a:ext uri="{FF2B5EF4-FFF2-40B4-BE49-F238E27FC236}">
                <a16:creationId xmlns:a16="http://schemas.microsoft.com/office/drawing/2014/main" id="{6CDFDCE5-0AB7-6110-4A1F-F8EC349679FE}"/>
              </a:ext>
            </a:extLst>
          </p:cNvPr>
          <p:cNvSpPr txBox="1">
            <a:spLocks/>
          </p:cNvSpPr>
          <p:nvPr/>
        </p:nvSpPr>
        <p:spPr>
          <a:xfrm>
            <a:off x="4736020" y="3125895"/>
            <a:ext cx="3240000" cy="1623903"/>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gemiddelde gedeclareerde zorgkosten per persoon liggen in de regio Drenthe voor de verschillende in de grafieken beschreven zorgsoorten en leeftijdscategorieën rond het Nederlandse gemiddelde.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Alleen de leeftijdscategorie 85 jaar en ouder maakt meer kosten voor wijkverpleging dan gemiddeld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1699438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4.	IZA-doelgroepen</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Mensen met beperkte gezondheidsvaardigheden</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Mensen met psychische klachten</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Mensen met (risico op) kanker</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Mensen met (risico op) hart- en vaatziekten</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Ouderen met een kwetsbare gezondheid</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Zorgprofessionals</a:t>
            </a:r>
          </a:p>
          <a:p>
            <a:pPr marL="457200" lvl="0" indent="-342900" defTabSz="914400">
              <a:lnSpc>
                <a:spcPct val="110000"/>
              </a:lnSpc>
              <a:spcBef>
                <a:spcPts val="400"/>
              </a:spcBef>
              <a:buFont typeface="+mj-lt"/>
              <a:buAutoNum type="alphaUcPeriod"/>
            </a:pPr>
            <a:endParaRPr lang="en-US" sz="900" dirty="0">
              <a:solidFill>
                <a:srgbClr val="FFFFFF"/>
              </a:solidFill>
              <a:latin typeface="+mn-lt"/>
              <a:ea typeface="+mn-ea"/>
              <a:cs typeface="+mn-cs"/>
            </a:endParaRPr>
          </a:p>
          <a:p>
            <a:pPr indent="-228600" defTabSz="914400">
              <a:buFont typeface="Arial" panose="020B0604020202020204" pitchFamily="34" charset="0"/>
              <a:buChar char="•"/>
            </a:pP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24</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phic 4" descr="Universele toegang silhouet">
            <a:extLst>
              <a:ext uri="{FF2B5EF4-FFF2-40B4-BE49-F238E27FC236}">
                <a16:creationId xmlns:a16="http://schemas.microsoft.com/office/drawing/2014/main" id="{CBA8323F-0CD2-595F-DD24-970CF2D114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664" y="1568156"/>
            <a:ext cx="1534748" cy="1534748"/>
          </a:xfrm>
          <a:prstGeom prst="rect">
            <a:avLst/>
          </a:prstGeom>
        </p:spPr>
      </p:pic>
      <p:sp>
        <p:nvSpPr>
          <p:cNvPr id="6" name="Tekstvak 5">
            <a:extLst>
              <a:ext uri="{FF2B5EF4-FFF2-40B4-BE49-F238E27FC236}">
                <a16:creationId xmlns:a16="http://schemas.microsoft.com/office/drawing/2014/main" id="{94DDA13E-902D-3284-14FA-E8759D28E0DF}"/>
              </a:ext>
            </a:extLst>
          </p:cNvPr>
          <p:cNvSpPr txBox="1"/>
          <p:nvPr/>
        </p:nvSpPr>
        <p:spPr>
          <a:xfrm>
            <a:off x="491900" y="3311862"/>
            <a:ext cx="2557083" cy="1323439"/>
          </a:xfrm>
          <a:prstGeom prst="rect">
            <a:avLst/>
          </a:prstGeom>
          <a:noFill/>
          <a:ln w="31750">
            <a:solidFill>
              <a:srgbClr val="FF0000"/>
            </a:solidFill>
          </a:ln>
        </p:spPr>
        <p:txBody>
          <a:bodyPr wrap="square" rtlCol="0">
            <a:spAutoFit/>
          </a:bodyPr>
          <a:lstStyle/>
          <a:p>
            <a:pPr marL="0" marR="0" lvl="0" indent="0" defTabSz="685800" rtl="0" eaLnBrk="1" fontAlgn="auto" latinLnBrk="0" hangingPunct="1">
              <a:lnSpc>
                <a:spcPct val="100000"/>
              </a:lnSpc>
              <a:spcBef>
                <a:spcPts val="0"/>
              </a:spcBef>
              <a:spcAft>
                <a:spcPts val="300"/>
              </a:spcAft>
              <a:buClrTx/>
              <a:buSzTx/>
              <a:buFontTx/>
              <a:buNone/>
              <a:tabLst/>
              <a:defRPr/>
            </a:pPr>
            <a:r>
              <a:rPr lang="nl-NL" sz="750" b="1" dirty="0">
                <a:solidFill>
                  <a:srgbClr val="000000"/>
                </a:solidFill>
                <a:latin typeface="RO Sans"/>
              </a:rPr>
              <a:t>NB. </a:t>
            </a:r>
            <a:r>
              <a:rPr lang="nl-NL" sz="750" dirty="0">
                <a:solidFill>
                  <a:srgbClr val="000000"/>
                </a:solidFill>
                <a:latin typeface="RO Sans"/>
              </a:rPr>
              <a:t>In het IZA is afgesproken dat enkele doelgroepen zullen worden gemonitord. Momenteel wordt deze monitor nog vormgegeven en uitgevoerd. Specifieke data daaruit is daarom helaas nog niet beschikbaar. </a:t>
            </a:r>
          </a:p>
          <a:p>
            <a:pPr marL="0" marR="0" lvl="0" indent="0" defTabSz="685800" rtl="0" eaLnBrk="1" fontAlgn="auto" latinLnBrk="0" hangingPunct="1">
              <a:lnSpc>
                <a:spcPct val="100000"/>
              </a:lnSpc>
              <a:spcBef>
                <a:spcPts val="0"/>
              </a:spcBef>
              <a:spcAft>
                <a:spcPts val="300"/>
              </a:spcAft>
              <a:buClrTx/>
              <a:buSzTx/>
              <a:buFontTx/>
              <a:buNone/>
              <a:tabLst/>
              <a:defRPr/>
            </a:pPr>
            <a:r>
              <a:rPr lang="nl-NL" sz="750" dirty="0">
                <a:solidFill>
                  <a:srgbClr val="000000"/>
                </a:solidFill>
                <a:latin typeface="RO Sans"/>
              </a:rPr>
              <a:t>De verwachting is dat deze monitor per zomer 2023 beschikbaar zal zijn. Zodra dit het geval is, wordt hier een verwijzing opgenomen.</a:t>
            </a:r>
          </a:p>
          <a:p>
            <a:pPr marL="0" marR="0" lvl="0" indent="0" defTabSz="685800" rtl="0" eaLnBrk="1" fontAlgn="auto" latinLnBrk="0" hangingPunct="1">
              <a:lnSpc>
                <a:spcPct val="100000"/>
              </a:lnSpc>
              <a:spcBef>
                <a:spcPts val="0"/>
              </a:spcBef>
              <a:spcAft>
                <a:spcPts val="300"/>
              </a:spcAft>
              <a:buClrTx/>
              <a:buSzTx/>
              <a:buFontTx/>
              <a:buNone/>
              <a:tabLst/>
              <a:defRPr/>
            </a:pPr>
            <a:r>
              <a:rPr lang="nl-NL" sz="750" i="1" dirty="0">
                <a:solidFill>
                  <a:srgbClr val="FF0000"/>
                </a:solidFill>
                <a:latin typeface="RO Sans"/>
              </a:rPr>
              <a:t>Uiteraard kunnen regio’s zelf, waar gewenst en voor zover dit niet al in het regiobeeld staat, informatie over deze doelgroepen toevoegen aan het regiobeeld.</a:t>
            </a:r>
          </a:p>
        </p:txBody>
      </p:sp>
    </p:spTree>
    <p:extLst>
      <p:ext uri="{BB962C8B-B14F-4D97-AF65-F5344CB8AC3E}">
        <p14:creationId xmlns:p14="http://schemas.microsoft.com/office/powerpoint/2010/main" val="1459928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5.	Fysieke omgeving</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lvl="0" indent="-342900" defTabSz="914400">
              <a:lnSpc>
                <a:spcPct val="110000"/>
              </a:lnSpc>
              <a:spcBef>
                <a:spcPts val="400"/>
              </a:spcBef>
              <a:buFont typeface="+mj-lt"/>
              <a:buAutoNum type="alphaUcPeriod"/>
            </a:pPr>
            <a:r>
              <a:rPr lang="nl-NL" sz="900" i="1" dirty="0">
                <a:solidFill>
                  <a:srgbClr val="FF0000"/>
                </a:solidFill>
                <a:latin typeface="+mn-lt"/>
                <a:ea typeface="+mn-ea"/>
                <a:cs typeface="+mn-cs"/>
              </a:rPr>
              <a:t>Toe te voegen door de regio</a:t>
            </a: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25</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Graphic 9" descr="Stad silhouet">
            <a:extLst>
              <a:ext uri="{FF2B5EF4-FFF2-40B4-BE49-F238E27FC236}">
                <a16:creationId xmlns:a16="http://schemas.microsoft.com/office/drawing/2014/main" id="{36381B2E-A3B8-3A9B-08FE-21439A6CC1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04479" y="1900428"/>
            <a:ext cx="1151819" cy="1151819"/>
          </a:xfrm>
          <a:prstGeom prst="rect">
            <a:avLst/>
          </a:prstGeom>
        </p:spPr>
      </p:pic>
      <p:pic>
        <p:nvPicPr>
          <p:cNvPr id="12" name="Graphic 11" descr="Buurt silhouet">
            <a:extLst>
              <a:ext uri="{FF2B5EF4-FFF2-40B4-BE49-F238E27FC236}">
                <a16:creationId xmlns:a16="http://schemas.microsoft.com/office/drawing/2014/main" id="{04D0F224-129B-2F58-EE86-53DFEF0857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6547" y="1789500"/>
            <a:ext cx="1213980" cy="1213980"/>
          </a:xfrm>
          <a:prstGeom prst="rect">
            <a:avLst/>
          </a:prstGeom>
        </p:spPr>
      </p:pic>
    </p:spTree>
    <p:extLst>
      <p:ext uri="{BB962C8B-B14F-4D97-AF65-F5344CB8AC3E}">
        <p14:creationId xmlns:p14="http://schemas.microsoft.com/office/powerpoint/2010/main" val="86810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5A. ……</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2" name="Tekstvak 1">
            <a:extLst>
              <a:ext uri="{FF2B5EF4-FFF2-40B4-BE49-F238E27FC236}">
                <a16:creationId xmlns:a16="http://schemas.microsoft.com/office/drawing/2014/main" id="{0F99A6C8-EC29-0498-D2B5-1127A14598E8}"/>
              </a:ext>
            </a:extLst>
          </p:cNvPr>
          <p:cNvSpPr txBox="1"/>
          <p:nvPr/>
        </p:nvSpPr>
        <p:spPr>
          <a:xfrm rot="1126478">
            <a:off x="3293458" y="2163933"/>
            <a:ext cx="2557083" cy="507831"/>
          </a:xfrm>
          <a:prstGeom prst="rect">
            <a:avLst/>
          </a:prstGeom>
          <a:noFill/>
          <a:ln w="31750">
            <a:solidFill>
              <a:srgbClr val="FF0000"/>
            </a:solidFill>
          </a:ln>
        </p:spPr>
        <p:txBody>
          <a:bodyPr wrap="square" rtlCol="0">
            <a:spAutoFit/>
          </a:bodyPr>
          <a:lstStyle/>
          <a:p>
            <a:pPr algn="ctr"/>
            <a:r>
              <a:rPr lang="nl-NL" b="1" dirty="0"/>
              <a:t>Aan de regio om in te vullen</a:t>
            </a:r>
            <a:endParaRPr lang="nl-NL" sz="1100" b="1" dirty="0"/>
          </a:p>
        </p:txBody>
      </p:sp>
    </p:spTree>
    <p:extLst>
      <p:ext uri="{BB962C8B-B14F-4D97-AF65-F5344CB8AC3E}">
        <p14:creationId xmlns:p14="http://schemas.microsoft.com/office/powerpoint/2010/main" val="3399313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6.	Arbeidsmarkt</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Personeelstekort in de regio</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Percentage 55+ in zorg en welzijn</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Mantelzorgpotentieel</a:t>
            </a:r>
          </a:p>
          <a:p>
            <a:pPr marL="457200" lvl="0" indent="-342900" defTabSz="914400">
              <a:lnSpc>
                <a:spcPct val="110000"/>
              </a:lnSpc>
              <a:spcBef>
                <a:spcPts val="400"/>
              </a:spcBef>
              <a:buFont typeface="+mj-lt"/>
              <a:buAutoNum type="alphaUcPeriod"/>
            </a:pPr>
            <a:r>
              <a:rPr lang="nl-NL" sz="900" i="1" dirty="0">
                <a:solidFill>
                  <a:srgbClr val="FF0000"/>
                </a:solidFill>
                <a:latin typeface="+mn-lt"/>
                <a:ea typeface="+mn-ea"/>
                <a:cs typeface="+mn-cs"/>
              </a:rPr>
              <a:t>Eventuele andere items – toe te voegen door de regio</a:t>
            </a:r>
            <a:endParaRPr lang="en-US" sz="900" dirty="0">
              <a:solidFill>
                <a:srgbClr val="FFFFFF"/>
              </a:solidFill>
              <a:latin typeface="+mn-lt"/>
              <a:ea typeface="+mn-ea"/>
              <a:cs typeface="+mn-cs"/>
            </a:endParaRPr>
          </a:p>
          <a:p>
            <a:pPr indent="-228600" defTabSz="914400">
              <a:buFont typeface="Arial" panose="020B0604020202020204" pitchFamily="34" charset="0"/>
              <a:buChar char="•"/>
            </a:pP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27</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Vrouwelijke arts silhouet">
            <a:extLst>
              <a:ext uri="{FF2B5EF4-FFF2-40B4-BE49-F238E27FC236}">
                <a16:creationId xmlns:a16="http://schemas.microsoft.com/office/drawing/2014/main" id="{C3ECF18D-7E35-F28D-15E9-E89FD89B98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065" y="1649163"/>
            <a:ext cx="914400" cy="914400"/>
          </a:xfrm>
          <a:prstGeom prst="rect">
            <a:avLst/>
          </a:prstGeom>
        </p:spPr>
      </p:pic>
      <p:pic>
        <p:nvPicPr>
          <p:cNvPr id="11" name="Graphic 10" descr="Vrouwelijke wetenschapper silhouet">
            <a:extLst>
              <a:ext uri="{FF2B5EF4-FFF2-40B4-BE49-F238E27FC236}">
                <a16:creationId xmlns:a16="http://schemas.microsoft.com/office/drawing/2014/main" id="{FC660F35-1CA1-30EF-66C4-A619E6EA3E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9540" y="1637558"/>
            <a:ext cx="914400" cy="914400"/>
          </a:xfrm>
          <a:prstGeom prst="rect">
            <a:avLst/>
          </a:prstGeom>
        </p:spPr>
      </p:pic>
      <p:pic>
        <p:nvPicPr>
          <p:cNvPr id="14" name="Graphic 13" descr="Mannelijke programmeur silhouet">
            <a:extLst>
              <a:ext uri="{FF2B5EF4-FFF2-40B4-BE49-F238E27FC236}">
                <a16:creationId xmlns:a16="http://schemas.microsoft.com/office/drawing/2014/main" id="{40C1B5A6-5979-30F4-3A5C-1C70B9ECFF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6031" y="1598734"/>
            <a:ext cx="914400" cy="914400"/>
          </a:xfrm>
          <a:prstGeom prst="rect">
            <a:avLst/>
          </a:prstGeom>
        </p:spPr>
      </p:pic>
      <p:sp>
        <p:nvSpPr>
          <p:cNvPr id="5" name="Tijdelijke aanduiding voor tekst 4">
            <a:extLst>
              <a:ext uri="{FF2B5EF4-FFF2-40B4-BE49-F238E27FC236}">
                <a16:creationId xmlns:a16="http://schemas.microsoft.com/office/drawing/2014/main" id="{DFA0BDE8-C07B-BD4F-8C16-70981A610E3A}"/>
              </a:ext>
            </a:extLst>
          </p:cNvPr>
          <p:cNvSpPr txBox="1">
            <a:spLocks/>
          </p:cNvSpPr>
          <p:nvPr/>
        </p:nvSpPr>
        <p:spPr>
          <a:xfrm>
            <a:off x="728664" y="3607324"/>
            <a:ext cx="1776053" cy="41222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1" fontAlgn="auto" latinLnBrk="0" hangingPunct="1">
              <a:spcBef>
                <a:spcPts val="750"/>
              </a:spcBef>
              <a:spcAft>
                <a:spcPts val="0"/>
              </a:spcAft>
              <a:buClrTx/>
              <a:buSzTx/>
              <a:buFont typeface="Arial" panose="020B0604020202020204" pitchFamily="34" charset="0"/>
              <a:buNone/>
              <a:tabLst/>
              <a:defRPr/>
            </a:pPr>
            <a:r>
              <a:rPr lang="nl-NL" sz="750" dirty="0">
                <a:solidFill>
                  <a:srgbClr val="00305B"/>
                </a:solidFill>
                <a:latin typeface="Verdana" panose="020B0604030504040204" pitchFamily="34" charset="0"/>
                <a:ea typeface="Verdana" panose="020B0604030504040204" pitchFamily="34" charset="0"/>
              </a:rPr>
              <a:t>Zie voor verdiepende informatie: </a:t>
            </a:r>
            <a:r>
              <a:rPr kumimoji="0" lang="nl-NL" sz="75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hlinkClick r:id="rId8"/>
              </a:rPr>
              <a:t>Prognosemodel zorg en welzijn</a:t>
            </a:r>
            <a:endParaRPr kumimoji="0" lang="nl-NL" sz="75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2972387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6" name="Titel 1">
            <a:extLst>
              <a:ext uri="{FF2B5EF4-FFF2-40B4-BE49-F238E27FC236}">
                <a16:creationId xmlns:a16="http://schemas.microsoft.com/office/drawing/2014/main" id="{012AD7D3-9723-E299-35C6-CA5B00064C1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6A. </a:t>
            </a:r>
            <a:r>
              <a:rPr lang="nl-NL" sz="2000" dirty="0">
                <a:solidFill>
                  <a:srgbClr val="00305B"/>
                </a:solidFill>
                <a:latin typeface="Verdana"/>
              </a:rPr>
              <a:t>Personeelstekort in de regio</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AC666877-ACF3-938F-1856-F9927B5FA5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9763" y="756696"/>
            <a:ext cx="5703758" cy="3948755"/>
          </a:xfrm>
          <a:prstGeom prst="rect">
            <a:avLst/>
          </a:prstGeom>
        </p:spPr>
      </p:pic>
      <p:sp>
        <p:nvSpPr>
          <p:cNvPr id="5" name="Tijdelijke aanduiding voor tekst 4">
            <a:extLst>
              <a:ext uri="{FF2B5EF4-FFF2-40B4-BE49-F238E27FC236}">
                <a16:creationId xmlns:a16="http://schemas.microsoft.com/office/drawing/2014/main" id="{0B0B359F-1C32-5BB0-25A1-C9B13EEF8764}"/>
              </a:ext>
            </a:extLst>
          </p:cNvPr>
          <p:cNvSpPr txBox="1">
            <a:spLocks/>
          </p:cNvSpPr>
          <p:nvPr/>
        </p:nvSpPr>
        <p:spPr>
          <a:xfrm>
            <a:off x="6478093" y="946016"/>
            <a:ext cx="2076138" cy="214643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personeelstekort binnen de sector zorg en welzijn in de regio Drenthe loopt op van 4,5% in 2021 naar 9,1 in 2030; dit is een verdubbeling.</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Het personeelstekort in de regio ligt boven het Nederlandse gemiddelde.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8" name="Pijl: rechts 7">
            <a:extLst>
              <a:ext uri="{FF2B5EF4-FFF2-40B4-BE49-F238E27FC236}">
                <a16:creationId xmlns:a16="http://schemas.microsoft.com/office/drawing/2014/main" id="{9323152E-CA7D-3316-F8FE-D0B3FEBF2A21}"/>
              </a:ext>
            </a:extLst>
          </p:cNvPr>
          <p:cNvSpPr/>
          <p:nvPr/>
        </p:nvSpPr>
        <p:spPr>
          <a:xfrm>
            <a:off x="452046" y="2497847"/>
            <a:ext cx="164893" cy="11242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4">
            <a:extLst>
              <a:ext uri="{FF2B5EF4-FFF2-40B4-BE49-F238E27FC236}">
                <a16:creationId xmlns:a16="http://schemas.microsoft.com/office/drawing/2014/main" id="{FC7631C8-5210-6205-32C3-2EE419397E4E}"/>
              </a:ext>
            </a:extLst>
          </p:cNvPr>
          <p:cNvSpPr txBox="1">
            <a:spLocks/>
          </p:cNvSpPr>
          <p:nvPr/>
        </p:nvSpPr>
        <p:spPr>
          <a:xfrm>
            <a:off x="527248" y="4463850"/>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Deze </a:t>
            </a:r>
            <a:r>
              <a:rPr lang="nl-NL" sz="750" dirty="0">
                <a:solidFill>
                  <a:srgbClr val="00305B"/>
                </a:solidFill>
                <a:latin typeface="Verdana"/>
              </a:rPr>
              <a:t>grafiek toont het personeelstekort binnen de sector zorg en welzijn. (Bron: prognosemodel zorg en welzijn.) </a:t>
            </a:r>
          </a:p>
        </p:txBody>
      </p:sp>
    </p:spTree>
    <p:extLst>
      <p:ext uri="{BB962C8B-B14F-4D97-AF65-F5344CB8AC3E}">
        <p14:creationId xmlns:p14="http://schemas.microsoft.com/office/powerpoint/2010/main" val="3534934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6B. Percentage 55+ in zorg en welzijn </a:t>
            </a:r>
          </a:p>
        </p:txBody>
      </p:sp>
      <p:sp>
        <p:nvSpPr>
          <p:cNvPr id="8" name="Tijdelijke aanduiding voor tekst 4">
            <a:extLst>
              <a:ext uri="{FF2B5EF4-FFF2-40B4-BE49-F238E27FC236}">
                <a16:creationId xmlns:a16="http://schemas.microsoft.com/office/drawing/2014/main" id="{0BE932EA-C7ED-310C-B6F2-302E424152B9}"/>
              </a:ext>
            </a:extLst>
          </p:cNvPr>
          <p:cNvSpPr txBox="1">
            <a:spLocks/>
          </p:cNvSpPr>
          <p:nvPr/>
        </p:nvSpPr>
        <p:spPr>
          <a:xfrm>
            <a:off x="616939" y="3029430"/>
            <a:ext cx="3240000" cy="149812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werknemers van 55 jaar en ouder in de MSZ, GGZ en huisartsenzorg in de arbeidsmarktregio Drenthe laat een lichte stijging zien in de afgelopen 13 jaar. </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6" name="Afbeelding 5">
            <a:extLst>
              <a:ext uri="{FF2B5EF4-FFF2-40B4-BE49-F238E27FC236}">
                <a16:creationId xmlns:a16="http://schemas.microsoft.com/office/drawing/2014/main" id="{921583FE-53BF-4A8C-1F0C-2D17DBF6869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60000"/>
          </a:xfrm>
          <a:prstGeom prst="rect">
            <a:avLst/>
          </a:prstGeom>
        </p:spPr>
      </p:pic>
      <p:pic>
        <p:nvPicPr>
          <p:cNvPr id="7" name="Afbeelding 6">
            <a:extLst>
              <a:ext uri="{FF2B5EF4-FFF2-40B4-BE49-F238E27FC236}">
                <a16:creationId xmlns:a16="http://schemas.microsoft.com/office/drawing/2014/main" id="{2787D80E-5155-AA36-2426-A35F72C6B71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89136" y="869431"/>
            <a:ext cx="3239999" cy="2160000"/>
          </a:xfrm>
          <a:prstGeom prst="rect">
            <a:avLst/>
          </a:prstGeom>
        </p:spPr>
      </p:pic>
      <p:sp>
        <p:nvSpPr>
          <p:cNvPr id="9" name="Tijdelijke aanduiding voor tekst 4">
            <a:extLst>
              <a:ext uri="{FF2B5EF4-FFF2-40B4-BE49-F238E27FC236}">
                <a16:creationId xmlns:a16="http://schemas.microsoft.com/office/drawing/2014/main" id="{DFFE2D2F-84F6-A4E8-4F33-0F2500224841}"/>
              </a:ext>
            </a:extLst>
          </p:cNvPr>
          <p:cNvSpPr txBox="1">
            <a:spLocks/>
          </p:cNvSpPr>
          <p:nvPr/>
        </p:nvSpPr>
        <p:spPr>
          <a:xfrm>
            <a:off x="4889136" y="3029430"/>
            <a:ext cx="3240000" cy="149812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werknemers van 55 jaar en ouder in de VVT, sociaal werk en gehandicaptenzorg en in de arbeidsmarktregio Drenthe in de afgelopen 13 jaar, laat een stijgende trend zien.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Met name in de thuiszorg is het percentage werknemers ouder dan 55 jaar hoog. In de jeugdzorg is het percentage werknemers ouder dan 55 jaar relatief laag.</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1" name="Tijdelijke aanduiding voor tekst 4">
            <a:extLst>
              <a:ext uri="{FF2B5EF4-FFF2-40B4-BE49-F238E27FC236}">
                <a16:creationId xmlns:a16="http://schemas.microsoft.com/office/drawing/2014/main" id="{0CA96F5E-C8A1-DF24-EB71-B82FCB462825}"/>
              </a:ext>
            </a:extLst>
          </p:cNvPr>
          <p:cNvSpPr txBox="1">
            <a:spLocks/>
          </p:cNvSpPr>
          <p:nvPr/>
        </p:nvSpPr>
        <p:spPr>
          <a:xfrm>
            <a:off x="527248" y="4586985"/>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Bovenstaande grafieken tonen het aandeel werknemers van 55 jaar en ouder per branche in de sector zorg en welzijn ten opzichte van het totaal aantal werknemers in de branche tussen 2010 en 2022. De cijfers zijn alleen beschikbaar per arbeidsmarktregio.</a:t>
            </a:r>
          </a:p>
        </p:txBody>
      </p:sp>
    </p:spTree>
    <p:extLst>
      <p:ext uri="{BB962C8B-B14F-4D97-AF65-F5344CB8AC3E}">
        <p14:creationId xmlns:p14="http://schemas.microsoft.com/office/powerpoint/2010/main" val="209026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fld id="{B500B4EA-48F5-4D6B-8A27-34F1B4F9D915}" type="datetime1">
              <a:rPr lang="nl-NL" smtClean="0"/>
              <a:t>31-3-2023</a:t>
            </a:fld>
            <a:endParaRPr lang="nl-NL" dirty="0"/>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fld id="{14F1411D-0280-154F-AEAC-4C20B7AA46B2}" type="slidenum">
              <a:rPr lang="nl-NL" smtClean="0"/>
              <a:t>3</a:t>
            </a:fld>
            <a:endParaRPr lang="nl-NL" dirty="0"/>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t>Betrokken partijen</a:t>
            </a:r>
          </a:p>
          <a:p>
            <a:endParaRPr lang="nl-NL" dirty="0"/>
          </a:p>
        </p:txBody>
      </p:sp>
      <p:sp>
        <p:nvSpPr>
          <p:cNvPr id="9" name="Tijdelijke aanduiding voor inhoud 2">
            <a:extLst>
              <a:ext uri="{FF2B5EF4-FFF2-40B4-BE49-F238E27FC236}">
                <a16:creationId xmlns:a16="http://schemas.microsoft.com/office/drawing/2014/main" id="{48477A32-4B3B-0706-702F-AED415B43237}"/>
              </a:ext>
            </a:extLst>
          </p:cNvPr>
          <p:cNvSpPr txBox="1">
            <a:spLocks/>
          </p:cNvSpPr>
          <p:nvPr/>
        </p:nvSpPr>
        <p:spPr>
          <a:xfrm>
            <a:off x="4813300" y="374650"/>
            <a:ext cx="4152899" cy="4258072"/>
          </a:xfrm>
          <a:prstGeom prst="rect">
            <a:avLst/>
          </a:prstGeom>
        </p:spPr>
        <p:txBody>
          <a:bodyPr vert="horz" lIns="91440" tIns="45720" rIns="91440" bIns="45720" rtlCol="0" anchor="t">
            <a:normAutofit/>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spcAft>
                <a:spcPts val="800"/>
              </a:spcAft>
              <a:buClr>
                <a:schemeClr val="accent2"/>
              </a:buClr>
              <a:buFont typeface="Arial" panose="020B0604020202020204" pitchFamily="34" charset="0"/>
              <a:buNone/>
              <a:tabLst>
                <a:tab pos="914400" algn="l"/>
              </a:tabLst>
            </a:pPr>
            <a:r>
              <a:rPr lang="nl-NL" sz="850" dirty="0">
                <a:cs typeface="Times New Roman" panose="02020603050405020304" pitchFamily="18" charset="0"/>
              </a:rPr>
              <a:t>Bij het opstellen van dit regiobeeld zijn de volgende partijen betrokken:</a:t>
            </a:r>
          </a:p>
          <a:p>
            <a:pPr marL="171450" lvl="1" indent="-171450">
              <a:spcAft>
                <a:spcPts val="800"/>
              </a:spcAft>
              <a:buClr>
                <a:schemeClr val="accent2"/>
              </a:buClr>
              <a:tabLst>
                <a:tab pos="914400" algn="l"/>
              </a:tabLst>
            </a:pPr>
            <a:r>
              <a:rPr lang="nl-NL" sz="850" i="1" dirty="0">
                <a:solidFill>
                  <a:srgbClr val="FF0000"/>
                </a:solidFill>
                <a:cs typeface="Times New Roman" panose="02020603050405020304" pitchFamily="18" charset="0"/>
              </a:rPr>
              <a:t>Is aan de regio om dit in te vullen. Kan met namen, maar bijvoorbeeld ook met logo’s o.i.d.</a:t>
            </a:r>
            <a:endParaRPr lang="en-US" sz="850" i="1" dirty="0">
              <a:solidFill>
                <a:srgbClr val="FF0000"/>
              </a:solidFill>
              <a:cs typeface="Times New Roman" panose="02020603050405020304" pitchFamily="18" charset="0"/>
            </a:endParaRPr>
          </a:p>
          <a:p>
            <a:pPr indent="-228600" defTabSz="914400"/>
            <a:endParaRPr lang="en-US" dirty="0"/>
          </a:p>
        </p:txBody>
      </p:sp>
    </p:spTree>
    <p:extLst>
      <p:ext uri="{BB962C8B-B14F-4D97-AF65-F5344CB8AC3E}">
        <p14:creationId xmlns:p14="http://schemas.microsoft.com/office/powerpoint/2010/main" val="1724971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6" name="Titel 1">
            <a:extLst>
              <a:ext uri="{FF2B5EF4-FFF2-40B4-BE49-F238E27FC236}">
                <a16:creationId xmlns:a16="http://schemas.microsoft.com/office/drawing/2014/main" id="{012AD7D3-9723-E299-35C6-CA5B00064C1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6C. Mantelzorgpotentieel</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03753F98-5EC4-F519-95EA-BBC88F34EE90}"/>
              </a:ext>
            </a:extLst>
          </p:cNvPr>
          <p:cNvSpPr txBox="1">
            <a:spLocks/>
          </p:cNvSpPr>
          <p:nvPr/>
        </p:nvSpPr>
        <p:spPr>
          <a:xfrm>
            <a:off x="4889136" y="869430"/>
            <a:ext cx="3240000" cy="1080019"/>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mantelzorgpotentieel daalt in de periode 2023 van 7,9 naar 3,1; dit is meer dan een halvering.</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p:txBody>
      </p:sp>
      <p:pic>
        <p:nvPicPr>
          <p:cNvPr id="2" name="Afbeelding 1">
            <a:extLst>
              <a:ext uri="{FF2B5EF4-FFF2-40B4-BE49-F238E27FC236}">
                <a16:creationId xmlns:a16="http://schemas.microsoft.com/office/drawing/2014/main" id="{943BFD37-3D1B-E201-DA74-3A2F5E470B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3" name="Tijdelijke aanduiding voor tekst 4">
            <a:extLst>
              <a:ext uri="{FF2B5EF4-FFF2-40B4-BE49-F238E27FC236}">
                <a16:creationId xmlns:a16="http://schemas.microsoft.com/office/drawing/2014/main" id="{67DC35C5-F498-2A3C-1D3F-893DB90A41A5}"/>
              </a:ext>
            </a:extLst>
          </p:cNvPr>
          <p:cNvSpPr txBox="1">
            <a:spLocks/>
          </p:cNvSpPr>
          <p:nvPr/>
        </p:nvSpPr>
        <p:spPr>
          <a:xfrm>
            <a:off x="527248" y="4463850"/>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Bovenstaande grafiek laat de ontwikkeling van het aantal 50- tot 65-jarige mantelzorgers zien per 85-jarig en ouder persoon. Dit wordt het zogenaamde mantelzorgpotentieel genoemd.</a:t>
            </a:r>
          </a:p>
        </p:txBody>
      </p:sp>
    </p:spTree>
    <p:extLst>
      <p:ext uri="{BB962C8B-B14F-4D97-AF65-F5344CB8AC3E}">
        <p14:creationId xmlns:p14="http://schemas.microsoft.com/office/powerpoint/2010/main" val="3693573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00B4EA-48F5-4D6B-8A27-34F1B4F9D915}" type="datetime1">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31-3-2023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b="1" dirty="0">
                <a:latin typeface="Verdana" panose="020B0604030504040204" pitchFamily="34" charset="0"/>
                <a:ea typeface="Calibri" panose="020F0502020204030204" pitchFamily="34" charset="0"/>
                <a:cs typeface="Times New Roman" panose="02020603050405020304" pitchFamily="18" charset="0"/>
              </a:rPr>
              <a:t>B. Zorg in de regio (per sector)</a:t>
            </a:r>
            <a:endParaRPr lang="nl-NL" sz="2600" dirty="0"/>
          </a:p>
        </p:txBody>
      </p:sp>
      <p:pic>
        <p:nvPicPr>
          <p:cNvPr id="9" name="Graphic 8" descr="Stethoscoop silhouet">
            <a:extLst>
              <a:ext uri="{FF2B5EF4-FFF2-40B4-BE49-F238E27FC236}">
                <a16:creationId xmlns:a16="http://schemas.microsoft.com/office/drawing/2014/main" id="{C30B9EC9-88C6-BE5B-B057-B6E2B5593C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00764" y="1433273"/>
            <a:ext cx="1886147" cy="1886147"/>
          </a:xfrm>
          <a:prstGeom prst="rect">
            <a:avLst/>
          </a:prstGeom>
        </p:spPr>
      </p:pic>
      <p:sp>
        <p:nvSpPr>
          <p:cNvPr id="10" name="Tekstvak 9">
            <a:extLst>
              <a:ext uri="{FF2B5EF4-FFF2-40B4-BE49-F238E27FC236}">
                <a16:creationId xmlns:a16="http://schemas.microsoft.com/office/drawing/2014/main" id="{5C5DD825-4D88-C950-1AFA-A50971DE955C}"/>
              </a:ext>
            </a:extLst>
          </p:cNvPr>
          <p:cNvSpPr txBox="1"/>
          <p:nvPr/>
        </p:nvSpPr>
        <p:spPr>
          <a:xfrm>
            <a:off x="491900" y="3311862"/>
            <a:ext cx="2613250" cy="707886"/>
          </a:xfrm>
          <a:prstGeom prst="rect">
            <a:avLst/>
          </a:prstGeom>
          <a:noFill/>
          <a:ln w="31750">
            <a:solidFill>
              <a:srgbClr val="FF0000"/>
            </a:solidFill>
          </a:ln>
        </p:spPr>
        <p:txBody>
          <a:bodyPr wrap="square" rtlCol="0">
            <a:spAutoFit/>
          </a:bodyPr>
          <a:lstStyle/>
          <a:p>
            <a:pPr marL="0" marR="0" lvl="0" indent="0" defTabSz="685800" rtl="0" eaLnBrk="1" fontAlgn="auto" latinLnBrk="0" hangingPunct="1">
              <a:lnSpc>
                <a:spcPct val="100000"/>
              </a:lnSpc>
              <a:spcBef>
                <a:spcPts val="0"/>
              </a:spcBef>
              <a:spcAft>
                <a:spcPts val="300"/>
              </a:spcAft>
              <a:buClrTx/>
              <a:buSzTx/>
              <a:buFontTx/>
              <a:buNone/>
              <a:tabLst/>
              <a:defRPr/>
            </a:pPr>
            <a:r>
              <a:rPr lang="nl-NL" sz="750" b="1" dirty="0">
                <a:solidFill>
                  <a:srgbClr val="000000"/>
                </a:solidFill>
                <a:latin typeface="RO Sans"/>
              </a:rPr>
              <a:t>NB. </a:t>
            </a:r>
            <a:r>
              <a:rPr lang="nl-NL" sz="750" dirty="0">
                <a:solidFill>
                  <a:srgbClr val="000000"/>
                </a:solidFill>
                <a:latin typeface="RO Sans"/>
              </a:rPr>
              <a:t>In dit basisbeeld zijn de belangrijkste sectoren gekozen en waarbij we momenteel beschikken over landelijke data. </a:t>
            </a:r>
          </a:p>
          <a:p>
            <a:pPr marL="0" marR="0" lvl="0" indent="0" defTabSz="685800" rtl="0" eaLnBrk="1" fontAlgn="auto" latinLnBrk="0" hangingPunct="1">
              <a:lnSpc>
                <a:spcPct val="100000"/>
              </a:lnSpc>
              <a:spcBef>
                <a:spcPts val="0"/>
              </a:spcBef>
              <a:spcAft>
                <a:spcPts val="300"/>
              </a:spcAft>
              <a:buClrTx/>
              <a:buSzTx/>
              <a:buFontTx/>
              <a:buNone/>
              <a:tabLst/>
              <a:defRPr/>
            </a:pPr>
            <a:r>
              <a:rPr lang="nl-NL" sz="750" dirty="0">
                <a:solidFill>
                  <a:srgbClr val="000000"/>
                </a:solidFill>
                <a:latin typeface="RO Sans"/>
              </a:rPr>
              <a:t>Het staat de regio’s uiteraard vrij om waar gewenst hier nog andere sectoren aan toe te voegen. Denk aan o.a. mondzorg, farmacie, </a:t>
            </a:r>
            <a:r>
              <a:rPr lang="nl-NL" sz="750" dirty="0" err="1">
                <a:solidFill>
                  <a:srgbClr val="000000"/>
                </a:solidFill>
                <a:latin typeface="RO Sans"/>
              </a:rPr>
              <a:t>paramedie</a:t>
            </a:r>
            <a:r>
              <a:rPr lang="nl-NL" sz="750" dirty="0">
                <a:solidFill>
                  <a:srgbClr val="000000"/>
                </a:solidFill>
                <a:latin typeface="RO Sans"/>
              </a:rPr>
              <a:t> en hulpmiddelen. </a:t>
            </a:r>
            <a:endParaRPr lang="nl-NL" sz="750" i="1" dirty="0">
              <a:solidFill>
                <a:srgbClr val="FF0000"/>
              </a:solidFill>
              <a:latin typeface="RO Sans"/>
            </a:endParaRPr>
          </a:p>
        </p:txBody>
      </p:sp>
    </p:spTree>
    <p:extLst>
      <p:ext uri="{BB962C8B-B14F-4D97-AF65-F5344CB8AC3E}">
        <p14:creationId xmlns:p14="http://schemas.microsoft.com/office/powerpoint/2010/main" val="3790917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7.	</a:t>
            </a:r>
            <a:r>
              <a:rPr lang="nl-NL" sz="3000" dirty="0">
                <a:solidFill>
                  <a:srgbClr val="FFFFFF"/>
                </a:solidFill>
                <a:latin typeface="+mj-lt"/>
                <a:ea typeface="+mj-ea"/>
                <a:cs typeface="+mj-cs"/>
              </a:rPr>
              <a:t>Huisartsenzorg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Aanbod</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Consulten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Zorgkosten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Capaciteit</a:t>
            </a: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32</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phic 4" descr="Vrouwelijke arts silhouet">
            <a:extLst>
              <a:ext uri="{FF2B5EF4-FFF2-40B4-BE49-F238E27FC236}">
                <a16:creationId xmlns:a16="http://schemas.microsoft.com/office/drawing/2014/main" id="{ADA183D2-063B-4F28-96B0-78B23CD7FB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632" y="1719834"/>
            <a:ext cx="1404192" cy="1404192"/>
          </a:xfrm>
          <a:prstGeom prst="rect">
            <a:avLst/>
          </a:prstGeom>
        </p:spPr>
      </p:pic>
    </p:spTree>
    <p:extLst>
      <p:ext uri="{BB962C8B-B14F-4D97-AF65-F5344CB8AC3E}">
        <p14:creationId xmlns:p14="http://schemas.microsoft.com/office/powerpoint/2010/main" val="1977583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7A. Huisartsenzorg – aanbod</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3751748"/>
            <a:ext cx="3240000" cy="93455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de regio Drenthe wonen inwoners over het algemeen op een gemiddelde afstand van een huisartsenpraktijk.</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p:txBody>
      </p:sp>
      <p:sp>
        <p:nvSpPr>
          <p:cNvPr id="7" name="Tijdelijke aanduiding voor tekst 4">
            <a:extLst>
              <a:ext uri="{FF2B5EF4-FFF2-40B4-BE49-F238E27FC236}">
                <a16:creationId xmlns:a16="http://schemas.microsoft.com/office/drawing/2014/main" id="{A17C7B58-1400-C09C-4157-1CEF3F9E0A2B}"/>
              </a:ext>
            </a:extLst>
          </p:cNvPr>
          <p:cNvSpPr txBox="1">
            <a:spLocks/>
          </p:cNvSpPr>
          <p:nvPr/>
        </p:nvSpPr>
        <p:spPr>
          <a:xfrm>
            <a:off x="4889136" y="3751748"/>
            <a:ext cx="3240000" cy="93455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huisartsen per 10.000 inwoners is in de regio Drenthe relatief hoog. </a:t>
            </a:r>
            <a:endParaRPr lang="nl-NL" sz="750" dirty="0">
              <a:solidFill>
                <a:srgbClr val="00305B"/>
              </a:solidFill>
              <a:latin typeface="Verdana"/>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Emmen, Midden-Drenthe, Aa en Hunze en Meppel is de verhouding laag</a:t>
            </a:r>
            <a:r>
              <a:rPr lang="nl-NL" sz="750" dirty="0">
                <a:solidFill>
                  <a:srgbClr val="00305B"/>
                </a:solidFill>
                <a:latin typeface="Verdana"/>
              </a:rPr>
              <a:t>.</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r>
              <a:rPr lang="nl-NL" sz="750" dirty="0">
                <a:solidFill>
                  <a:srgbClr val="00305B"/>
                </a:solidFill>
                <a:latin typeface="Verdana"/>
              </a:rPr>
              <a:t> </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2750C19B-9D33-262F-D6D4-B469A1B5B0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94"/>
          <a:stretch/>
        </p:blipFill>
        <p:spPr>
          <a:xfrm>
            <a:off x="616939" y="638147"/>
            <a:ext cx="3191965" cy="3113601"/>
          </a:xfrm>
          <a:prstGeom prst="rect">
            <a:avLst/>
          </a:prstGeom>
        </p:spPr>
      </p:pic>
      <p:pic>
        <p:nvPicPr>
          <p:cNvPr id="3" name="Afbeelding 2">
            <a:extLst>
              <a:ext uri="{FF2B5EF4-FFF2-40B4-BE49-F238E27FC236}">
                <a16:creationId xmlns:a16="http://schemas.microsoft.com/office/drawing/2014/main" id="{D3633802-60B1-11D1-336D-2956552C6B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72"/>
          <a:stretch/>
        </p:blipFill>
        <p:spPr>
          <a:xfrm>
            <a:off x="4889136" y="638147"/>
            <a:ext cx="3240000" cy="3113601"/>
          </a:xfrm>
          <a:prstGeom prst="rect">
            <a:avLst/>
          </a:prstGeom>
        </p:spPr>
      </p:pic>
    </p:spTree>
    <p:extLst>
      <p:ext uri="{BB962C8B-B14F-4D97-AF65-F5344CB8AC3E}">
        <p14:creationId xmlns:p14="http://schemas.microsoft.com/office/powerpoint/2010/main" val="2039483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8" name="Tijdelijke aanduiding voor tekst 4">
            <a:extLst>
              <a:ext uri="{FF2B5EF4-FFF2-40B4-BE49-F238E27FC236}">
                <a16:creationId xmlns:a16="http://schemas.microsoft.com/office/drawing/2014/main" id="{0BE932EA-C7ED-310C-B6F2-302E424152B9}"/>
              </a:ext>
            </a:extLst>
          </p:cNvPr>
          <p:cNvSpPr txBox="1">
            <a:spLocks/>
          </p:cNvSpPr>
          <p:nvPr/>
        </p:nvSpPr>
        <p:spPr>
          <a:xfrm>
            <a:off x="616939" y="3140444"/>
            <a:ext cx="3240000" cy="126645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reguliere huisartsconsulten is in 2040 28.970 per jaar meer dan in 2023; een stijging van 2,6%.</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reguliere huisartsconsulten in de regio Drenthe is lager dan de gemiddelde stijging in Nederland.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Tijdelijke aanduiding voor tekst 4">
            <a:extLst>
              <a:ext uri="{FF2B5EF4-FFF2-40B4-BE49-F238E27FC236}">
                <a16:creationId xmlns:a16="http://schemas.microsoft.com/office/drawing/2014/main" id="{DFFE2D2F-84F6-A4E8-4F33-0F2500224841}"/>
              </a:ext>
            </a:extLst>
          </p:cNvPr>
          <p:cNvSpPr txBox="1">
            <a:spLocks/>
          </p:cNvSpPr>
          <p:nvPr/>
        </p:nvSpPr>
        <p:spPr>
          <a:xfrm>
            <a:off x="4889136" y="3140444"/>
            <a:ext cx="3240000" cy="126645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telefonische huisartsconsulten is in 2040 </a:t>
            </a:r>
            <a:r>
              <a:rPr lang="nl-NL" sz="750" dirty="0">
                <a:solidFill>
                  <a:srgbClr val="00305B"/>
                </a:solidFill>
                <a:latin typeface="Verdana"/>
              </a:rPr>
              <a:t>74.350</a:t>
            </a:r>
            <a:r>
              <a:rPr kumimoji="0" lang="nl-NL" sz="750" b="0" i="0" u="none" strike="noStrike" kern="1200" cap="none" spc="0" normalizeH="0" baseline="0" noProof="0" dirty="0">
                <a:ln>
                  <a:noFill/>
                </a:ln>
                <a:solidFill>
                  <a:srgbClr val="00305B"/>
                </a:solidFill>
                <a:effectLst/>
                <a:uLnTx/>
                <a:uFillTx/>
                <a:latin typeface="Verdana"/>
                <a:ea typeface="+mn-ea"/>
                <a:cs typeface="+mn-cs"/>
              </a:rPr>
              <a:t> per jaar meer dan in 2023; een stijging van 10,2%.</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telefonische huisartsconsulten in de regio Drenthe is lager dan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7B. Huisartsenzorg – consulten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1C653E78-91A5-2187-0C8C-43EAA810300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0"/>
            <a:ext cx="3239999" cy="2159999"/>
          </a:xfrm>
          <a:prstGeom prst="rect">
            <a:avLst/>
          </a:prstGeom>
        </p:spPr>
      </p:pic>
      <p:pic>
        <p:nvPicPr>
          <p:cNvPr id="10" name="Afbeelding 9">
            <a:extLst>
              <a:ext uri="{FF2B5EF4-FFF2-40B4-BE49-F238E27FC236}">
                <a16:creationId xmlns:a16="http://schemas.microsoft.com/office/drawing/2014/main" id="{C7F6204F-CAB1-CF93-24E4-E49AC6646E5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89136" y="869430"/>
            <a:ext cx="3239999" cy="2159999"/>
          </a:xfrm>
          <a:prstGeom prst="rect">
            <a:avLst/>
          </a:prstGeom>
        </p:spPr>
      </p:pic>
    </p:spTree>
    <p:extLst>
      <p:ext uri="{BB962C8B-B14F-4D97-AF65-F5344CB8AC3E}">
        <p14:creationId xmlns:p14="http://schemas.microsoft.com/office/powerpoint/2010/main" val="3499592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35</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7C. Huisartsenzorg – zorgkosten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80D7FA32-63D9-6612-5797-E8917A149E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396"/>
          <a:stretch/>
        </p:blipFill>
        <p:spPr>
          <a:xfrm>
            <a:off x="647681" y="972599"/>
            <a:ext cx="5067319" cy="2550547"/>
          </a:xfrm>
          <a:prstGeom prst="rect">
            <a:avLst/>
          </a:prstGeom>
        </p:spPr>
      </p:pic>
      <p:sp>
        <p:nvSpPr>
          <p:cNvPr id="8" name="Tijdelijke aanduiding voor tekst 4">
            <a:extLst>
              <a:ext uri="{FF2B5EF4-FFF2-40B4-BE49-F238E27FC236}">
                <a16:creationId xmlns:a16="http://schemas.microsoft.com/office/drawing/2014/main" id="{46FB0544-176B-1DC4-FFE3-2F9C031C1826}"/>
              </a:ext>
            </a:extLst>
          </p:cNvPr>
          <p:cNvSpPr txBox="1">
            <a:spLocks/>
          </p:cNvSpPr>
          <p:nvPr/>
        </p:nvSpPr>
        <p:spPr>
          <a:xfrm>
            <a:off x="6134980" y="969309"/>
            <a:ext cx="2361338" cy="145554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a:t>
            </a:r>
            <a:r>
              <a:rPr kumimoji="0" lang="nl-NL" sz="750" b="0" i="0" u="none" strike="noStrike" kern="1200" cap="none" spc="0" normalizeH="0" baseline="0" noProof="0" dirty="0" err="1">
                <a:ln>
                  <a:noFill/>
                </a:ln>
                <a:solidFill>
                  <a:srgbClr val="00305B"/>
                </a:solidFill>
                <a:effectLst/>
                <a:uLnTx/>
                <a:uFillTx/>
                <a:latin typeface="Verdana"/>
                <a:ea typeface="+mn-ea"/>
                <a:cs typeface="+mn-cs"/>
              </a:rPr>
              <a:t>huisartsen-zorg</a:t>
            </a:r>
            <a:r>
              <a:rPr kumimoji="0" lang="nl-NL" sz="750" b="0" i="0" u="none" strike="noStrike" kern="1200" cap="none" spc="0" normalizeH="0" baseline="0" noProof="0" dirty="0">
                <a:ln>
                  <a:noFill/>
                </a:ln>
                <a:solidFill>
                  <a:srgbClr val="00305B"/>
                </a:solidFill>
                <a:effectLst/>
                <a:uLnTx/>
                <a:uFillTx/>
                <a:latin typeface="Verdana"/>
                <a:ea typeface="+mn-ea"/>
                <a:cs typeface="+mn-cs"/>
              </a:rPr>
              <a:t> liggen in de regio Drenthe voor alle </a:t>
            </a:r>
            <a:r>
              <a:rPr lang="nl-NL" sz="750" dirty="0">
                <a:solidFill>
                  <a:srgbClr val="00305B"/>
                </a:solidFill>
                <a:latin typeface="Verdana"/>
              </a:rPr>
              <a:t>leeftijdscategorieën op of rondom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Rechthoek 8">
            <a:extLst>
              <a:ext uri="{FF2B5EF4-FFF2-40B4-BE49-F238E27FC236}">
                <a16:creationId xmlns:a16="http://schemas.microsoft.com/office/drawing/2014/main" id="{7E6385FA-1E0D-D028-8952-9F060D470C72}"/>
              </a:ext>
            </a:extLst>
          </p:cNvPr>
          <p:cNvSpPr/>
          <p:nvPr/>
        </p:nvSpPr>
        <p:spPr>
          <a:xfrm>
            <a:off x="4048433" y="1392466"/>
            <a:ext cx="1666568" cy="1032387"/>
          </a:xfrm>
          <a:prstGeom prst="rect">
            <a:avLst/>
          </a:prstGeom>
          <a:noFill/>
          <a:ln>
            <a:solidFill>
              <a:srgbClr val="F37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70037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7D. Huisartsenzorg –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ekstvak 5">
            <a:extLst>
              <a:ext uri="{FF2B5EF4-FFF2-40B4-BE49-F238E27FC236}">
                <a16:creationId xmlns:a16="http://schemas.microsoft.com/office/drawing/2014/main" id="{83E87296-1743-8285-F65F-FA1A0DA4EA97}"/>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1812969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8.	</a:t>
            </a:r>
            <a:r>
              <a:rPr lang="nl-NL" sz="3000" dirty="0">
                <a:solidFill>
                  <a:srgbClr val="FFFFFF"/>
                </a:solidFill>
                <a:latin typeface="+mj-lt"/>
                <a:ea typeface="+mj-ea"/>
                <a:cs typeface="+mj-cs"/>
              </a:rPr>
              <a:t>Medisch specialistische 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Locaties ziekenhuizen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Aantal DBC’s</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Wachttijden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Zorgkosten</a:t>
            </a: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37</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Graphic 7" descr="Ziekenhuis silhouet">
            <a:extLst>
              <a:ext uri="{FF2B5EF4-FFF2-40B4-BE49-F238E27FC236}">
                <a16:creationId xmlns:a16="http://schemas.microsoft.com/office/drawing/2014/main" id="{9F763DDE-3819-4F69-1E69-3274F71765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9708" y="1674000"/>
            <a:ext cx="1450200" cy="1450200"/>
          </a:xfrm>
          <a:prstGeom prst="rect">
            <a:avLst/>
          </a:prstGeom>
        </p:spPr>
      </p:pic>
    </p:spTree>
    <p:extLst>
      <p:ext uri="{BB962C8B-B14F-4D97-AF65-F5344CB8AC3E}">
        <p14:creationId xmlns:p14="http://schemas.microsoft.com/office/powerpoint/2010/main" val="21584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38</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8A. MSZ – locaties ziekenhuizen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3" y="860857"/>
            <a:ext cx="4140097" cy="124748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de regio Drenthe zijn twee ziekenhuizen (hoofdlocaties):</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err="1">
                <a:ln>
                  <a:noFill/>
                </a:ln>
                <a:solidFill>
                  <a:srgbClr val="00305B"/>
                </a:solidFill>
                <a:effectLst/>
                <a:uLnTx/>
                <a:uFillTx/>
                <a:latin typeface="Verdana"/>
                <a:ea typeface="+mn-ea"/>
                <a:cs typeface="+mn-cs"/>
              </a:rPr>
              <a:t>Treant</a:t>
            </a:r>
            <a:r>
              <a:rPr kumimoji="0" lang="nl-NL" sz="750" b="0" i="0" u="none" strike="noStrike" kern="1200" cap="none" spc="0" normalizeH="0" baseline="0" noProof="0" dirty="0">
                <a:ln>
                  <a:noFill/>
                </a:ln>
                <a:solidFill>
                  <a:srgbClr val="00305B"/>
                </a:solidFill>
                <a:effectLst/>
                <a:uLnTx/>
                <a:uFillTx/>
                <a:latin typeface="Verdana"/>
                <a:ea typeface="+mn-ea"/>
                <a:cs typeface="+mn-cs"/>
              </a:rPr>
              <a:t> Zorggroep Scheper</a:t>
            </a:r>
            <a:r>
              <a:rPr lang="nl-NL" sz="750" dirty="0">
                <a:solidFill>
                  <a:srgbClr val="00305B"/>
                </a:solidFill>
                <a:latin typeface="Verdana"/>
              </a:rPr>
              <a:t> (Emmen, Hoogeveen) – Algemeen ziekenhuis</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err="1">
                <a:ln>
                  <a:noFill/>
                </a:ln>
                <a:solidFill>
                  <a:srgbClr val="00305B"/>
                </a:solidFill>
                <a:effectLst/>
                <a:uLnTx/>
                <a:uFillTx/>
                <a:latin typeface="Verdana"/>
                <a:ea typeface="+mn-ea"/>
                <a:cs typeface="+mn-cs"/>
              </a:rPr>
              <a:t>Wilhe</a:t>
            </a:r>
            <a:r>
              <a:rPr lang="nl-NL" sz="750" dirty="0" err="1">
                <a:solidFill>
                  <a:srgbClr val="00305B"/>
                </a:solidFill>
                <a:latin typeface="Verdana"/>
              </a:rPr>
              <a:t>lmina</a:t>
            </a:r>
            <a:r>
              <a:rPr lang="nl-NL" sz="750" dirty="0">
                <a:solidFill>
                  <a:srgbClr val="00305B"/>
                </a:solidFill>
                <a:latin typeface="Verdana"/>
              </a:rPr>
              <a:t> Ziekenhuis (Assen) – Algemeen ziekenhuis</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0BAB0A6A-AE41-49AF-900F-A3616D4C7A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939" y="860857"/>
            <a:ext cx="3240000" cy="2790295"/>
          </a:xfrm>
          <a:prstGeom prst="rect">
            <a:avLst/>
          </a:prstGeom>
        </p:spPr>
      </p:pic>
      <p:pic>
        <p:nvPicPr>
          <p:cNvPr id="8" name="Afbeelding 7">
            <a:extLst>
              <a:ext uri="{FF2B5EF4-FFF2-40B4-BE49-F238E27FC236}">
                <a16:creationId xmlns:a16="http://schemas.microsoft.com/office/drawing/2014/main" id="{51166C0D-D8B6-BCDC-B074-B7914AADB6D7}"/>
              </a:ext>
            </a:extLst>
          </p:cNvPr>
          <p:cNvPicPr>
            <a:picLocks noChangeAspect="1"/>
          </p:cNvPicPr>
          <p:nvPr/>
        </p:nvPicPr>
        <p:blipFill>
          <a:blip r:embed="rId3"/>
          <a:stretch>
            <a:fillRect/>
          </a:stretch>
        </p:blipFill>
        <p:spPr>
          <a:xfrm>
            <a:off x="3328075" y="2759059"/>
            <a:ext cx="201185" cy="213378"/>
          </a:xfrm>
          <a:prstGeom prst="rect">
            <a:avLst/>
          </a:prstGeom>
        </p:spPr>
      </p:pic>
      <p:sp>
        <p:nvSpPr>
          <p:cNvPr id="7" name="Tijdelijke aanduiding voor tekst 4">
            <a:extLst>
              <a:ext uri="{FF2B5EF4-FFF2-40B4-BE49-F238E27FC236}">
                <a16:creationId xmlns:a16="http://schemas.microsoft.com/office/drawing/2014/main" id="{3639ED0E-2A4D-D9A7-D64A-BBE161E9A8A1}"/>
              </a:ext>
            </a:extLst>
          </p:cNvPr>
          <p:cNvSpPr txBox="1">
            <a:spLocks/>
          </p:cNvSpPr>
          <p:nvPr/>
        </p:nvSpPr>
        <p:spPr>
          <a:xfrm>
            <a:off x="616939" y="3770026"/>
            <a:ext cx="3240000" cy="35112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In de regio Drenthe is de afstand tot ziekenhuislocaties (in kilometers) groot. </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p:txBody>
      </p:sp>
      <p:pic>
        <p:nvPicPr>
          <p:cNvPr id="11" name="Afbeelding 10">
            <a:extLst>
              <a:ext uri="{FF2B5EF4-FFF2-40B4-BE49-F238E27FC236}">
                <a16:creationId xmlns:a16="http://schemas.microsoft.com/office/drawing/2014/main" id="{492C461A-2142-E351-FDF3-AF28988CFCC0}"/>
              </a:ext>
            </a:extLst>
          </p:cNvPr>
          <p:cNvPicPr>
            <a:picLocks noChangeAspect="1"/>
          </p:cNvPicPr>
          <p:nvPr/>
        </p:nvPicPr>
        <p:blipFill>
          <a:blip r:embed="rId4"/>
          <a:stretch>
            <a:fillRect/>
          </a:stretch>
        </p:blipFill>
        <p:spPr>
          <a:xfrm>
            <a:off x="2136346" y="1761987"/>
            <a:ext cx="201185" cy="213378"/>
          </a:xfrm>
          <a:prstGeom prst="rect">
            <a:avLst/>
          </a:prstGeom>
        </p:spPr>
      </p:pic>
      <p:pic>
        <p:nvPicPr>
          <p:cNvPr id="2" name="Afbeelding 1">
            <a:extLst>
              <a:ext uri="{FF2B5EF4-FFF2-40B4-BE49-F238E27FC236}">
                <a16:creationId xmlns:a16="http://schemas.microsoft.com/office/drawing/2014/main" id="{59EBB272-008F-89AB-4DEC-9453B636E4FE}"/>
              </a:ext>
            </a:extLst>
          </p:cNvPr>
          <p:cNvPicPr>
            <a:picLocks noChangeAspect="1"/>
          </p:cNvPicPr>
          <p:nvPr/>
        </p:nvPicPr>
        <p:blipFill>
          <a:blip r:embed="rId3"/>
          <a:stretch>
            <a:fillRect/>
          </a:stretch>
        </p:blipFill>
        <p:spPr>
          <a:xfrm>
            <a:off x="1935161" y="3018148"/>
            <a:ext cx="201185" cy="213378"/>
          </a:xfrm>
          <a:prstGeom prst="rect">
            <a:avLst/>
          </a:prstGeom>
        </p:spPr>
      </p:pic>
    </p:spTree>
    <p:extLst>
      <p:ext uri="{BB962C8B-B14F-4D97-AF65-F5344CB8AC3E}">
        <p14:creationId xmlns:p14="http://schemas.microsoft.com/office/powerpoint/2010/main" val="253105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39</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nl-NL" sz="2000" dirty="0">
                <a:solidFill>
                  <a:srgbClr val="00305B"/>
                </a:solidFill>
                <a:latin typeface="Verdana"/>
              </a:rPr>
              <a:t>8B</a:t>
            </a:r>
            <a:r>
              <a:rPr kumimoji="0" lang="nl-NL" sz="2000" b="1" i="0" u="none" strike="noStrike" kern="1200" cap="none" spc="0" normalizeH="0" baseline="0" noProof="0" dirty="0">
                <a:ln>
                  <a:noFill/>
                </a:ln>
                <a:solidFill>
                  <a:srgbClr val="00305B"/>
                </a:solidFill>
                <a:effectLst/>
                <a:uLnTx/>
                <a:uFillTx/>
                <a:latin typeface="Verdana"/>
                <a:ea typeface="+mj-ea"/>
                <a:cs typeface="+mj-cs"/>
              </a:rPr>
              <a:t>. MSZ – aantal DBC’s</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2594071"/>
            <a:ext cx="2520000" cy="215781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patiënten in de regio Drenthe dat onder behandeling is in een algemeen ziekenhuis stijgt van 220.340 in 2023 naar 225.830 in 2040; dit is een stijging van 5.490 personen, een toename van 2,5%.  </a:t>
            </a:r>
            <a:endParaRPr lang="nl-NL" sz="750" dirty="0">
              <a:solidFill>
                <a:srgbClr val="00305B"/>
              </a:solidFill>
              <a:latin typeface="Verdana"/>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patiënten in de regio Drenthe dat onder behandeling is in een algemeen ziekenhuis stijgt in de regio Drenthe minder dan de gemiddelde stijging in Nederland.</a:t>
            </a:r>
            <a:r>
              <a:rPr lang="nl-NL" sz="750" i="1" dirty="0">
                <a:solidFill>
                  <a:srgbClr val="FF0000"/>
                </a:solidFill>
              </a:rPr>
              <a:t>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4">
            <a:extLst>
              <a:ext uri="{FF2B5EF4-FFF2-40B4-BE49-F238E27FC236}">
                <a16:creationId xmlns:a16="http://schemas.microsoft.com/office/drawing/2014/main" id="{A17C7B58-1400-C09C-4157-1CEF3F9E0A2B}"/>
              </a:ext>
            </a:extLst>
          </p:cNvPr>
          <p:cNvSpPr txBox="1">
            <a:spLocks/>
          </p:cNvSpPr>
          <p:nvPr/>
        </p:nvSpPr>
        <p:spPr>
          <a:xfrm>
            <a:off x="6264234" y="2594071"/>
            <a:ext cx="2519765" cy="215781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DBC’s in de regio Drenthe stijgt met 6,3% in de periode 2023-2040. </a:t>
            </a:r>
            <a:endParaRPr lang="nl-NL" sz="750" dirty="0">
              <a:solidFill>
                <a:srgbClr val="00305B"/>
              </a:solidFill>
              <a:latin typeface="Verdana"/>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stijging van het aantal DBC’s in de regio Drenthe is minder sterker dan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8" name="Afbeelding 7">
            <a:extLst>
              <a:ext uri="{FF2B5EF4-FFF2-40B4-BE49-F238E27FC236}">
                <a16:creationId xmlns:a16="http://schemas.microsoft.com/office/drawing/2014/main" id="{AA0A5B2D-F51B-2D20-48AC-CC611D39321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2519999" cy="1679999"/>
          </a:xfrm>
          <a:prstGeom prst="rect">
            <a:avLst/>
          </a:prstGeom>
        </p:spPr>
      </p:pic>
      <p:pic>
        <p:nvPicPr>
          <p:cNvPr id="9" name="Afbeelding 8">
            <a:extLst>
              <a:ext uri="{FF2B5EF4-FFF2-40B4-BE49-F238E27FC236}">
                <a16:creationId xmlns:a16="http://schemas.microsoft.com/office/drawing/2014/main" id="{2340125E-1393-9DC4-5F1D-1D9A305B2DD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63999" y="869431"/>
            <a:ext cx="2519999" cy="1679999"/>
          </a:xfrm>
          <a:prstGeom prst="rect">
            <a:avLst/>
          </a:prstGeom>
        </p:spPr>
      </p:pic>
      <p:pic>
        <p:nvPicPr>
          <p:cNvPr id="2" name="Afbeelding 1">
            <a:extLst>
              <a:ext uri="{FF2B5EF4-FFF2-40B4-BE49-F238E27FC236}">
                <a16:creationId xmlns:a16="http://schemas.microsoft.com/office/drawing/2014/main" id="{966F1EF5-BBD2-4D15-CAA1-8180433EC1E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440469" y="869431"/>
            <a:ext cx="2519999" cy="1679999"/>
          </a:xfrm>
          <a:prstGeom prst="rect">
            <a:avLst/>
          </a:prstGeom>
        </p:spPr>
      </p:pic>
      <p:sp>
        <p:nvSpPr>
          <p:cNvPr id="3" name="Tijdelijke aanduiding voor tekst 4">
            <a:extLst>
              <a:ext uri="{FF2B5EF4-FFF2-40B4-BE49-F238E27FC236}">
                <a16:creationId xmlns:a16="http://schemas.microsoft.com/office/drawing/2014/main" id="{C83C9A8D-FDC8-AEE7-F7C8-735A8B4C4F45}"/>
              </a:ext>
            </a:extLst>
          </p:cNvPr>
          <p:cNvSpPr txBox="1">
            <a:spLocks/>
          </p:cNvSpPr>
          <p:nvPr/>
        </p:nvSpPr>
        <p:spPr>
          <a:xfrm>
            <a:off x="3440469" y="2597340"/>
            <a:ext cx="2520000" cy="215454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patiënten in de regio Drenthe dat onder behandeling is in een UMC daalt van 30.020 in 2023 naar 29.950 in 2040; dit is een daling van 70 personen, een daling van 0,2%. </a:t>
            </a:r>
            <a:endParaRPr lang="nl-NL" sz="750" dirty="0">
              <a:solidFill>
                <a:srgbClr val="00305B"/>
              </a:solidFill>
              <a:latin typeface="Verdana"/>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patiënten in de regio Drenthe dat onder behandeling is in een UMC stijgt in de regio Drenthe minder dan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235164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fld id="{B500B4EA-48F5-4D6B-8A27-34F1B4F9D915}" type="datetime1">
              <a:rPr lang="nl-NL" smtClean="0"/>
              <a:t>31-3-2023</a:t>
            </a:fld>
            <a:endParaRPr lang="nl-NL" dirty="0"/>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fld id="{14F1411D-0280-154F-AEAC-4C20B7AA46B2}" type="slidenum">
              <a:rPr lang="nl-NL" smtClean="0"/>
              <a:t>4</a:t>
            </a:fld>
            <a:endParaRPr lang="nl-NL" dirty="0"/>
          </a:p>
        </p:txBody>
      </p:sp>
      <p:sp>
        <p:nvSpPr>
          <p:cNvPr id="6" name="Tijdelijke aanduiding voor tekst 5">
            <a:extLst>
              <a:ext uri="{FF2B5EF4-FFF2-40B4-BE49-F238E27FC236}">
                <a16:creationId xmlns:a16="http://schemas.microsoft.com/office/drawing/2014/main" id="{DFC44281-2670-4996-804C-B8F31FE680D6}"/>
              </a:ext>
            </a:extLst>
          </p:cNvPr>
          <p:cNvSpPr>
            <a:spLocks noGrp="1"/>
          </p:cNvSpPr>
          <p:nvPr>
            <p:ph type="body" sz="half" idx="2"/>
          </p:nvPr>
        </p:nvSpPr>
        <p:spPr>
          <a:xfrm>
            <a:off x="5081860" y="545877"/>
            <a:ext cx="3481640" cy="2951999"/>
          </a:xfrm>
        </p:spPr>
        <p:txBody>
          <a:bodyPr/>
          <a:lstStyle/>
          <a:p>
            <a:r>
              <a:rPr lang="nl-NL" b="1" dirty="0">
                <a:effectLst/>
                <a:latin typeface="Verdana" panose="020B0604030504040204" pitchFamily="34" charset="0"/>
                <a:ea typeface="Calibri" panose="020F0502020204030204" pitchFamily="34" charset="0"/>
                <a:cs typeface="Times New Roman" panose="02020603050405020304" pitchFamily="18" charset="0"/>
              </a:rPr>
              <a:t>Samenvatting en belangrijkste conclusies</a:t>
            </a:r>
          </a:p>
          <a:p>
            <a:endParaRPr lang="nl-NL" b="1" dirty="0">
              <a:effectLst/>
              <a:latin typeface="Verdana" panose="020B0604030504040204" pitchFamily="34" charset="0"/>
              <a:ea typeface="Calibri" panose="020F0502020204030204" pitchFamily="34" charset="0"/>
              <a:cs typeface="Times New Roman" panose="02020603050405020304" pitchFamily="18" charset="0"/>
            </a:endParaRPr>
          </a:p>
          <a:p>
            <a:r>
              <a:rPr lang="nl-NL" b="1" dirty="0">
                <a:effectLst/>
                <a:latin typeface="Verdana" panose="020B0604030504040204" pitchFamily="34" charset="0"/>
                <a:ea typeface="Calibri" panose="020F0502020204030204" pitchFamily="34" charset="0"/>
                <a:cs typeface="Times New Roman" panose="02020603050405020304" pitchFamily="18" charset="0"/>
              </a:rPr>
              <a:t>A. Kenmerken van de regio:</a:t>
            </a:r>
          </a:p>
          <a:p>
            <a:pPr marL="228600" indent="-228600">
              <a:buFont typeface="+mj-lt"/>
              <a:buAutoNum type="arabicPeriod"/>
            </a:pPr>
            <a:r>
              <a:rPr lang="nl-NL" dirty="0">
                <a:effectLst/>
                <a:latin typeface="Verdana" panose="020B0604030504040204" pitchFamily="34" charset="0"/>
                <a:ea typeface="Calibri" panose="020F0502020204030204" pitchFamily="34" charset="0"/>
                <a:cs typeface="Times New Roman" panose="02020603050405020304" pitchFamily="18" charset="0"/>
              </a:rPr>
              <a:t>Demografie</a:t>
            </a:r>
          </a:p>
          <a:p>
            <a:pPr marL="228600" indent="-228600">
              <a:buFont typeface="+mj-lt"/>
              <a:buAutoNum type="arabicPeriod"/>
            </a:pPr>
            <a:r>
              <a:rPr lang="nl-NL" dirty="0">
                <a:latin typeface="Verdana" panose="020B0604030504040204" pitchFamily="34" charset="0"/>
                <a:ea typeface="Calibri" panose="020F0502020204030204" pitchFamily="34" charset="0"/>
                <a:cs typeface="Times New Roman" panose="02020603050405020304" pitchFamily="18" charset="0"/>
              </a:rPr>
              <a:t>Sociale factoren</a:t>
            </a:r>
            <a:endParaRPr lang="nl-NL" dirty="0">
              <a:effectLst/>
              <a:latin typeface="Verdana" panose="020B060403050404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nl-NL" dirty="0">
                <a:latin typeface="Verdana" panose="020B0604030504040204" pitchFamily="34" charset="0"/>
                <a:ea typeface="Calibri" panose="020F0502020204030204" pitchFamily="34" charset="0"/>
                <a:cs typeface="Times New Roman" panose="02020603050405020304" pitchFamily="18" charset="0"/>
              </a:rPr>
              <a:t>Gezondheid en leefstijl</a:t>
            </a:r>
          </a:p>
          <a:p>
            <a:pPr marL="228600" indent="-228600">
              <a:buFont typeface="+mj-lt"/>
              <a:buAutoNum type="arabicPeriod"/>
            </a:pPr>
            <a:r>
              <a:rPr lang="nl-NL" dirty="0">
                <a:effectLst/>
                <a:latin typeface="Verdana" panose="020B0604030504040204" pitchFamily="34" charset="0"/>
                <a:ea typeface="Calibri" panose="020F0502020204030204" pitchFamily="34" charset="0"/>
                <a:cs typeface="Times New Roman" panose="02020603050405020304" pitchFamily="18" charset="0"/>
              </a:rPr>
              <a:t>IZA-doelgroepen</a:t>
            </a:r>
          </a:p>
          <a:p>
            <a:pPr marL="228600" indent="-228600">
              <a:buFont typeface="+mj-lt"/>
              <a:buAutoNum type="arabicPeriod"/>
            </a:pPr>
            <a:r>
              <a:rPr lang="nl-NL" dirty="0">
                <a:effectLst/>
                <a:latin typeface="Verdana" panose="020B0604030504040204" pitchFamily="34" charset="0"/>
                <a:ea typeface="Calibri" panose="020F0502020204030204" pitchFamily="34" charset="0"/>
                <a:cs typeface="Times New Roman" panose="02020603050405020304" pitchFamily="18" charset="0"/>
              </a:rPr>
              <a:t>Fysieke omgeving</a:t>
            </a:r>
          </a:p>
          <a:p>
            <a:pPr marL="228600" indent="-228600">
              <a:buFont typeface="+mj-lt"/>
              <a:buAutoNum type="arabicPeriod"/>
            </a:pPr>
            <a:r>
              <a:rPr lang="nl-NL" dirty="0">
                <a:latin typeface="Verdana" panose="020B0604030504040204" pitchFamily="34" charset="0"/>
                <a:ea typeface="Calibri" panose="020F0502020204030204" pitchFamily="34" charset="0"/>
                <a:cs typeface="Times New Roman" panose="02020603050405020304" pitchFamily="18" charset="0"/>
              </a:rPr>
              <a:t>Arbeidsmarkt</a:t>
            </a:r>
          </a:p>
          <a:p>
            <a:endParaRPr lang="nl-NL" dirty="0">
              <a:effectLst/>
              <a:latin typeface="Verdana" panose="020B0604030504040204" pitchFamily="34" charset="0"/>
              <a:ea typeface="Calibri" panose="020F0502020204030204" pitchFamily="34" charset="0"/>
              <a:cs typeface="Times New Roman" panose="02020603050405020304" pitchFamily="18" charset="0"/>
            </a:endParaRPr>
          </a:p>
          <a:p>
            <a:r>
              <a:rPr lang="nl-NL" b="1" dirty="0">
                <a:latin typeface="Verdana" panose="020B0604030504040204" pitchFamily="34" charset="0"/>
                <a:ea typeface="Calibri" panose="020F0502020204030204" pitchFamily="34" charset="0"/>
                <a:cs typeface="Times New Roman" panose="02020603050405020304" pitchFamily="18" charset="0"/>
              </a:rPr>
              <a:t>B. Zorg in de regio (per sector):</a:t>
            </a:r>
            <a:endParaRPr lang="nl-NL" b="1" dirty="0">
              <a:effectLst/>
              <a:latin typeface="Verdana" panose="020B0604030504040204" pitchFamily="34" charset="0"/>
              <a:ea typeface="Calibri" panose="020F0502020204030204" pitchFamily="34" charset="0"/>
              <a:cs typeface="Times New Roman" panose="02020603050405020304" pitchFamily="18" charset="0"/>
            </a:endParaRP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Huisartsenzorg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Medisch specialistische 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Acute 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Geboortezorg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Geestelijke gezondheidszorg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Verpleeg- en verzorgingshuizen en thuiszorg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Gehandicaptenzorg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Jeugdwet en </a:t>
            </a:r>
            <a:r>
              <a:rPr lang="nl-NL" dirty="0" err="1">
                <a:latin typeface="Verdana" panose="020B0604030504040204" pitchFamily="34" charset="0"/>
                <a:cs typeface="Times New Roman" panose="02020603050405020304" pitchFamily="18" charset="0"/>
              </a:rPr>
              <a:t>Wmo</a:t>
            </a:r>
            <a:endParaRPr lang="nl-NL" dirty="0">
              <a:latin typeface="Verdana" panose="020B0604030504040204" pitchFamily="34" charset="0"/>
              <a:cs typeface="Times New Roman" panose="02020603050405020304" pitchFamily="18" charset="0"/>
            </a:endParaRP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Preventie</a:t>
            </a:r>
          </a:p>
          <a:p>
            <a:endParaRPr lang="nl-NL" dirty="0"/>
          </a:p>
          <a:p>
            <a:r>
              <a:rPr lang="nl-NL" b="1" dirty="0"/>
              <a:t>C. Regionale samenwerking</a:t>
            </a:r>
          </a:p>
          <a:p>
            <a:endParaRPr lang="nl-NL" dirty="0"/>
          </a:p>
          <a:p>
            <a:r>
              <a:rPr lang="nl-NL" b="1" dirty="0"/>
              <a:t>D. Conclusies</a:t>
            </a:r>
            <a:endParaRPr lang="nl-NL" dirty="0"/>
          </a:p>
          <a:p>
            <a:pPr marL="457200" indent="-457200">
              <a:buAutoNum type="arabicPeriod"/>
            </a:pPr>
            <a:endParaRPr lang="nl-NL" sz="1600" dirty="0"/>
          </a:p>
          <a:p>
            <a:pPr marL="457200" indent="-457200">
              <a:buAutoNum type="arabicPeriod"/>
            </a:pPr>
            <a:endParaRPr lang="nl-NL" sz="1600" dirty="0"/>
          </a:p>
          <a:p>
            <a:pPr marL="457200" indent="-457200">
              <a:buAutoNum type="arabicPeriod"/>
            </a:pPr>
            <a:endParaRPr lang="nl-NL" sz="2000" dirty="0"/>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t>Inhoudsopgave</a:t>
            </a:r>
          </a:p>
          <a:p>
            <a:endParaRPr lang="nl-NL" dirty="0"/>
          </a:p>
        </p:txBody>
      </p:sp>
    </p:spTree>
    <p:extLst>
      <p:ext uri="{BB962C8B-B14F-4D97-AF65-F5344CB8AC3E}">
        <p14:creationId xmlns:p14="http://schemas.microsoft.com/office/powerpoint/2010/main" val="3965279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8C. MSZ – wachttijden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8" name="Tijdelijke aanduiding voor tekst 4">
            <a:extLst>
              <a:ext uri="{FF2B5EF4-FFF2-40B4-BE49-F238E27FC236}">
                <a16:creationId xmlns:a16="http://schemas.microsoft.com/office/drawing/2014/main" id="{46FB0544-176B-1DC4-FFE3-2F9C031C1826}"/>
              </a:ext>
            </a:extLst>
          </p:cNvPr>
          <p:cNvSpPr txBox="1">
            <a:spLocks/>
          </p:cNvSpPr>
          <p:nvPr/>
        </p:nvSpPr>
        <p:spPr>
          <a:xfrm>
            <a:off x="616939" y="854388"/>
            <a:ext cx="4101220" cy="320961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i="1" dirty="0">
                <a:solidFill>
                  <a:srgbClr val="FF0000"/>
                </a:solidFill>
              </a:rPr>
              <a:t>Op dit moment loopt er een apart traject voor de uitvoering van de VWS-opdracht Toegankelijkheid van MSZ en (regio)rapportages. De uitkomsten hiervan kunnen t.z.t. mogelijk worden verwerkt in dit regiobeeld. </a:t>
            </a:r>
            <a:endParaRPr kumimoji="0" lang="nl-NL" sz="750" b="0" i="1" u="none" strike="noStrike" kern="1200" cap="none" spc="0" normalizeH="0" baseline="0" noProof="0" dirty="0">
              <a:ln>
                <a:noFill/>
              </a:ln>
              <a:solidFill>
                <a:srgbClr val="FF0000"/>
              </a:solidFill>
              <a:effectLst/>
              <a:uLnTx/>
              <a:uFillTx/>
              <a:latin typeface="Verdana"/>
              <a:ea typeface="+mn-ea"/>
              <a:cs typeface="+mn-cs"/>
            </a:endParaRPr>
          </a:p>
        </p:txBody>
      </p:sp>
    </p:spTree>
    <p:extLst>
      <p:ext uri="{BB962C8B-B14F-4D97-AF65-F5344CB8AC3E}">
        <p14:creationId xmlns:p14="http://schemas.microsoft.com/office/powerpoint/2010/main" val="2899703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8D. MSZ – zorgkosten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80D7FA32-63D9-6612-5797-E8917A149E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80" r="680"/>
          <a:stretch/>
        </p:blipFill>
        <p:spPr>
          <a:xfrm>
            <a:off x="616939" y="972599"/>
            <a:ext cx="5040000" cy="2550547"/>
          </a:xfrm>
          <a:prstGeom prst="rect">
            <a:avLst/>
          </a:prstGeom>
        </p:spPr>
      </p:pic>
      <p:sp>
        <p:nvSpPr>
          <p:cNvPr id="8" name="Tijdelijke aanduiding voor tekst 4">
            <a:extLst>
              <a:ext uri="{FF2B5EF4-FFF2-40B4-BE49-F238E27FC236}">
                <a16:creationId xmlns:a16="http://schemas.microsoft.com/office/drawing/2014/main" id="{46FB0544-176B-1DC4-FFE3-2F9C031C1826}"/>
              </a:ext>
            </a:extLst>
          </p:cNvPr>
          <p:cNvSpPr txBox="1">
            <a:spLocks/>
          </p:cNvSpPr>
          <p:nvPr/>
        </p:nvSpPr>
        <p:spPr>
          <a:xfrm>
            <a:off x="6134980" y="969309"/>
            <a:ext cx="2361338" cy="179637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800" dirty="0">
                <a:solidFill>
                  <a:srgbClr val="00305B"/>
                </a:solidFill>
              </a:rPr>
              <a:t>De </a:t>
            </a:r>
            <a:r>
              <a:rPr kumimoji="0" lang="nl-NL" sz="800" b="0" i="0" u="none" strike="noStrike" kern="1200" cap="none" spc="0" normalizeH="0" baseline="0" noProof="0" dirty="0">
                <a:ln>
                  <a:noFill/>
                </a:ln>
                <a:solidFill>
                  <a:srgbClr val="00305B"/>
                </a:solidFill>
                <a:effectLst/>
                <a:uLnTx/>
                <a:uFillTx/>
                <a:latin typeface="Verdana"/>
                <a:ea typeface="+mn-ea"/>
                <a:cs typeface="+mn-cs"/>
              </a:rPr>
              <a:t>gemiddelde kosten voor medisch specialistische zorg liggen in de regio Drenthe voor alle </a:t>
            </a:r>
            <a:r>
              <a:rPr lang="nl-NL" sz="800" dirty="0">
                <a:solidFill>
                  <a:srgbClr val="00305B"/>
                </a:solidFill>
                <a:latin typeface="Verdana"/>
              </a:rPr>
              <a:t>leeftijdscategorieën op of rondom </a:t>
            </a:r>
            <a:r>
              <a:rPr kumimoji="0" lang="nl-NL" sz="800" b="0" i="0" u="none" strike="noStrike" kern="1200" cap="none" spc="0" normalizeH="0" baseline="0" noProof="0" dirty="0">
                <a:ln>
                  <a:noFill/>
                </a:ln>
                <a:solidFill>
                  <a:srgbClr val="00305B"/>
                </a:solidFill>
                <a:effectLst/>
                <a:uLnTx/>
                <a:uFillTx/>
                <a:latin typeface="Verdana"/>
                <a:ea typeface="+mn-ea"/>
                <a:cs typeface="+mn-cs"/>
              </a:rPr>
              <a:t>het landelijk gemiddelde.</a:t>
            </a:r>
          </a:p>
          <a:p>
            <a:pPr lvl="0">
              <a:spcAft>
                <a:spcPts val="600"/>
              </a:spcAft>
              <a:buClr>
                <a:srgbClr val="E17000"/>
              </a:buClr>
              <a:defRPr/>
            </a:pPr>
            <a:r>
              <a:rPr lang="nl-NL" sz="800" i="1" dirty="0">
                <a:solidFill>
                  <a:srgbClr val="FF0000"/>
                </a:solidFill>
              </a:rPr>
              <a:t>Verdere duiding/aanvulling door regio…</a:t>
            </a: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Rechthoek 8">
            <a:extLst>
              <a:ext uri="{FF2B5EF4-FFF2-40B4-BE49-F238E27FC236}">
                <a16:creationId xmlns:a16="http://schemas.microsoft.com/office/drawing/2014/main" id="{7E6385FA-1E0D-D028-8952-9F060D470C72}"/>
              </a:ext>
            </a:extLst>
          </p:cNvPr>
          <p:cNvSpPr/>
          <p:nvPr/>
        </p:nvSpPr>
        <p:spPr>
          <a:xfrm>
            <a:off x="958646" y="2255246"/>
            <a:ext cx="1666568" cy="1032387"/>
          </a:xfrm>
          <a:prstGeom prst="rect">
            <a:avLst/>
          </a:prstGeom>
          <a:noFill/>
          <a:ln>
            <a:solidFill>
              <a:srgbClr val="F37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45676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8E. MSZ –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5" name="Tekstvak 4">
            <a:extLst>
              <a:ext uri="{FF2B5EF4-FFF2-40B4-BE49-F238E27FC236}">
                <a16:creationId xmlns:a16="http://schemas.microsoft.com/office/drawing/2014/main" id="{DF15F4F4-6927-BD76-0916-7D2D4E76D6FC}"/>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1520615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9.	</a:t>
            </a:r>
            <a:r>
              <a:rPr lang="nl-NL" sz="3000" dirty="0">
                <a:solidFill>
                  <a:srgbClr val="FFFFFF"/>
                </a:solidFill>
                <a:latin typeface="+mj-lt"/>
                <a:ea typeface="+mj-ea"/>
                <a:cs typeface="+mj-cs"/>
              </a:rPr>
              <a:t>Acute 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Acute zorgvoorzieningen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Bezoeken huisartsenpost en SEH</a:t>
            </a: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43</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Ambulance silhouet">
            <a:extLst>
              <a:ext uri="{FF2B5EF4-FFF2-40B4-BE49-F238E27FC236}">
                <a16:creationId xmlns:a16="http://schemas.microsoft.com/office/drawing/2014/main" id="{BD1B6930-679D-50D0-B8E9-DD8885FDAE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8664" y="1712100"/>
            <a:ext cx="1466850" cy="1466850"/>
          </a:xfrm>
          <a:prstGeom prst="rect">
            <a:avLst/>
          </a:prstGeom>
        </p:spPr>
      </p:pic>
      <p:sp>
        <p:nvSpPr>
          <p:cNvPr id="9" name="Tijdelijke aanduiding voor tekst 4">
            <a:extLst>
              <a:ext uri="{FF2B5EF4-FFF2-40B4-BE49-F238E27FC236}">
                <a16:creationId xmlns:a16="http://schemas.microsoft.com/office/drawing/2014/main" id="{0AD71868-58B4-BDCD-57B1-7FF48201D1D3}"/>
              </a:ext>
            </a:extLst>
          </p:cNvPr>
          <p:cNvSpPr txBox="1">
            <a:spLocks/>
          </p:cNvSpPr>
          <p:nvPr/>
        </p:nvSpPr>
        <p:spPr>
          <a:xfrm>
            <a:off x="728664" y="3607324"/>
            <a:ext cx="1776053" cy="50112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1" fontAlgn="auto" latinLnBrk="0" hangingPunct="1">
              <a:spcBef>
                <a:spcPts val="750"/>
              </a:spcBef>
              <a:spcAft>
                <a:spcPts val="0"/>
              </a:spcAft>
              <a:buClrTx/>
              <a:buSzTx/>
              <a:buFont typeface="Arial" panose="020B0604020202020204" pitchFamily="34" charset="0"/>
              <a:buNone/>
              <a:tabLst/>
              <a:defRPr/>
            </a:pPr>
            <a:r>
              <a:rPr lang="nl-NL" sz="750" dirty="0">
                <a:solidFill>
                  <a:srgbClr val="00305B"/>
                </a:solidFill>
                <a:latin typeface="Verdana" panose="020B0604030504040204" pitchFamily="34" charset="0"/>
                <a:ea typeface="Verdana" panose="020B0604030504040204" pitchFamily="34" charset="0"/>
              </a:rPr>
              <a:t>Zie ook het ROAZ-beeld van de ROAZ-regio Traumazorgnetwerk Noord-Nederland.</a:t>
            </a: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1630184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9A. Acute Zorg – acute zorgvoorzieningen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3" y="860856"/>
            <a:ext cx="4140097" cy="367020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de regio Drenthe zijn twee SEH’s:</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err="1">
                <a:ln>
                  <a:noFill/>
                </a:ln>
                <a:solidFill>
                  <a:srgbClr val="00305B"/>
                </a:solidFill>
                <a:effectLst/>
                <a:uLnTx/>
                <a:uFillTx/>
                <a:latin typeface="Verdana"/>
                <a:ea typeface="+mn-ea"/>
                <a:cs typeface="+mn-cs"/>
              </a:rPr>
              <a:t>Treant</a:t>
            </a:r>
            <a:r>
              <a:rPr kumimoji="0" lang="nl-NL" sz="750" b="0" i="0" u="none" strike="noStrike" kern="1200" cap="none" spc="0" normalizeH="0" baseline="0" noProof="0" dirty="0">
                <a:ln>
                  <a:noFill/>
                </a:ln>
                <a:solidFill>
                  <a:srgbClr val="00305B"/>
                </a:solidFill>
                <a:effectLst/>
                <a:uLnTx/>
                <a:uFillTx/>
                <a:latin typeface="Verdana"/>
                <a:ea typeface="+mn-ea"/>
                <a:cs typeface="+mn-cs"/>
              </a:rPr>
              <a:t> Zorggroep Scheper</a:t>
            </a:r>
            <a:r>
              <a:rPr lang="nl-NL" sz="750" dirty="0">
                <a:solidFill>
                  <a:srgbClr val="00305B"/>
                </a:solidFill>
                <a:latin typeface="Verdana"/>
              </a:rPr>
              <a:t> (Emmen, Hoogeveen) – Algemeen ziekenhuis</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err="1">
                <a:ln>
                  <a:noFill/>
                </a:ln>
                <a:solidFill>
                  <a:srgbClr val="00305B"/>
                </a:solidFill>
                <a:effectLst/>
                <a:uLnTx/>
                <a:uFillTx/>
                <a:latin typeface="Verdana"/>
                <a:ea typeface="+mn-ea"/>
                <a:cs typeface="+mn-cs"/>
              </a:rPr>
              <a:t>Wilhe</a:t>
            </a:r>
            <a:r>
              <a:rPr lang="nl-NL" sz="750" dirty="0" err="1">
                <a:solidFill>
                  <a:srgbClr val="00305B"/>
                </a:solidFill>
                <a:latin typeface="Verdana"/>
              </a:rPr>
              <a:t>lmina</a:t>
            </a:r>
            <a:r>
              <a:rPr lang="nl-NL" sz="750" dirty="0">
                <a:solidFill>
                  <a:srgbClr val="00305B"/>
                </a:solidFill>
                <a:latin typeface="Verdana"/>
              </a:rPr>
              <a:t> Ziekenhuis (Assen) – Algemeen ziekenhuis</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0" marR="0" lvl="0" indent="0" algn="l" defTabSz="685800" rtl="0" eaLnBrk="1" fontAlgn="auto" latinLnBrk="0" hangingPunct="1">
              <a:lnSpc>
                <a:spcPct val="120000"/>
              </a:lnSpc>
              <a:spcBef>
                <a:spcPts val="0"/>
              </a:spcBef>
              <a:buClr>
                <a:srgbClr val="E17000"/>
              </a:buClr>
              <a:buSzTx/>
              <a:buNone/>
              <a:tabLst/>
              <a:defRPr/>
            </a:pPr>
            <a:endParaRPr kumimoji="0" lang="nl-NL" sz="750" b="1" i="0" u="none" strike="noStrike" kern="1200" cap="none" spc="0" normalizeH="0" baseline="0" noProof="0" dirty="0">
              <a:ln>
                <a:noFill/>
              </a:ln>
              <a:solidFill>
                <a:srgbClr val="00305B"/>
              </a:solidFill>
              <a:effectLst/>
              <a:uLnTx/>
              <a:uFillTx/>
              <a:latin typeface="Verdana"/>
              <a:ea typeface="+mn-ea"/>
              <a:cs typeface="+mn-cs"/>
            </a:endParaRPr>
          </a:p>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de regio Drenthe zijn vijf huisartsenposten:</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rabicPeriod"/>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Huisartsenpost Meppel &amp; Zorgcombinatie Noorderborg Diaconessenhuis Meppel</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rabicPeriod"/>
              <a:tabLst/>
              <a:defRPr/>
            </a:pPr>
            <a:r>
              <a:rPr lang="nl-NL" sz="750" dirty="0">
                <a:solidFill>
                  <a:srgbClr val="00305B"/>
                </a:solidFill>
                <a:latin typeface="Verdana"/>
              </a:rPr>
              <a:t>Huisartsenpost Hoogeveen</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rabicPeriod"/>
              <a:tabLst/>
              <a:defRPr/>
            </a:pPr>
            <a:r>
              <a:rPr lang="nl-NL" sz="750" dirty="0">
                <a:solidFill>
                  <a:srgbClr val="00305B"/>
                </a:solidFill>
                <a:latin typeface="Verdana"/>
              </a:rPr>
              <a:t>Huisartsenpost Assen</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rabicPeriod"/>
              <a:tabLst/>
              <a:defRPr/>
            </a:pPr>
            <a:r>
              <a:rPr lang="nl-NL" sz="750" dirty="0">
                <a:solidFill>
                  <a:srgbClr val="00305B"/>
                </a:solidFill>
                <a:latin typeface="Verdana"/>
              </a:rPr>
              <a:t>Huisartsenpost Emmen</a:t>
            </a:r>
          </a:p>
          <a:p>
            <a:pPr marL="0" marR="0" lvl="0" indent="0" algn="l" defTabSz="685800" rtl="0" eaLnBrk="1" fontAlgn="auto" latinLnBrk="0" hangingPunct="1">
              <a:lnSpc>
                <a:spcPct val="120000"/>
              </a:lnSpc>
              <a:spcBef>
                <a:spcPts val="0"/>
              </a:spcBef>
              <a:buClr>
                <a:srgbClr val="E17000"/>
              </a:buClr>
              <a:buSzTx/>
              <a:buNone/>
              <a:tabLst/>
              <a:defRPr/>
            </a:pPr>
            <a:endParaRPr lang="nl-NL" sz="750" b="1" dirty="0">
              <a:solidFill>
                <a:srgbClr val="00305B"/>
              </a:solidFill>
              <a:latin typeface="Verdana"/>
            </a:endParaRPr>
          </a:p>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lang="nl-NL" sz="750" dirty="0">
                <a:solidFill>
                  <a:srgbClr val="00305B"/>
                </a:solidFill>
                <a:latin typeface="Verdana"/>
              </a:rPr>
              <a:t>In de regio Drenthe is een aanbieder van acute GGZ</a:t>
            </a:r>
            <a:r>
              <a:rPr kumimoji="0" lang="nl-NL" sz="750" b="0" i="0" u="none" strike="noStrike" kern="1200" cap="none" spc="0" normalizeH="0" baseline="0" noProof="0" dirty="0">
                <a:ln>
                  <a:noFill/>
                </a:ln>
                <a:solidFill>
                  <a:srgbClr val="00305B"/>
                </a:solidFill>
                <a:effectLst/>
                <a:uLnTx/>
                <a:uFillTx/>
                <a:latin typeface="Verdana"/>
                <a:ea typeface="+mn-ea"/>
                <a:cs typeface="+mn-cs"/>
              </a:rPr>
              <a:t>:</a:t>
            </a:r>
          </a:p>
          <a:p>
            <a:pPr marL="285750" marR="0" lvl="0" indent="-285750" algn="l" defTabSz="685800" rtl="0" eaLnBrk="1" fontAlgn="auto" latinLnBrk="0" hangingPunct="1">
              <a:lnSpc>
                <a:spcPct val="120000"/>
              </a:lnSpc>
              <a:spcBef>
                <a:spcPts val="0"/>
              </a:spcBef>
              <a:spcAft>
                <a:spcPts val="600"/>
              </a:spcAft>
              <a:buClr>
                <a:srgbClr val="E17000"/>
              </a:buClr>
              <a:buSzTx/>
              <a:buFont typeface="+mj-lt"/>
              <a:buAutoNum type="romanUcPeriod"/>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GGZ Drenthe, Assen, Emmen, Meppel</a:t>
            </a:r>
            <a:endParaRPr kumimoji="0" lang="nl-NL" sz="750" b="1" i="0" u="none" strike="noStrike" kern="1200" cap="none" spc="0" normalizeH="0" baseline="0" noProof="0" dirty="0">
              <a:ln>
                <a:noFill/>
              </a:ln>
              <a:solidFill>
                <a:srgbClr val="F3700D"/>
              </a:solidFill>
              <a:effectLst/>
              <a:uLnTx/>
              <a:uFillTx/>
              <a:latin typeface="Verdana"/>
              <a:ea typeface="+mn-ea"/>
              <a:cs typeface="+mn-cs"/>
            </a:endParaRPr>
          </a:p>
        </p:txBody>
      </p:sp>
      <p:sp>
        <p:nvSpPr>
          <p:cNvPr id="7" name="Tijdelijke aanduiding voor tekst 4">
            <a:extLst>
              <a:ext uri="{FF2B5EF4-FFF2-40B4-BE49-F238E27FC236}">
                <a16:creationId xmlns:a16="http://schemas.microsoft.com/office/drawing/2014/main" id="{3639ED0E-2A4D-D9A7-D64A-BBE161E9A8A1}"/>
              </a:ext>
            </a:extLst>
          </p:cNvPr>
          <p:cNvSpPr txBox="1">
            <a:spLocks/>
          </p:cNvSpPr>
          <p:nvPr/>
        </p:nvSpPr>
        <p:spPr>
          <a:xfrm>
            <a:off x="616939" y="3770026"/>
            <a:ext cx="3240000" cy="40473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In de regio Drenthe is de afstand tot SEH’s en huisartsenposten (in kilometers) groot. </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p:txBody>
      </p:sp>
      <p:pic>
        <p:nvPicPr>
          <p:cNvPr id="2" name="Afbeelding 1">
            <a:extLst>
              <a:ext uri="{FF2B5EF4-FFF2-40B4-BE49-F238E27FC236}">
                <a16:creationId xmlns:a16="http://schemas.microsoft.com/office/drawing/2014/main" id="{73446311-D3BF-BFC9-2D93-31460DAFA9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939" y="638147"/>
            <a:ext cx="3240000" cy="3131879"/>
          </a:xfrm>
          <a:prstGeom prst="rect">
            <a:avLst/>
          </a:prstGeom>
        </p:spPr>
      </p:pic>
      <p:pic>
        <p:nvPicPr>
          <p:cNvPr id="3" name="Afbeelding 2">
            <a:extLst>
              <a:ext uri="{FF2B5EF4-FFF2-40B4-BE49-F238E27FC236}">
                <a16:creationId xmlns:a16="http://schemas.microsoft.com/office/drawing/2014/main" id="{123BFE92-C43B-50A0-318F-A765E91D4D44}"/>
              </a:ext>
            </a:extLst>
          </p:cNvPr>
          <p:cNvPicPr>
            <a:picLocks noChangeAspect="1"/>
          </p:cNvPicPr>
          <p:nvPr/>
        </p:nvPicPr>
        <p:blipFill>
          <a:blip r:embed="rId3"/>
          <a:stretch>
            <a:fillRect/>
          </a:stretch>
        </p:blipFill>
        <p:spPr>
          <a:xfrm>
            <a:off x="3298435" y="2762491"/>
            <a:ext cx="201185" cy="213378"/>
          </a:xfrm>
          <a:prstGeom prst="rect">
            <a:avLst/>
          </a:prstGeom>
        </p:spPr>
      </p:pic>
      <p:pic>
        <p:nvPicPr>
          <p:cNvPr id="11" name="Afbeelding 10">
            <a:extLst>
              <a:ext uri="{FF2B5EF4-FFF2-40B4-BE49-F238E27FC236}">
                <a16:creationId xmlns:a16="http://schemas.microsoft.com/office/drawing/2014/main" id="{ED36603C-5779-3F79-C122-85BEF76A1036}"/>
              </a:ext>
            </a:extLst>
          </p:cNvPr>
          <p:cNvPicPr>
            <a:picLocks noChangeAspect="1"/>
          </p:cNvPicPr>
          <p:nvPr/>
        </p:nvPicPr>
        <p:blipFill>
          <a:blip r:embed="rId4"/>
          <a:stretch>
            <a:fillRect/>
          </a:stretch>
        </p:blipFill>
        <p:spPr>
          <a:xfrm>
            <a:off x="2085910" y="1662441"/>
            <a:ext cx="201185" cy="213378"/>
          </a:xfrm>
          <a:prstGeom prst="rect">
            <a:avLst/>
          </a:prstGeom>
        </p:spPr>
      </p:pic>
      <p:pic>
        <p:nvPicPr>
          <p:cNvPr id="16" name="Afbeelding 15">
            <a:extLst>
              <a:ext uri="{FF2B5EF4-FFF2-40B4-BE49-F238E27FC236}">
                <a16:creationId xmlns:a16="http://schemas.microsoft.com/office/drawing/2014/main" id="{30941246-59FB-0246-4CFD-4915ED66E913}"/>
              </a:ext>
            </a:extLst>
          </p:cNvPr>
          <p:cNvPicPr>
            <a:picLocks noChangeAspect="1"/>
          </p:cNvPicPr>
          <p:nvPr/>
        </p:nvPicPr>
        <p:blipFill>
          <a:blip r:embed="rId5"/>
          <a:stretch>
            <a:fillRect/>
          </a:stretch>
        </p:blipFill>
        <p:spPr>
          <a:xfrm>
            <a:off x="1068182" y="3040224"/>
            <a:ext cx="195089" cy="213378"/>
          </a:xfrm>
          <a:prstGeom prst="rect">
            <a:avLst/>
          </a:prstGeom>
        </p:spPr>
      </p:pic>
      <p:pic>
        <p:nvPicPr>
          <p:cNvPr id="18" name="Afbeelding 17">
            <a:extLst>
              <a:ext uri="{FF2B5EF4-FFF2-40B4-BE49-F238E27FC236}">
                <a16:creationId xmlns:a16="http://schemas.microsoft.com/office/drawing/2014/main" id="{0D243A89-0210-AFD9-5FE3-F2C00F592307}"/>
              </a:ext>
            </a:extLst>
          </p:cNvPr>
          <p:cNvPicPr>
            <a:picLocks noChangeAspect="1"/>
          </p:cNvPicPr>
          <p:nvPr/>
        </p:nvPicPr>
        <p:blipFill>
          <a:blip r:embed="rId6"/>
          <a:stretch>
            <a:fillRect/>
          </a:stretch>
        </p:blipFill>
        <p:spPr>
          <a:xfrm>
            <a:off x="1947842" y="2968802"/>
            <a:ext cx="195089" cy="213378"/>
          </a:xfrm>
          <a:prstGeom prst="rect">
            <a:avLst/>
          </a:prstGeom>
        </p:spPr>
      </p:pic>
      <p:pic>
        <p:nvPicPr>
          <p:cNvPr id="20" name="Afbeelding 19">
            <a:extLst>
              <a:ext uri="{FF2B5EF4-FFF2-40B4-BE49-F238E27FC236}">
                <a16:creationId xmlns:a16="http://schemas.microsoft.com/office/drawing/2014/main" id="{7CFA3757-BD4C-A349-F45D-4F30DB141A29}"/>
              </a:ext>
            </a:extLst>
          </p:cNvPr>
          <p:cNvPicPr>
            <a:picLocks noChangeAspect="1"/>
          </p:cNvPicPr>
          <p:nvPr/>
        </p:nvPicPr>
        <p:blipFill>
          <a:blip r:embed="rId7"/>
          <a:stretch>
            <a:fillRect/>
          </a:stretch>
        </p:blipFill>
        <p:spPr>
          <a:xfrm>
            <a:off x="2160661" y="1658375"/>
            <a:ext cx="195089" cy="213378"/>
          </a:xfrm>
          <a:prstGeom prst="rect">
            <a:avLst/>
          </a:prstGeom>
        </p:spPr>
      </p:pic>
      <p:pic>
        <p:nvPicPr>
          <p:cNvPr id="22" name="Afbeelding 21">
            <a:extLst>
              <a:ext uri="{FF2B5EF4-FFF2-40B4-BE49-F238E27FC236}">
                <a16:creationId xmlns:a16="http://schemas.microsoft.com/office/drawing/2014/main" id="{CD92A20B-8C5F-9A60-D0B0-4E8F56B13762}"/>
              </a:ext>
            </a:extLst>
          </p:cNvPr>
          <p:cNvPicPr>
            <a:picLocks noChangeAspect="1"/>
          </p:cNvPicPr>
          <p:nvPr/>
        </p:nvPicPr>
        <p:blipFill>
          <a:blip r:embed="rId8"/>
          <a:stretch>
            <a:fillRect/>
          </a:stretch>
        </p:blipFill>
        <p:spPr>
          <a:xfrm>
            <a:off x="3372391" y="2773678"/>
            <a:ext cx="195089" cy="213378"/>
          </a:xfrm>
          <a:prstGeom prst="rect">
            <a:avLst/>
          </a:prstGeom>
        </p:spPr>
      </p:pic>
      <p:pic>
        <p:nvPicPr>
          <p:cNvPr id="38" name="Afbeelding 37">
            <a:extLst>
              <a:ext uri="{FF2B5EF4-FFF2-40B4-BE49-F238E27FC236}">
                <a16:creationId xmlns:a16="http://schemas.microsoft.com/office/drawing/2014/main" id="{6A361C89-F27B-168F-3627-154274CEF7EB}"/>
              </a:ext>
            </a:extLst>
          </p:cNvPr>
          <p:cNvPicPr>
            <a:picLocks noChangeAspect="1"/>
          </p:cNvPicPr>
          <p:nvPr/>
        </p:nvPicPr>
        <p:blipFill>
          <a:blip r:embed="rId9"/>
          <a:stretch>
            <a:fillRect/>
          </a:stretch>
        </p:blipFill>
        <p:spPr>
          <a:xfrm>
            <a:off x="2098102" y="1832102"/>
            <a:ext cx="176799" cy="213378"/>
          </a:xfrm>
          <a:prstGeom prst="rect">
            <a:avLst/>
          </a:prstGeom>
        </p:spPr>
      </p:pic>
      <p:pic>
        <p:nvPicPr>
          <p:cNvPr id="8" name="Afbeelding 7">
            <a:extLst>
              <a:ext uri="{FF2B5EF4-FFF2-40B4-BE49-F238E27FC236}">
                <a16:creationId xmlns:a16="http://schemas.microsoft.com/office/drawing/2014/main" id="{DB2D44F8-6DB2-13A6-C2F5-485F8072E1CC}"/>
              </a:ext>
            </a:extLst>
          </p:cNvPr>
          <p:cNvPicPr>
            <a:picLocks noChangeAspect="1"/>
          </p:cNvPicPr>
          <p:nvPr/>
        </p:nvPicPr>
        <p:blipFill>
          <a:blip r:embed="rId3"/>
          <a:stretch>
            <a:fillRect/>
          </a:stretch>
        </p:blipFill>
        <p:spPr>
          <a:xfrm>
            <a:off x="1877870" y="2975869"/>
            <a:ext cx="201185" cy="213378"/>
          </a:xfrm>
          <a:prstGeom prst="rect">
            <a:avLst/>
          </a:prstGeom>
        </p:spPr>
      </p:pic>
      <p:pic>
        <p:nvPicPr>
          <p:cNvPr id="9" name="Afbeelding 8">
            <a:extLst>
              <a:ext uri="{FF2B5EF4-FFF2-40B4-BE49-F238E27FC236}">
                <a16:creationId xmlns:a16="http://schemas.microsoft.com/office/drawing/2014/main" id="{13180175-5516-041A-941A-789CF48D2A26}"/>
              </a:ext>
            </a:extLst>
          </p:cNvPr>
          <p:cNvPicPr>
            <a:picLocks noChangeAspect="1"/>
          </p:cNvPicPr>
          <p:nvPr/>
        </p:nvPicPr>
        <p:blipFill>
          <a:blip r:embed="rId9"/>
          <a:stretch>
            <a:fillRect/>
          </a:stretch>
        </p:blipFill>
        <p:spPr>
          <a:xfrm>
            <a:off x="3339986" y="2971200"/>
            <a:ext cx="176799" cy="213378"/>
          </a:xfrm>
          <a:prstGeom prst="rect">
            <a:avLst/>
          </a:prstGeom>
        </p:spPr>
      </p:pic>
      <p:pic>
        <p:nvPicPr>
          <p:cNvPr id="10" name="Afbeelding 9">
            <a:extLst>
              <a:ext uri="{FF2B5EF4-FFF2-40B4-BE49-F238E27FC236}">
                <a16:creationId xmlns:a16="http://schemas.microsoft.com/office/drawing/2014/main" id="{C0312B47-0312-DF46-EEE9-B8044BD55AB9}"/>
              </a:ext>
            </a:extLst>
          </p:cNvPr>
          <p:cNvPicPr>
            <a:picLocks noChangeAspect="1"/>
          </p:cNvPicPr>
          <p:nvPr/>
        </p:nvPicPr>
        <p:blipFill>
          <a:blip r:embed="rId9"/>
          <a:stretch>
            <a:fillRect/>
          </a:stretch>
        </p:blipFill>
        <p:spPr>
          <a:xfrm>
            <a:off x="2012031" y="3098021"/>
            <a:ext cx="176799" cy="213378"/>
          </a:xfrm>
          <a:prstGeom prst="rect">
            <a:avLst/>
          </a:prstGeom>
        </p:spPr>
      </p:pic>
    </p:spTree>
    <p:extLst>
      <p:ext uri="{BB962C8B-B14F-4D97-AF65-F5344CB8AC3E}">
        <p14:creationId xmlns:p14="http://schemas.microsoft.com/office/powerpoint/2010/main" val="108788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45</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E69053B0-C87E-A72B-8DA8-9FC43F5FD25F}"/>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9B. Acute Zorg – bezoeken huisartsenpost en SEH</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5" name="Afbeelding 4">
            <a:extLst>
              <a:ext uri="{FF2B5EF4-FFF2-40B4-BE49-F238E27FC236}">
                <a16:creationId xmlns:a16="http://schemas.microsoft.com/office/drawing/2014/main" id="{CC833929-8493-2846-8121-9241231AC22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26138"/>
            <a:ext cx="3173301" cy="2115534"/>
          </a:xfrm>
          <a:prstGeom prst="rect">
            <a:avLst/>
          </a:prstGeom>
        </p:spPr>
      </p:pic>
      <p:pic>
        <p:nvPicPr>
          <p:cNvPr id="6" name="Afbeelding 5">
            <a:extLst>
              <a:ext uri="{FF2B5EF4-FFF2-40B4-BE49-F238E27FC236}">
                <a16:creationId xmlns:a16="http://schemas.microsoft.com/office/drawing/2014/main" id="{F6A59754-5CA2-034B-3582-244EC733CD6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89136" y="941712"/>
            <a:ext cx="3173301" cy="2115534"/>
          </a:xfrm>
          <a:prstGeom prst="rect">
            <a:avLst/>
          </a:prstGeom>
        </p:spPr>
      </p:pic>
      <p:sp>
        <p:nvSpPr>
          <p:cNvPr id="9" name="Tijdelijke aanduiding voor tekst 4">
            <a:extLst>
              <a:ext uri="{FF2B5EF4-FFF2-40B4-BE49-F238E27FC236}">
                <a16:creationId xmlns:a16="http://schemas.microsoft.com/office/drawing/2014/main" id="{61D8EDCF-1F7D-6D65-A7AF-4F43B972CB7B}"/>
              </a:ext>
            </a:extLst>
          </p:cNvPr>
          <p:cNvSpPr txBox="1">
            <a:spLocks/>
          </p:cNvSpPr>
          <p:nvPr/>
        </p:nvSpPr>
        <p:spPr>
          <a:xfrm>
            <a:off x="616939" y="3140444"/>
            <a:ext cx="3240000" cy="149901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bezoeken aan de huisartsenpost is in 2040 1.00 per jaar minder dan in 2023; een daling van 1,8%.</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Het aantal </a:t>
            </a:r>
            <a:r>
              <a:rPr kumimoji="0" lang="nl-NL" sz="750" b="0" i="0" u="none" strike="noStrike" kern="1200" cap="none" spc="0" normalizeH="0" baseline="0" noProof="0" dirty="0">
                <a:ln>
                  <a:noFill/>
                </a:ln>
                <a:solidFill>
                  <a:srgbClr val="00305B"/>
                </a:solidFill>
                <a:effectLst/>
                <a:uLnTx/>
                <a:uFillTx/>
                <a:latin typeface="Verdana"/>
                <a:ea typeface="+mn-ea"/>
                <a:cs typeface="+mn-cs"/>
              </a:rPr>
              <a:t>bezoeken aan de huisartsenpost </a:t>
            </a:r>
            <a:r>
              <a:rPr lang="nl-NL" sz="750" dirty="0">
                <a:solidFill>
                  <a:srgbClr val="00305B"/>
                </a:solidFill>
                <a:latin typeface="Verdana"/>
              </a:rPr>
              <a:t>in de regio Drenthe daalt harder dan de gemiddelde stijging in Nederland.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0" name="Tijdelijke aanduiding voor tekst 4">
            <a:extLst>
              <a:ext uri="{FF2B5EF4-FFF2-40B4-BE49-F238E27FC236}">
                <a16:creationId xmlns:a16="http://schemas.microsoft.com/office/drawing/2014/main" id="{BCC3880A-FF4E-4185-0C29-9D893B90C2EE}"/>
              </a:ext>
            </a:extLst>
          </p:cNvPr>
          <p:cNvSpPr txBox="1">
            <a:spLocks/>
          </p:cNvSpPr>
          <p:nvPr/>
        </p:nvSpPr>
        <p:spPr>
          <a:xfrm>
            <a:off x="4889136" y="3140444"/>
            <a:ext cx="3240000" cy="149901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bezoeken aan de SEH is in 2040 6.370 per jaar meer dan in 2023; een stijging van 9,6%.</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a:t>
            </a:r>
            <a:r>
              <a:rPr kumimoji="0" lang="nl-NL" sz="750" b="0" i="0" u="none" strike="noStrike" kern="1200" cap="none" spc="0" normalizeH="0" baseline="0" noProof="0" dirty="0">
                <a:ln>
                  <a:noFill/>
                </a:ln>
                <a:solidFill>
                  <a:srgbClr val="00305B"/>
                </a:solidFill>
                <a:effectLst/>
                <a:uLnTx/>
                <a:uFillTx/>
                <a:latin typeface="Verdana"/>
                <a:ea typeface="+mn-ea"/>
                <a:cs typeface="+mn-cs"/>
              </a:rPr>
              <a:t>bezoeken aan de SEH is </a:t>
            </a:r>
            <a:r>
              <a:rPr lang="nl-NL" sz="750" dirty="0">
                <a:solidFill>
                  <a:srgbClr val="00305B"/>
                </a:solidFill>
                <a:latin typeface="Verdana"/>
              </a:rPr>
              <a:t>in de regio Drenthe is minder sterker dan de gemiddelde stijging in Nederland.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3360830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630238" indent="-630238" defTabSz="914400"/>
            <a:r>
              <a:rPr lang="nl-NL" sz="3000" kern="1200" dirty="0">
                <a:solidFill>
                  <a:srgbClr val="FFFFFF"/>
                </a:solidFill>
                <a:latin typeface="+mj-lt"/>
                <a:ea typeface="+mj-ea"/>
                <a:cs typeface="+mj-cs"/>
              </a:rPr>
              <a:t>10.</a:t>
            </a:r>
            <a:r>
              <a:rPr lang="nl-NL" sz="3000" dirty="0">
                <a:solidFill>
                  <a:srgbClr val="FFFFFF"/>
                </a:solidFill>
                <a:latin typeface="+mj-lt"/>
                <a:ea typeface="+mj-ea"/>
                <a:cs typeface="+mj-cs"/>
              </a:rPr>
              <a:t> Geboortezorg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Locaties acute verloskunde</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Aantal geboortes</a:t>
            </a: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46</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phic 4" descr="Vrouw die baby verschoont silhouet">
            <a:extLst>
              <a:ext uri="{FF2B5EF4-FFF2-40B4-BE49-F238E27FC236}">
                <a16:creationId xmlns:a16="http://schemas.microsoft.com/office/drawing/2014/main" id="{A486865E-7680-64DC-C2B9-03CF3BFFFA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1915" y="1876436"/>
            <a:ext cx="1527993" cy="1527993"/>
          </a:xfrm>
          <a:prstGeom prst="rect">
            <a:avLst/>
          </a:prstGeom>
        </p:spPr>
      </p:pic>
    </p:spTree>
    <p:extLst>
      <p:ext uri="{BB962C8B-B14F-4D97-AF65-F5344CB8AC3E}">
        <p14:creationId xmlns:p14="http://schemas.microsoft.com/office/powerpoint/2010/main" val="3083964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47</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10A. Geboortezorg – locaties acute verloskunde</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5" y="860857"/>
            <a:ext cx="3587802" cy="1302313"/>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lang="nl-NL" sz="750" dirty="0">
                <a:solidFill>
                  <a:srgbClr val="00305B"/>
                </a:solidFill>
                <a:latin typeface="Verdana"/>
              </a:rPr>
              <a:t>In de regio Drenthe zijn vier locaties voor acute verloskunde:</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err="1">
                <a:ln>
                  <a:noFill/>
                </a:ln>
                <a:solidFill>
                  <a:srgbClr val="00305B"/>
                </a:solidFill>
                <a:effectLst/>
                <a:uLnTx/>
                <a:uFillTx/>
                <a:latin typeface="Verdana"/>
                <a:ea typeface="+mn-ea"/>
                <a:cs typeface="+mn-cs"/>
              </a:rPr>
              <a:t>Treant</a:t>
            </a:r>
            <a:r>
              <a:rPr kumimoji="0" lang="nl-NL" sz="750" b="0" i="0" u="none" strike="noStrike" kern="1200" cap="none" spc="0" normalizeH="0" baseline="0" noProof="0" dirty="0">
                <a:ln>
                  <a:noFill/>
                </a:ln>
                <a:solidFill>
                  <a:srgbClr val="00305B"/>
                </a:solidFill>
                <a:effectLst/>
                <a:uLnTx/>
                <a:uFillTx/>
                <a:latin typeface="Verdana"/>
                <a:ea typeface="+mn-ea"/>
                <a:cs typeface="+mn-cs"/>
              </a:rPr>
              <a:t> Scheper ziekenhuis, Emmen: </a:t>
            </a:r>
            <a:r>
              <a:rPr kumimoji="0" lang="nl-NL" sz="750" b="0" i="0" u="none" strike="noStrike" kern="1200" cap="none" spc="0" normalizeH="0" baseline="0" noProof="0" dirty="0">
                <a:ln>
                  <a:noFill/>
                </a:ln>
                <a:solidFill>
                  <a:srgbClr val="00305B"/>
                </a:solidFill>
                <a:effectLst/>
                <a:highlight>
                  <a:srgbClr val="FF0000"/>
                </a:highlight>
                <a:uLnTx/>
                <a:uFillTx/>
                <a:latin typeface="Verdana"/>
                <a:ea typeface="+mn-ea"/>
                <a:cs typeface="+mn-cs"/>
              </a:rPr>
              <a:t>X</a:t>
            </a:r>
            <a:r>
              <a:rPr kumimoji="0" lang="nl-NL" sz="750" b="0" i="0" u="none" strike="noStrike" kern="1200" cap="none" spc="0" normalizeH="0" baseline="0" noProof="0" dirty="0">
                <a:ln>
                  <a:noFill/>
                </a:ln>
                <a:solidFill>
                  <a:srgbClr val="00305B"/>
                </a:solidFill>
                <a:effectLst/>
                <a:uLnTx/>
                <a:uFillTx/>
                <a:latin typeface="Verdana"/>
                <a:ea typeface="+mn-ea"/>
                <a:cs typeface="+mn-cs"/>
              </a:rPr>
              <a:t> bevallingen per jaar</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lang="nl-NL" sz="750" dirty="0">
                <a:solidFill>
                  <a:srgbClr val="00305B"/>
                </a:solidFill>
                <a:latin typeface="Verdana"/>
              </a:rPr>
              <a:t>Wilhelmina ziekenhuis, Assen: </a:t>
            </a:r>
            <a:r>
              <a:rPr lang="nl-NL" sz="750" dirty="0">
                <a:solidFill>
                  <a:srgbClr val="00305B"/>
                </a:solidFill>
                <a:highlight>
                  <a:srgbClr val="FF0000"/>
                </a:highlight>
                <a:latin typeface="Verdana"/>
              </a:rPr>
              <a:t>X</a:t>
            </a:r>
            <a:r>
              <a:rPr lang="nl-NL" sz="750" dirty="0">
                <a:solidFill>
                  <a:srgbClr val="00305B"/>
                </a:solidFill>
                <a:latin typeface="Verdana"/>
              </a:rPr>
              <a:t> bevallingen per jaar</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endParaRPr kumimoji="0" lang="nl-NL" sz="800" b="1" i="0" u="none" strike="noStrike" kern="1200" cap="none" spc="0" normalizeH="0" baseline="0" noProof="0" dirty="0">
              <a:ln>
                <a:noFill/>
              </a:ln>
              <a:solidFill>
                <a:srgbClr val="F3700D"/>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BB4CF2E2-DD76-B598-9AC8-F7D0FBFB8E43}"/>
              </a:ext>
            </a:extLst>
          </p:cNvPr>
          <p:cNvPicPr>
            <a:picLocks noChangeAspect="1"/>
          </p:cNvPicPr>
          <p:nvPr/>
        </p:nvPicPr>
        <p:blipFill>
          <a:blip r:embed="rId2"/>
          <a:srcRect/>
          <a:stretch/>
        </p:blipFill>
        <p:spPr>
          <a:xfrm>
            <a:off x="959896" y="860857"/>
            <a:ext cx="2554084" cy="2324958"/>
          </a:xfrm>
          <a:prstGeom prst="rect">
            <a:avLst/>
          </a:prstGeom>
        </p:spPr>
      </p:pic>
      <p:pic>
        <p:nvPicPr>
          <p:cNvPr id="7" name="Afbeelding 6">
            <a:extLst>
              <a:ext uri="{FF2B5EF4-FFF2-40B4-BE49-F238E27FC236}">
                <a16:creationId xmlns:a16="http://schemas.microsoft.com/office/drawing/2014/main" id="{A1D6CF10-660E-2A9B-4E15-44AE6E145AF2}"/>
              </a:ext>
            </a:extLst>
          </p:cNvPr>
          <p:cNvPicPr>
            <a:picLocks noChangeAspect="1"/>
          </p:cNvPicPr>
          <p:nvPr/>
        </p:nvPicPr>
        <p:blipFill>
          <a:blip r:embed="rId3"/>
          <a:stretch>
            <a:fillRect/>
          </a:stretch>
        </p:blipFill>
        <p:spPr>
          <a:xfrm>
            <a:off x="3055206" y="2409877"/>
            <a:ext cx="201185" cy="213378"/>
          </a:xfrm>
          <a:prstGeom prst="rect">
            <a:avLst/>
          </a:prstGeom>
        </p:spPr>
      </p:pic>
      <p:pic>
        <p:nvPicPr>
          <p:cNvPr id="10" name="Afbeelding 9">
            <a:extLst>
              <a:ext uri="{FF2B5EF4-FFF2-40B4-BE49-F238E27FC236}">
                <a16:creationId xmlns:a16="http://schemas.microsoft.com/office/drawing/2014/main" id="{2EF52806-3AE1-175D-EE36-7DCF0D88FBE1}"/>
              </a:ext>
            </a:extLst>
          </p:cNvPr>
          <p:cNvPicPr>
            <a:picLocks noChangeAspect="1"/>
          </p:cNvPicPr>
          <p:nvPr/>
        </p:nvPicPr>
        <p:blipFill>
          <a:blip r:embed="rId4"/>
          <a:stretch>
            <a:fillRect/>
          </a:stretch>
        </p:blipFill>
        <p:spPr>
          <a:xfrm>
            <a:off x="2032223" y="1571746"/>
            <a:ext cx="201185" cy="213378"/>
          </a:xfrm>
          <a:prstGeom prst="rect">
            <a:avLst/>
          </a:prstGeom>
        </p:spPr>
      </p:pic>
      <p:sp>
        <p:nvSpPr>
          <p:cNvPr id="3" name="Tekstvak 2">
            <a:extLst>
              <a:ext uri="{FF2B5EF4-FFF2-40B4-BE49-F238E27FC236}">
                <a16:creationId xmlns:a16="http://schemas.microsoft.com/office/drawing/2014/main" id="{996DBD2D-1F5F-2334-DE24-5E80AEAE4C46}"/>
              </a:ext>
            </a:extLst>
          </p:cNvPr>
          <p:cNvSpPr txBox="1"/>
          <p:nvPr/>
        </p:nvSpPr>
        <p:spPr>
          <a:xfrm rot="536780">
            <a:off x="4977189" y="2764959"/>
            <a:ext cx="2557083" cy="923330"/>
          </a:xfrm>
          <a:prstGeom prst="rect">
            <a:avLst/>
          </a:prstGeom>
          <a:noFill/>
          <a:ln w="31750">
            <a:solidFill>
              <a:srgbClr val="FF0000"/>
            </a:solidFill>
          </a:ln>
        </p:spPr>
        <p:txBody>
          <a:bodyPr wrap="square" rtlCol="0">
            <a:spAutoFit/>
          </a:bodyPr>
          <a:lstStyle/>
          <a:p>
            <a:pPr algn="ctr"/>
            <a:r>
              <a:rPr lang="nl-NL" b="1" dirty="0"/>
              <a:t>Verzoek aan regio om in te vullen hoeveel bevallingen (totaal) per locatie per jaar.</a:t>
            </a:r>
            <a:endParaRPr lang="nl-NL" sz="1100" b="1" dirty="0"/>
          </a:p>
        </p:txBody>
      </p:sp>
    </p:spTree>
    <p:extLst>
      <p:ext uri="{BB962C8B-B14F-4D97-AF65-F5344CB8AC3E}">
        <p14:creationId xmlns:p14="http://schemas.microsoft.com/office/powerpoint/2010/main" val="3426726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48</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10B. Geboortezorg – aantal geboortes</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A17C7B58-1400-C09C-4157-1CEF3F9E0A2B}"/>
              </a:ext>
            </a:extLst>
          </p:cNvPr>
          <p:cNvSpPr txBox="1">
            <a:spLocks/>
          </p:cNvSpPr>
          <p:nvPr/>
        </p:nvSpPr>
        <p:spPr>
          <a:xfrm>
            <a:off x="4889136" y="3751748"/>
            <a:ext cx="3240000" cy="1066605"/>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levend geboren kinderen in de regio Drenthe per 10.000 is relatief gemiddeld. Het hoogst scoort de gemeente Meppel (105.6 per 10.000).</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8" name="Afbeelding 7">
            <a:extLst>
              <a:ext uri="{FF2B5EF4-FFF2-40B4-BE49-F238E27FC236}">
                <a16:creationId xmlns:a16="http://schemas.microsoft.com/office/drawing/2014/main" id="{B0C91F88-C703-188C-A078-733BA702D8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197"/>
          <a:stretch/>
        </p:blipFill>
        <p:spPr>
          <a:xfrm>
            <a:off x="4889136" y="638147"/>
            <a:ext cx="3343592" cy="3107954"/>
          </a:xfrm>
          <a:prstGeom prst="rect">
            <a:avLst/>
          </a:prstGeom>
        </p:spPr>
      </p:pic>
      <p:sp>
        <p:nvSpPr>
          <p:cNvPr id="3" name="Tijdelijke aanduiding voor tekst 4">
            <a:extLst>
              <a:ext uri="{FF2B5EF4-FFF2-40B4-BE49-F238E27FC236}">
                <a16:creationId xmlns:a16="http://schemas.microsoft.com/office/drawing/2014/main" id="{869F05D0-CC97-FE71-6000-87CEB43FD5B4}"/>
              </a:ext>
            </a:extLst>
          </p:cNvPr>
          <p:cNvSpPr txBox="1">
            <a:spLocks/>
          </p:cNvSpPr>
          <p:nvPr/>
        </p:nvSpPr>
        <p:spPr>
          <a:xfrm>
            <a:off x="911272" y="3236090"/>
            <a:ext cx="3240000" cy="167791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nl-NL" sz="750" dirty="0"/>
              <a:t>Het aantal levend geboren kinderen laat in de regio Drenthe in de periode 2002 – 2021 een dalende trend zien. De daling is sterker dan de gemiddelde trend in Nederland. </a:t>
            </a:r>
          </a:p>
          <a:p>
            <a:pPr>
              <a:spcAft>
                <a:spcPts val="600"/>
              </a:spcAft>
            </a:pPr>
            <a:r>
              <a:rPr lang="nl-NL" sz="750" dirty="0"/>
              <a:t>Het aantal levend geboren kinderen in de regio Drenthe bedroeg 4.440 in 2021.</a:t>
            </a:r>
          </a:p>
          <a:p>
            <a:pPr>
              <a:spcAft>
                <a:spcPts val="600"/>
              </a:spcAft>
            </a:pPr>
            <a:r>
              <a:rPr lang="nl-NL" sz="750" i="1" dirty="0">
                <a:solidFill>
                  <a:srgbClr val="FF0000"/>
                </a:solidFill>
              </a:rPr>
              <a:t>Verdere duiding/aanvulling door regio…</a:t>
            </a:r>
          </a:p>
        </p:txBody>
      </p:sp>
      <p:pic>
        <p:nvPicPr>
          <p:cNvPr id="9" name="Afbeelding 8">
            <a:extLst>
              <a:ext uri="{FF2B5EF4-FFF2-40B4-BE49-F238E27FC236}">
                <a16:creationId xmlns:a16="http://schemas.microsoft.com/office/drawing/2014/main" id="{5B901AB7-C17B-F083-3FD9-5A13F9D120D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11272" y="895346"/>
            <a:ext cx="3239999" cy="2159999"/>
          </a:xfrm>
          <a:prstGeom prst="rect">
            <a:avLst/>
          </a:prstGeom>
        </p:spPr>
      </p:pic>
    </p:spTree>
    <p:extLst>
      <p:ext uri="{BB962C8B-B14F-4D97-AF65-F5344CB8AC3E}">
        <p14:creationId xmlns:p14="http://schemas.microsoft.com/office/powerpoint/2010/main" val="996449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3" y="342900"/>
            <a:ext cx="5259202"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11.</a:t>
            </a:r>
            <a:r>
              <a:rPr lang="nl-NL" sz="3000" dirty="0">
                <a:solidFill>
                  <a:srgbClr val="FFFFFF"/>
                </a:solidFill>
                <a:latin typeface="+mj-lt"/>
                <a:ea typeface="+mj-ea"/>
                <a:cs typeface="+mj-cs"/>
              </a:rPr>
              <a:t> Geestelijke gezondheidszorg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Locaties GGZ</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Aantal cliënten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Ernstig psychiatrische aandoeningen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Wachttijden voor behandeling</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Aantal cliënten langdurige GGZ </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Wachttijden langdurige GGZ</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Zorgkosten</a:t>
            </a: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49</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Vrouwelijk profiel silhouet">
            <a:extLst>
              <a:ext uri="{FF2B5EF4-FFF2-40B4-BE49-F238E27FC236}">
                <a16:creationId xmlns:a16="http://schemas.microsoft.com/office/drawing/2014/main" id="{EAD21031-4F67-52CE-7525-3CF6412ACD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131" y="1838832"/>
            <a:ext cx="1174116" cy="1174116"/>
          </a:xfrm>
          <a:prstGeom prst="rect">
            <a:avLst/>
          </a:prstGeom>
        </p:spPr>
      </p:pic>
      <p:pic>
        <p:nvPicPr>
          <p:cNvPr id="9" name="Graphic 8" descr="Mannelijk profiel silhouet">
            <a:extLst>
              <a:ext uri="{FF2B5EF4-FFF2-40B4-BE49-F238E27FC236}">
                <a16:creationId xmlns:a16="http://schemas.microsoft.com/office/drawing/2014/main" id="{ACF5FC05-1031-A761-D2E5-344C342A8C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1541" y="1838832"/>
            <a:ext cx="1174116" cy="1174116"/>
          </a:xfrm>
          <a:prstGeom prst="rect">
            <a:avLst/>
          </a:prstGeom>
        </p:spPr>
      </p:pic>
    </p:spTree>
    <p:extLst>
      <p:ext uri="{BB962C8B-B14F-4D97-AF65-F5344CB8AC3E}">
        <p14:creationId xmlns:p14="http://schemas.microsoft.com/office/powerpoint/2010/main" val="227497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00B4EA-48F5-4D6B-8A27-34F1B4F9D915}" type="datetime1">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31-3-2023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solidFill>
                  <a:srgbClr val="FFFFFF"/>
                </a:solidFill>
                <a:latin typeface="+mj-lt"/>
                <a:ea typeface="+mj-ea"/>
                <a:cs typeface="+mj-cs"/>
              </a:rPr>
              <a:t>Samenvatting en belangrijkste conclusies</a:t>
            </a:r>
            <a:endParaRPr lang="nl-NL" sz="2600" dirty="0"/>
          </a:p>
        </p:txBody>
      </p:sp>
      <p:pic>
        <p:nvPicPr>
          <p:cNvPr id="8" name="Graphic 7" descr="Document silhouet">
            <a:extLst>
              <a:ext uri="{FF2B5EF4-FFF2-40B4-BE49-F238E27FC236}">
                <a16:creationId xmlns:a16="http://schemas.microsoft.com/office/drawing/2014/main" id="{73B59D66-BA37-5E23-8272-B81BE9997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50217" y="1463421"/>
            <a:ext cx="1608168" cy="1608168"/>
          </a:xfrm>
          <a:prstGeom prst="rect">
            <a:avLst/>
          </a:prstGeom>
        </p:spPr>
      </p:pic>
    </p:spTree>
    <p:extLst>
      <p:ext uri="{BB962C8B-B14F-4D97-AF65-F5344CB8AC3E}">
        <p14:creationId xmlns:p14="http://schemas.microsoft.com/office/powerpoint/2010/main" val="38746441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11A. GGZ – locaties GGZ</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5" y="860857"/>
            <a:ext cx="3587802" cy="1302313"/>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lang="nl-NL" sz="800" dirty="0">
                <a:solidFill>
                  <a:srgbClr val="00305B"/>
                </a:solidFill>
                <a:latin typeface="Verdana"/>
              </a:rPr>
              <a:t>In de regio Drenthe zijn de belangrijkste GGZ-aanbieders:</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800" b="0" i="0" u="none" strike="noStrike" kern="1200" cap="none" spc="0" normalizeH="0" baseline="0" noProof="0" dirty="0">
                <a:ln>
                  <a:noFill/>
                </a:ln>
                <a:solidFill>
                  <a:srgbClr val="00305B"/>
                </a:solidFill>
                <a:effectLst/>
                <a:uLnTx/>
                <a:uFillTx/>
                <a:latin typeface="Verdana"/>
                <a:ea typeface="+mn-ea"/>
                <a:cs typeface="+mn-cs"/>
              </a:rPr>
              <a:t>GGZ Drenthe, locatie Emmen (A), Hoogeveen (B) en Assen (C )</a:t>
            </a:r>
          </a:p>
          <a:p>
            <a:pPr marL="0" marR="0" lvl="0" indent="0" algn="l" defTabSz="685800" rtl="0" eaLnBrk="1" fontAlgn="auto" latinLnBrk="0" hangingPunct="1">
              <a:lnSpc>
                <a:spcPct val="120000"/>
              </a:lnSpc>
              <a:spcBef>
                <a:spcPts val="0"/>
              </a:spcBef>
              <a:spcAft>
                <a:spcPts val="600"/>
              </a:spcAft>
              <a:buClr>
                <a:srgbClr val="E17000"/>
              </a:buClr>
              <a:buSzTx/>
              <a:buNone/>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endParaRPr kumimoji="0" lang="nl-NL" sz="800" b="1" i="0" u="none" strike="noStrike" kern="1200" cap="none" spc="0" normalizeH="0" baseline="0" noProof="0" dirty="0">
              <a:ln>
                <a:noFill/>
              </a:ln>
              <a:solidFill>
                <a:srgbClr val="F3700D"/>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BB4CF2E2-DD76-B598-9AC8-F7D0FBFB8E43}"/>
              </a:ext>
            </a:extLst>
          </p:cNvPr>
          <p:cNvPicPr>
            <a:picLocks noChangeAspect="1"/>
          </p:cNvPicPr>
          <p:nvPr/>
        </p:nvPicPr>
        <p:blipFill>
          <a:blip r:embed="rId2"/>
          <a:srcRect/>
          <a:stretch/>
        </p:blipFill>
        <p:spPr>
          <a:xfrm>
            <a:off x="961863" y="860857"/>
            <a:ext cx="2550149" cy="2324958"/>
          </a:xfrm>
          <a:prstGeom prst="rect">
            <a:avLst/>
          </a:prstGeom>
        </p:spPr>
      </p:pic>
      <p:pic>
        <p:nvPicPr>
          <p:cNvPr id="7" name="Afbeelding 6">
            <a:extLst>
              <a:ext uri="{FF2B5EF4-FFF2-40B4-BE49-F238E27FC236}">
                <a16:creationId xmlns:a16="http://schemas.microsoft.com/office/drawing/2014/main" id="{A1D6CF10-660E-2A9B-4E15-44AE6E145AF2}"/>
              </a:ext>
            </a:extLst>
          </p:cNvPr>
          <p:cNvPicPr>
            <a:picLocks noChangeAspect="1"/>
          </p:cNvPicPr>
          <p:nvPr/>
        </p:nvPicPr>
        <p:blipFill>
          <a:blip r:embed="rId3"/>
          <a:stretch>
            <a:fillRect/>
          </a:stretch>
        </p:blipFill>
        <p:spPr>
          <a:xfrm>
            <a:off x="3031936" y="2441847"/>
            <a:ext cx="201185" cy="213378"/>
          </a:xfrm>
          <a:prstGeom prst="rect">
            <a:avLst/>
          </a:prstGeom>
        </p:spPr>
      </p:pic>
      <p:pic>
        <p:nvPicPr>
          <p:cNvPr id="10" name="Afbeelding 9">
            <a:extLst>
              <a:ext uri="{FF2B5EF4-FFF2-40B4-BE49-F238E27FC236}">
                <a16:creationId xmlns:a16="http://schemas.microsoft.com/office/drawing/2014/main" id="{2EF52806-3AE1-175D-EE36-7DCF0D88FBE1}"/>
              </a:ext>
            </a:extLst>
          </p:cNvPr>
          <p:cNvPicPr>
            <a:picLocks noChangeAspect="1"/>
          </p:cNvPicPr>
          <p:nvPr/>
        </p:nvPicPr>
        <p:blipFill>
          <a:blip r:embed="rId4"/>
          <a:stretch>
            <a:fillRect/>
          </a:stretch>
        </p:blipFill>
        <p:spPr>
          <a:xfrm>
            <a:off x="1916008" y="2610120"/>
            <a:ext cx="201185" cy="213378"/>
          </a:xfrm>
          <a:prstGeom prst="rect">
            <a:avLst/>
          </a:prstGeom>
        </p:spPr>
      </p:pic>
      <p:pic>
        <p:nvPicPr>
          <p:cNvPr id="13" name="Afbeelding 12">
            <a:extLst>
              <a:ext uri="{FF2B5EF4-FFF2-40B4-BE49-F238E27FC236}">
                <a16:creationId xmlns:a16="http://schemas.microsoft.com/office/drawing/2014/main" id="{3DFD3801-87E4-9723-CF7D-6CFD0CC82755}"/>
              </a:ext>
            </a:extLst>
          </p:cNvPr>
          <p:cNvPicPr>
            <a:picLocks noChangeAspect="1"/>
          </p:cNvPicPr>
          <p:nvPr/>
        </p:nvPicPr>
        <p:blipFill>
          <a:blip r:embed="rId5"/>
          <a:stretch>
            <a:fillRect/>
          </a:stretch>
        </p:blipFill>
        <p:spPr>
          <a:xfrm>
            <a:off x="1997421" y="1567127"/>
            <a:ext cx="195089" cy="213378"/>
          </a:xfrm>
          <a:prstGeom prst="rect">
            <a:avLst/>
          </a:prstGeom>
        </p:spPr>
      </p:pic>
      <p:sp>
        <p:nvSpPr>
          <p:cNvPr id="3" name="Tekstvak 2">
            <a:extLst>
              <a:ext uri="{FF2B5EF4-FFF2-40B4-BE49-F238E27FC236}">
                <a16:creationId xmlns:a16="http://schemas.microsoft.com/office/drawing/2014/main" id="{6B47D15A-0FD6-22D2-34E6-51F576259A47}"/>
              </a:ext>
            </a:extLst>
          </p:cNvPr>
          <p:cNvSpPr txBox="1"/>
          <p:nvPr/>
        </p:nvSpPr>
        <p:spPr>
          <a:xfrm rot="471942">
            <a:off x="4497990" y="2862650"/>
            <a:ext cx="3225319" cy="646331"/>
          </a:xfrm>
          <a:prstGeom prst="rect">
            <a:avLst/>
          </a:prstGeom>
          <a:noFill/>
          <a:ln w="31750">
            <a:solidFill>
              <a:srgbClr val="FF0000"/>
            </a:solidFill>
          </a:ln>
        </p:spPr>
        <p:txBody>
          <a:bodyPr wrap="square" rtlCol="0">
            <a:spAutoFit/>
          </a:bodyPr>
          <a:lstStyle/>
          <a:p>
            <a:pPr algn="ctr"/>
            <a:r>
              <a:rPr lang="nl-NL" sz="1200" b="1" dirty="0"/>
              <a:t>Verzoek aan de regio om dit in te vullen. Zie ook: </a:t>
            </a:r>
            <a:r>
              <a:rPr lang="nl-NL" sz="1200" b="1" dirty="0">
                <a:hlinkClick r:id="rId6"/>
              </a:rPr>
              <a:t>https://www.kiezenindeggz.nl/</a:t>
            </a:r>
            <a:r>
              <a:rPr lang="nl-NL" sz="1200" b="1" dirty="0"/>
              <a:t>  </a:t>
            </a:r>
          </a:p>
        </p:txBody>
      </p:sp>
    </p:spTree>
    <p:extLst>
      <p:ext uri="{BB962C8B-B14F-4D97-AF65-F5344CB8AC3E}">
        <p14:creationId xmlns:p14="http://schemas.microsoft.com/office/powerpoint/2010/main" val="2307771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nl-NL" sz="2000" dirty="0">
                <a:solidFill>
                  <a:srgbClr val="00305B"/>
                </a:solidFill>
                <a:latin typeface="Verdana"/>
              </a:rPr>
              <a:t>11B</a:t>
            </a:r>
            <a:r>
              <a:rPr kumimoji="0" lang="nl-NL" sz="2000" b="1" i="0" u="none" strike="noStrike" kern="1200" cap="none" spc="0" normalizeH="0" baseline="0" noProof="0" dirty="0">
                <a:ln>
                  <a:noFill/>
                </a:ln>
                <a:solidFill>
                  <a:srgbClr val="00305B"/>
                </a:solidFill>
                <a:effectLst/>
                <a:uLnTx/>
                <a:uFillTx/>
                <a:latin typeface="Verdana"/>
                <a:ea typeface="+mj-ea"/>
                <a:cs typeface="+mj-cs"/>
              </a:rPr>
              <a:t>. GGZ – aantal cliënten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10" name="Tijdelijke aanduiding voor tekst 4">
            <a:extLst>
              <a:ext uri="{FF2B5EF4-FFF2-40B4-BE49-F238E27FC236}">
                <a16:creationId xmlns:a16="http://schemas.microsoft.com/office/drawing/2014/main" id="{D337AA52-1035-9444-5485-8976F64CEDA5}"/>
              </a:ext>
            </a:extLst>
          </p:cNvPr>
          <p:cNvSpPr txBox="1">
            <a:spLocks/>
          </p:cNvSpPr>
          <p:nvPr/>
        </p:nvSpPr>
        <p:spPr>
          <a:xfrm>
            <a:off x="4889136" y="3757395"/>
            <a:ext cx="3240000" cy="84410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in de GGZ in de regio Drenthe…</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1" name="Tijdelijke aanduiding voor tekst 4">
            <a:extLst>
              <a:ext uri="{FF2B5EF4-FFF2-40B4-BE49-F238E27FC236}">
                <a16:creationId xmlns:a16="http://schemas.microsoft.com/office/drawing/2014/main" id="{2071384B-ED5C-8B68-EC2F-60294155C016}"/>
              </a:ext>
            </a:extLst>
          </p:cNvPr>
          <p:cNvSpPr txBox="1">
            <a:spLocks/>
          </p:cNvSpPr>
          <p:nvPr/>
        </p:nvSpPr>
        <p:spPr>
          <a:xfrm>
            <a:off x="616939" y="3757396"/>
            <a:ext cx="3240000" cy="84410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in de GGZ in de regio Drenthe…</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2" name="Tekstvak 1">
            <a:extLst>
              <a:ext uri="{FF2B5EF4-FFF2-40B4-BE49-F238E27FC236}">
                <a16:creationId xmlns:a16="http://schemas.microsoft.com/office/drawing/2014/main" id="{CE093EA3-1DE5-ACF6-691B-97D6E8D6BD97}"/>
              </a:ext>
            </a:extLst>
          </p:cNvPr>
          <p:cNvSpPr txBox="1"/>
          <p:nvPr/>
        </p:nvSpPr>
        <p:spPr>
          <a:xfrm rot="1126478">
            <a:off x="958397" y="1726910"/>
            <a:ext cx="2557083" cy="507831"/>
          </a:xfrm>
          <a:prstGeom prst="rect">
            <a:avLst/>
          </a:prstGeom>
          <a:noFill/>
          <a:ln w="31750">
            <a:solidFill>
              <a:srgbClr val="00B050"/>
            </a:solidFill>
          </a:ln>
        </p:spPr>
        <p:txBody>
          <a:bodyPr wrap="square" rtlCol="0">
            <a:spAutoFit/>
          </a:bodyPr>
          <a:lstStyle/>
          <a:p>
            <a:pPr algn="ctr"/>
            <a:r>
              <a:rPr lang="nl-NL" b="1" dirty="0"/>
              <a:t>Aantal cliënten totaal volgt</a:t>
            </a:r>
            <a:endParaRPr lang="nl-NL" sz="1100" b="1" dirty="0"/>
          </a:p>
        </p:txBody>
      </p:sp>
      <p:sp>
        <p:nvSpPr>
          <p:cNvPr id="3" name="Tekstvak 2">
            <a:extLst>
              <a:ext uri="{FF2B5EF4-FFF2-40B4-BE49-F238E27FC236}">
                <a16:creationId xmlns:a16="http://schemas.microsoft.com/office/drawing/2014/main" id="{1C55D6AC-53D2-06F8-F191-5ECEC29FDD45}"/>
              </a:ext>
            </a:extLst>
          </p:cNvPr>
          <p:cNvSpPr txBox="1"/>
          <p:nvPr/>
        </p:nvSpPr>
        <p:spPr>
          <a:xfrm rot="1126478">
            <a:off x="5030725" y="1943857"/>
            <a:ext cx="2557083" cy="507831"/>
          </a:xfrm>
          <a:prstGeom prst="rect">
            <a:avLst/>
          </a:prstGeom>
          <a:noFill/>
          <a:ln w="31750">
            <a:solidFill>
              <a:srgbClr val="00B050"/>
            </a:solidFill>
          </a:ln>
        </p:spPr>
        <p:txBody>
          <a:bodyPr wrap="square" rtlCol="0">
            <a:spAutoFit/>
          </a:bodyPr>
          <a:lstStyle/>
          <a:p>
            <a:pPr algn="ctr"/>
            <a:r>
              <a:rPr lang="nl-NL" b="1" dirty="0"/>
              <a:t>Aantal cliënten per 10.000 inwoners volgt</a:t>
            </a:r>
            <a:endParaRPr lang="nl-NL" sz="1100" b="1" dirty="0"/>
          </a:p>
        </p:txBody>
      </p:sp>
    </p:spTree>
    <p:extLst>
      <p:ext uri="{BB962C8B-B14F-4D97-AF65-F5344CB8AC3E}">
        <p14:creationId xmlns:p14="http://schemas.microsoft.com/office/powerpoint/2010/main" val="2292420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11C. GGZ – Ernstig psychiatrische aandoeningen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10" name="Tijdelijke aanduiding voor tekst 4">
            <a:extLst>
              <a:ext uri="{FF2B5EF4-FFF2-40B4-BE49-F238E27FC236}">
                <a16:creationId xmlns:a16="http://schemas.microsoft.com/office/drawing/2014/main" id="{D337AA52-1035-9444-5485-8976F64CEDA5}"/>
              </a:ext>
            </a:extLst>
          </p:cNvPr>
          <p:cNvSpPr txBox="1">
            <a:spLocks/>
          </p:cNvSpPr>
          <p:nvPr/>
        </p:nvSpPr>
        <p:spPr>
          <a:xfrm>
            <a:off x="4889135" y="3973768"/>
            <a:ext cx="3310485" cy="109290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met ernstige psychiatrische aandoeningen per 10.000 inwoners verschilt sterk per gemeente. De gemeente Assen scoort het hoogst (238 per 10.000) en de gemeente Aa en Hunze scoort het laagst (56 per 10.000).</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00" i="1" dirty="0">
                <a:solidFill>
                  <a:srgbClr val="FF0000"/>
                </a:solidFill>
              </a:rPr>
              <a:t>Verdere duiding/aanvulling door regio… (Aantal hangt ook samen met specifieke voorzieningen in de regio waar dergelijke cliënten wonen.)</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1" name="Tijdelijke aanduiding voor tekst 4">
            <a:extLst>
              <a:ext uri="{FF2B5EF4-FFF2-40B4-BE49-F238E27FC236}">
                <a16:creationId xmlns:a16="http://schemas.microsoft.com/office/drawing/2014/main" id="{2071384B-ED5C-8B68-EC2F-60294155C016}"/>
              </a:ext>
            </a:extLst>
          </p:cNvPr>
          <p:cNvSpPr txBox="1">
            <a:spLocks/>
          </p:cNvSpPr>
          <p:nvPr/>
        </p:nvSpPr>
        <p:spPr>
          <a:xfrm>
            <a:off x="616939" y="3973768"/>
            <a:ext cx="3240000" cy="109290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 (Aantal hangt ook samen met specifieke voorzieningen in de regio waar dergelijke cliënten wonen.)</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CD079C08-D3E6-3912-1262-9C123B10D3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89136" y="747924"/>
            <a:ext cx="3240000" cy="3116066"/>
          </a:xfrm>
          <a:prstGeom prst="rect">
            <a:avLst/>
          </a:prstGeom>
        </p:spPr>
      </p:pic>
      <p:sp>
        <p:nvSpPr>
          <p:cNvPr id="3" name="Tekstvak 2">
            <a:extLst>
              <a:ext uri="{FF2B5EF4-FFF2-40B4-BE49-F238E27FC236}">
                <a16:creationId xmlns:a16="http://schemas.microsoft.com/office/drawing/2014/main" id="{197982DE-DCBA-4BD7-7631-7F87C6BD3C36}"/>
              </a:ext>
            </a:extLst>
          </p:cNvPr>
          <p:cNvSpPr txBox="1"/>
          <p:nvPr/>
        </p:nvSpPr>
        <p:spPr>
          <a:xfrm rot="1126478">
            <a:off x="958397" y="1726910"/>
            <a:ext cx="2557083" cy="507831"/>
          </a:xfrm>
          <a:prstGeom prst="rect">
            <a:avLst/>
          </a:prstGeom>
          <a:noFill/>
          <a:ln w="31750">
            <a:solidFill>
              <a:srgbClr val="00B050"/>
            </a:solidFill>
          </a:ln>
        </p:spPr>
        <p:txBody>
          <a:bodyPr wrap="square" rtlCol="0">
            <a:spAutoFit/>
          </a:bodyPr>
          <a:lstStyle/>
          <a:p>
            <a:pPr algn="ctr"/>
            <a:r>
              <a:rPr lang="nl-NL" b="1" dirty="0"/>
              <a:t>Aantal cliënten met EPA totaal volgt nog</a:t>
            </a:r>
            <a:endParaRPr lang="nl-NL" sz="1100" b="1" dirty="0"/>
          </a:p>
        </p:txBody>
      </p:sp>
    </p:spTree>
    <p:extLst>
      <p:ext uri="{BB962C8B-B14F-4D97-AF65-F5344CB8AC3E}">
        <p14:creationId xmlns:p14="http://schemas.microsoft.com/office/powerpoint/2010/main" val="1252144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53</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11D. GGZ – wachttijden voor behandelingen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6" name="Afbeelding 5">
            <a:extLst>
              <a:ext uri="{FF2B5EF4-FFF2-40B4-BE49-F238E27FC236}">
                <a16:creationId xmlns:a16="http://schemas.microsoft.com/office/drawing/2014/main" id="{933FF1CA-E2EE-9C2A-1689-8BAE75181D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956"/>
          <a:stretch/>
        </p:blipFill>
        <p:spPr>
          <a:xfrm>
            <a:off x="616939" y="969309"/>
            <a:ext cx="5132598" cy="2457176"/>
          </a:xfrm>
          <a:prstGeom prst="rect">
            <a:avLst/>
          </a:prstGeom>
        </p:spPr>
      </p:pic>
      <p:sp>
        <p:nvSpPr>
          <p:cNvPr id="7" name="Tijdelijke aanduiding voor tekst 4">
            <a:extLst>
              <a:ext uri="{FF2B5EF4-FFF2-40B4-BE49-F238E27FC236}">
                <a16:creationId xmlns:a16="http://schemas.microsoft.com/office/drawing/2014/main" id="{F2482E9C-41C7-F3C6-17D9-E4EA38761B9F}"/>
              </a:ext>
            </a:extLst>
          </p:cNvPr>
          <p:cNvSpPr txBox="1">
            <a:spLocks/>
          </p:cNvSpPr>
          <p:nvPr/>
        </p:nvSpPr>
        <p:spPr>
          <a:xfrm>
            <a:off x="6134980" y="969309"/>
            <a:ext cx="2361338" cy="1549039"/>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wachttijden voor GGZ liggen in de regio Drenthe hoger</a:t>
            </a:r>
            <a:r>
              <a:rPr lang="nl-NL" sz="750" dirty="0">
                <a:solidFill>
                  <a:srgbClr val="00305B"/>
                </a:solidFill>
                <a:latin typeface="Verdana"/>
              </a:rPr>
              <a:t>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 met uitzondering van de somatische symptoomstoornissen.</a:t>
            </a:r>
          </a:p>
          <a:p>
            <a:pPr lvl="0">
              <a:spcAft>
                <a:spcPts val="600"/>
              </a:spcAft>
              <a:buClr>
                <a:srgbClr val="E17000"/>
              </a:buClr>
              <a:defRPr/>
            </a:pPr>
            <a:r>
              <a:rPr lang="nl-NL" sz="750" dirty="0">
                <a:solidFill>
                  <a:srgbClr val="00305B"/>
                </a:solidFill>
                <a:latin typeface="Verdana"/>
              </a:rPr>
              <a:t>Voor de categorie Restgroep ligt de gemiddelde wachttijd voor GGZ in de regio Drenthe drie keer zo hoog als het landelijk gemiddelde.</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25408465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11E. GGZ – Aantal cliënten langdurige GGZ</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10" name="Tijdelijke aanduiding voor tekst 4">
            <a:extLst>
              <a:ext uri="{FF2B5EF4-FFF2-40B4-BE49-F238E27FC236}">
                <a16:creationId xmlns:a16="http://schemas.microsoft.com/office/drawing/2014/main" id="{D337AA52-1035-9444-5485-8976F64CEDA5}"/>
              </a:ext>
            </a:extLst>
          </p:cNvPr>
          <p:cNvSpPr txBox="1">
            <a:spLocks/>
          </p:cNvSpPr>
          <p:nvPr/>
        </p:nvSpPr>
        <p:spPr>
          <a:xfrm>
            <a:off x="4889136" y="865892"/>
            <a:ext cx="3240000" cy="373560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Regionale afspraken over instroom in langdurige GGZ:</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1" u="none" strike="noStrike" kern="1200" cap="none" spc="0" normalizeH="0" baseline="0" noProof="0" dirty="0">
                <a:ln>
                  <a:noFill/>
                </a:ln>
                <a:solidFill>
                  <a:srgbClr val="FF0000"/>
                </a:solidFill>
                <a:effectLst/>
                <a:uLnTx/>
                <a:uFillTx/>
                <a:latin typeface="Verdana"/>
                <a:ea typeface="+mn-ea"/>
                <a:cs typeface="+mn-cs"/>
              </a:rPr>
              <a:t>Kan de regio aangeven of hier momenteel afspraken over zijn gemaakt? (Er zijn landelijk bestuurlijke afspraken gemaakt over op te stellen regio inzichten -en plannen hiervoor, de komende jaren moeten we volgen of dit goed genoeg verloopt. Het doel is dat het ventiel naar de </a:t>
            </a:r>
            <a:r>
              <a:rPr kumimoji="0" lang="nl-NL" sz="750" b="0" i="1" u="none" strike="noStrike" kern="1200" cap="none" spc="0" normalizeH="0" baseline="0" noProof="0" dirty="0" err="1">
                <a:ln>
                  <a:noFill/>
                </a:ln>
                <a:solidFill>
                  <a:srgbClr val="FF0000"/>
                </a:solidFill>
                <a:effectLst/>
                <a:uLnTx/>
                <a:uFillTx/>
                <a:latin typeface="Verdana"/>
                <a:ea typeface="+mn-ea"/>
                <a:cs typeface="+mn-cs"/>
              </a:rPr>
              <a:t>Wlz</a:t>
            </a:r>
            <a:r>
              <a:rPr kumimoji="0" lang="nl-NL" sz="750" b="0" i="1" u="none" strike="noStrike" kern="1200" cap="none" spc="0" normalizeH="0" baseline="0" noProof="0" dirty="0">
                <a:ln>
                  <a:noFill/>
                </a:ln>
                <a:solidFill>
                  <a:srgbClr val="FF0000"/>
                </a:solidFill>
                <a:effectLst/>
                <a:uLnTx/>
                <a:uFillTx/>
                <a:latin typeface="Verdana"/>
                <a:ea typeface="+mn-ea"/>
                <a:cs typeface="+mn-cs"/>
              </a:rPr>
              <a:t> verder dicht gaat, 20% minder instroom met korte termijn maatregelen, naast pakket langere termijn maatregelen.</a:t>
            </a:r>
          </a:p>
        </p:txBody>
      </p:sp>
      <p:sp>
        <p:nvSpPr>
          <p:cNvPr id="11" name="Tijdelijke aanduiding voor tekst 4">
            <a:extLst>
              <a:ext uri="{FF2B5EF4-FFF2-40B4-BE49-F238E27FC236}">
                <a16:creationId xmlns:a16="http://schemas.microsoft.com/office/drawing/2014/main" id="{2071384B-ED5C-8B68-EC2F-60294155C016}"/>
              </a:ext>
            </a:extLst>
          </p:cNvPr>
          <p:cNvSpPr txBox="1">
            <a:spLocks/>
          </p:cNvSpPr>
          <p:nvPr/>
        </p:nvSpPr>
        <p:spPr>
          <a:xfrm>
            <a:off x="616939" y="3757396"/>
            <a:ext cx="3240000" cy="84410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a:t>
            </a:r>
          </a:p>
        </p:txBody>
      </p:sp>
      <p:sp>
        <p:nvSpPr>
          <p:cNvPr id="3" name="Tekstvak 2">
            <a:extLst>
              <a:ext uri="{FF2B5EF4-FFF2-40B4-BE49-F238E27FC236}">
                <a16:creationId xmlns:a16="http://schemas.microsoft.com/office/drawing/2014/main" id="{E07DAC59-C8C2-8246-0DF8-42FFEC908EED}"/>
              </a:ext>
            </a:extLst>
          </p:cNvPr>
          <p:cNvSpPr txBox="1"/>
          <p:nvPr/>
        </p:nvSpPr>
        <p:spPr>
          <a:xfrm rot="1126478">
            <a:off x="958397" y="1623035"/>
            <a:ext cx="2557083" cy="715581"/>
          </a:xfrm>
          <a:prstGeom prst="rect">
            <a:avLst/>
          </a:prstGeom>
          <a:noFill/>
          <a:ln w="31750">
            <a:solidFill>
              <a:srgbClr val="00B050"/>
            </a:solidFill>
          </a:ln>
        </p:spPr>
        <p:txBody>
          <a:bodyPr wrap="square" rtlCol="0">
            <a:spAutoFit/>
          </a:bodyPr>
          <a:lstStyle/>
          <a:p>
            <a:pPr algn="ctr"/>
            <a:r>
              <a:rPr lang="nl-NL" b="1" dirty="0"/>
              <a:t>Aantal cliënten langdurige GGZ totaal volgt nog</a:t>
            </a:r>
            <a:endParaRPr lang="nl-NL" sz="1100" b="1" dirty="0"/>
          </a:p>
        </p:txBody>
      </p:sp>
    </p:spTree>
    <p:extLst>
      <p:ext uri="{BB962C8B-B14F-4D97-AF65-F5344CB8AC3E}">
        <p14:creationId xmlns:p14="http://schemas.microsoft.com/office/powerpoint/2010/main" val="4267454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55</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11F. GGZ – wachttijden langdurige GGZ</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F2482E9C-41C7-F3C6-17D9-E4EA38761B9F}"/>
              </a:ext>
            </a:extLst>
          </p:cNvPr>
          <p:cNvSpPr txBox="1">
            <a:spLocks/>
          </p:cNvSpPr>
          <p:nvPr/>
        </p:nvSpPr>
        <p:spPr>
          <a:xfrm>
            <a:off x="6134980" y="969309"/>
            <a:ext cx="2361338" cy="294312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In </a:t>
            </a:r>
            <a:r>
              <a:rPr kumimoji="0" lang="nl-NL" sz="750" b="0" i="0" u="none" strike="noStrike" kern="1200" cap="none" spc="0" normalizeH="0" baseline="0" noProof="0" dirty="0">
                <a:ln>
                  <a:noFill/>
                </a:ln>
                <a:solidFill>
                  <a:srgbClr val="00305B"/>
                </a:solidFill>
                <a:effectLst/>
                <a:uLnTx/>
                <a:uFillTx/>
                <a:latin typeface="Verdana"/>
                <a:ea typeface="+mn-ea"/>
                <a:cs typeface="+mn-cs"/>
              </a:rPr>
              <a:t>de regio Drenthe ligt h</a:t>
            </a:r>
            <a:r>
              <a:rPr lang="nl-NL" sz="750" dirty="0">
                <a:solidFill>
                  <a:srgbClr val="00305B"/>
                </a:solidFill>
              </a:rPr>
              <a:t>et aantal wachtenden per 100.000 inwoners voor actief plaatsen en wachten op voorkeur met en zonder zorg voor langdurige GGZ </a:t>
            </a:r>
            <a:r>
              <a:rPr lang="nl-NL" sz="750" dirty="0">
                <a:solidFill>
                  <a:srgbClr val="00305B"/>
                </a:solidFill>
                <a:latin typeface="Verdana"/>
              </a:rPr>
              <a:t>lager dan</a:t>
            </a:r>
            <a:r>
              <a:rPr kumimoji="0" lang="nl-NL" sz="750" b="0" i="0" u="none" strike="noStrike" kern="1200" cap="none" spc="0" normalizeH="0" baseline="0" noProof="0" dirty="0">
                <a:ln>
                  <a:noFill/>
                </a:ln>
                <a:solidFill>
                  <a:srgbClr val="00305B"/>
                </a:solidFill>
                <a:effectLst/>
                <a:uLnTx/>
                <a:uFillTx/>
                <a:latin typeface="Verdana"/>
                <a:ea typeface="+mn-ea"/>
                <a:cs typeface="+mn-cs"/>
              </a:rPr>
              <a:t> het landelijk gemiddelde.</a:t>
            </a:r>
          </a:p>
          <a:p>
            <a:pPr>
              <a:spcAft>
                <a:spcPts val="600"/>
              </a:spcAft>
              <a:buClr>
                <a:srgbClr val="E17000"/>
              </a:buClr>
              <a:defRPr/>
            </a:pPr>
            <a:r>
              <a:rPr lang="nl-NL" sz="750" dirty="0">
                <a:solidFill>
                  <a:srgbClr val="00305B"/>
                </a:solidFill>
                <a:latin typeface="Verdana"/>
              </a:rPr>
              <a:t>In de regio Drenthe is het aandeel wachtenden met een wachttijd van meer dan 12 maanden twee keer zo groot als het landelijk gemiddelde. Het aandeel wachtenden met een wachttijd van 6 tot 12 maanden ligt onder het landelijk gemiddelde.</a:t>
            </a:r>
          </a:p>
          <a:p>
            <a:pPr>
              <a:spcAft>
                <a:spcPts val="600"/>
              </a:spcAft>
              <a:buClr>
                <a:srgbClr val="E17000"/>
              </a:buClr>
              <a:defRPr/>
            </a:pPr>
            <a:r>
              <a:rPr lang="nl-NL" sz="750" i="1" dirty="0">
                <a:solidFill>
                  <a:srgbClr val="FF0000"/>
                </a:solidFill>
              </a:rPr>
              <a:t>Verdere duiding/aanvulling door regio…</a:t>
            </a:r>
            <a:r>
              <a:rPr lang="nl-NL" sz="750" dirty="0">
                <a:solidFill>
                  <a:srgbClr val="00305B"/>
                </a:solidFill>
                <a:latin typeface="Verdana"/>
              </a:rPr>
              <a:t> </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29FC0935-59D2-298B-BEEC-9FF03F086A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21" b="121"/>
          <a:stretch/>
        </p:blipFill>
        <p:spPr>
          <a:xfrm>
            <a:off x="616939" y="969309"/>
            <a:ext cx="5040000" cy="2789523"/>
          </a:xfrm>
          <a:prstGeom prst="rect">
            <a:avLst/>
          </a:prstGeom>
        </p:spPr>
      </p:pic>
    </p:spTree>
    <p:extLst>
      <p:ext uri="{BB962C8B-B14F-4D97-AF65-F5344CB8AC3E}">
        <p14:creationId xmlns:p14="http://schemas.microsoft.com/office/powerpoint/2010/main" val="2430258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11G. GGZ – zorgkosten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80D7FA32-63D9-6612-5797-E8917A149E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5" r="315"/>
          <a:stretch/>
        </p:blipFill>
        <p:spPr>
          <a:xfrm>
            <a:off x="616939" y="972599"/>
            <a:ext cx="5040000" cy="2550547"/>
          </a:xfrm>
          <a:prstGeom prst="rect">
            <a:avLst/>
          </a:prstGeom>
        </p:spPr>
      </p:pic>
      <p:sp>
        <p:nvSpPr>
          <p:cNvPr id="8" name="Tijdelijke aanduiding voor tekst 4">
            <a:extLst>
              <a:ext uri="{FF2B5EF4-FFF2-40B4-BE49-F238E27FC236}">
                <a16:creationId xmlns:a16="http://schemas.microsoft.com/office/drawing/2014/main" id="{46FB0544-176B-1DC4-FFE3-2F9C031C1826}"/>
              </a:ext>
            </a:extLst>
          </p:cNvPr>
          <p:cNvSpPr txBox="1">
            <a:spLocks/>
          </p:cNvSpPr>
          <p:nvPr/>
        </p:nvSpPr>
        <p:spPr>
          <a:xfrm>
            <a:off x="6134980" y="969309"/>
            <a:ext cx="2361338" cy="1931288"/>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GGZ liggen in de regio Drenthe voor alle </a:t>
            </a:r>
            <a:r>
              <a:rPr lang="nl-NL" sz="750" dirty="0">
                <a:solidFill>
                  <a:srgbClr val="00305B"/>
                </a:solidFill>
                <a:latin typeface="Verdana"/>
              </a:rPr>
              <a:t>leeftijdscategorieën op of rondom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Rechthoek 8">
            <a:extLst>
              <a:ext uri="{FF2B5EF4-FFF2-40B4-BE49-F238E27FC236}">
                <a16:creationId xmlns:a16="http://schemas.microsoft.com/office/drawing/2014/main" id="{7E6385FA-1E0D-D028-8952-9F060D470C72}"/>
              </a:ext>
            </a:extLst>
          </p:cNvPr>
          <p:cNvSpPr/>
          <p:nvPr/>
        </p:nvSpPr>
        <p:spPr>
          <a:xfrm>
            <a:off x="2529348" y="1378974"/>
            <a:ext cx="1607575" cy="971351"/>
          </a:xfrm>
          <a:prstGeom prst="rect">
            <a:avLst/>
          </a:prstGeom>
          <a:noFill/>
          <a:ln>
            <a:solidFill>
              <a:srgbClr val="F37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ekst 4">
            <a:extLst>
              <a:ext uri="{FF2B5EF4-FFF2-40B4-BE49-F238E27FC236}">
                <a16:creationId xmlns:a16="http://schemas.microsoft.com/office/drawing/2014/main" id="{FBC82E5C-D46A-8301-9942-D84FDB3D8D2C}"/>
              </a:ext>
            </a:extLst>
          </p:cNvPr>
          <p:cNvSpPr txBox="1">
            <a:spLocks/>
          </p:cNvSpPr>
          <p:nvPr/>
        </p:nvSpPr>
        <p:spPr>
          <a:xfrm>
            <a:off x="527248" y="4463850"/>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NB. De kolom zorgkosten bij de categorie 0 t/m 17 leeg is bij de GGZ, omdat dat onder Jeugdwet valt.</a:t>
            </a:r>
          </a:p>
        </p:txBody>
      </p:sp>
    </p:spTree>
    <p:extLst>
      <p:ext uri="{BB962C8B-B14F-4D97-AF65-F5344CB8AC3E}">
        <p14:creationId xmlns:p14="http://schemas.microsoft.com/office/powerpoint/2010/main" val="1787595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12. </a:t>
            </a:r>
            <a:r>
              <a:rPr lang="nl-NL" sz="3000" dirty="0">
                <a:solidFill>
                  <a:srgbClr val="FFFFFF"/>
                </a:solidFill>
                <a:latin typeface="+mj-lt"/>
                <a:ea typeface="+mj-ea"/>
                <a:cs typeface="+mj-cs"/>
              </a:rPr>
              <a:t>VVT</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fontScale="92500" lnSpcReduction="10000"/>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Wijkverpleging – aantal cliënten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Wijkverpleging – zorgkosten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Wijkverpleging– capaciteit</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ELV – locaties</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ELV – aantal patiënten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ELV – uitstroom</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ELV – capaciteit</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Verpleeghuizen – aantal cliënten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Verpleeghuizen –  wachttijden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Verpleeghuizen – capaciteit</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Zorgkosten verpleging en verzorging</a:t>
            </a: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57</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Slapen silhouet">
            <a:extLst>
              <a:ext uri="{FF2B5EF4-FFF2-40B4-BE49-F238E27FC236}">
                <a16:creationId xmlns:a16="http://schemas.microsoft.com/office/drawing/2014/main" id="{2259A9C7-C402-EECD-E36E-ABE227D4DD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2586" y="1641348"/>
            <a:ext cx="1317752" cy="1317752"/>
          </a:xfrm>
          <a:prstGeom prst="rect">
            <a:avLst/>
          </a:prstGeom>
        </p:spPr>
      </p:pic>
      <p:sp>
        <p:nvSpPr>
          <p:cNvPr id="9" name="Tekstvak 8">
            <a:extLst>
              <a:ext uri="{FF2B5EF4-FFF2-40B4-BE49-F238E27FC236}">
                <a16:creationId xmlns:a16="http://schemas.microsoft.com/office/drawing/2014/main" id="{25315198-B2CA-5040-B952-A6A21D093F5C}"/>
              </a:ext>
            </a:extLst>
          </p:cNvPr>
          <p:cNvSpPr txBox="1"/>
          <p:nvPr/>
        </p:nvSpPr>
        <p:spPr>
          <a:xfrm>
            <a:off x="491900" y="3311862"/>
            <a:ext cx="2613250" cy="823302"/>
          </a:xfrm>
          <a:prstGeom prst="rect">
            <a:avLst/>
          </a:prstGeom>
          <a:noFill/>
          <a:ln w="31750">
            <a:solidFill>
              <a:srgbClr val="FF0000"/>
            </a:solidFill>
          </a:ln>
        </p:spPr>
        <p:txBody>
          <a:bodyPr wrap="square" rtlCol="0">
            <a:spAutoFit/>
          </a:bodyPr>
          <a:lstStyle/>
          <a:p>
            <a:pPr marL="0" marR="0" lvl="0" indent="0" defTabSz="685800" rtl="0" eaLnBrk="1" fontAlgn="auto" latinLnBrk="0" hangingPunct="1">
              <a:lnSpc>
                <a:spcPct val="100000"/>
              </a:lnSpc>
              <a:spcBef>
                <a:spcPts val="0"/>
              </a:spcBef>
              <a:spcAft>
                <a:spcPts val="300"/>
              </a:spcAft>
              <a:buClrTx/>
              <a:buSzTx/>
              <a:buFontTx/>
              <a:buNone/>
              <a:tabLst/>
              <a:defRPr/>
            </a:pPr>
            <a:r>
              <a:rPr lang="nl-NL" sz="750" b="1" dirty="0">
                <a:solidFill>
                  <a:srgbClr val="000000"/>
                </a:solidFill>
                <a:latin typeface="RO Sans"/>
              </a:rPr>
              <a:t>NB. </a:t>
            </a:r>
            <a:r>
              <a:rPr lang="nl-NL" sz="750" dirty="0">
                <a:solidFill>
                  <a:srgbClr val="000000"/>
                </a:solidFill>
                <a:latin typeface="RO Sans"/>
              </a:rPr>
              <a:t>In dit basisbeeld zijn de onderdelen wijkverpleging, ELV en Verpleeghuizen gekozen omdat we daar momenteel beschikken over landelijke data. </a:t>
            </a:r>
          </a:p>
          <a:p>
            <a:pPr marL="0" marR="0" lvl="0" indent="0" defTabSz="685800" rtl="0" eaLnBrk="1" fontAlgn="auto" latinLnBrk="0" hangingPunct="1">
              <a:lnSpc>
                <a:spcPct val="100000"/>
              </a:lnSpc>
              <a:spcBef>
                <a:spcPts val="0"/>
              </a:spcBef>
              <a:spcAft>
                <a:spcPts val="300"/>
              </a:spcAft>
              <a:buClrTx/>
              <a:buSzTx/>
              <a:buFontTx/>
              <a:buNone/>
              <a:tabLst/>
              <a:defRPr/>
            </a:pPr>
            <a:r>
              <a:rPr lang="nl-NL" sz="750" dirty="0">
                <a:solidFill>
                  <a:srgbClr val="000000"/>
                </a:solidFill>
                <a:latin typeface="RO Sans"/>
              </a:rPr>
              <a:t>Het staat de regio’s uiteraard vrij om waar gewenst hier nog andere onderdelen aan toe te voegen. Denk aan o.a. aan GRZ en GZSP. </a:t>
            </a:r>
            <a:endParaRPr lang="nl-NL" sz="750" i="1" dirty="0">
              <a:solidFill>
                <a:srgbClr val="FF0000"/>
              </a:solidFill>
              <a:latin typeface="RO Sans"/>
            </a:endParaRPr>
          </a:p>
        </p:txBody>
      </p:sp>
    </p:spTree>
    <p:extLst>
      <p:ext uri="{BB962C8B-B14F-4D97-AF65-F5344CB8AC3E}">
        <p14:creationId xmlns:p14="http://schemas.microsoft.com/office/powerpoint/2010/main" val="21783418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58</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12A.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Wijkverpleging – aantal cliënten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2" name="Afbeelding 1">
            <a:extLst>
              <a:ext uri="{FF2B5EF4-FFF2-40B4-BE49-F238E27FC236}">
                <a16:creationId xmlns:a16="http://schemas.microsoft.com/office/drawing/2014/main" id="{9915F377-037F-6369-47F5-800C5B85681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4385"/>
            <a:ext cx="3239999" cy="2159999"/>
          </a:xfrm>
          <a:prstGeom prst="rect">
            <a:avLst/>
          </a:prstGeom>
        </p:spPr>
      </p:pic>
      <p:sp>
        <p:nvSpPr>
          <p:cNvPr id="6" name="Tijdelijke aanduiding voor tekst 4">
            <a:extLst>
              <a:ext uri="{FF2B5EF4-FFF2-40B4-BE49-F238E27FC236}">
                <a16:creationId xmlns:a16="http://schemas.microsoft.com/office/drawing/2014/main" id="{2827F298-7F33-34A8-027F-8C3C4A9AF21F}"/>
              </a:ext>
            </a:extLst>
          </p:cNvPr>
          <p:cNvSpPr txBox="1">
            <a:spLocks/>
          </p:cNvSpPr>
          <p:nvPr/>
        </p:nvSpPr>
        <p:spPr>
          <a:xfrm>
            <a:off x="616939" y="3156156"/>
            <a:ext cx="3240000" cy="1378369"/>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in de wijkverpleging in de regio Drenthe stijgt van 24.860 in 2023 naar 35.390 in 2040; een stijging van 42,3%.</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cliënten in de regio Drenthe is minder hard dan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441157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59</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12B.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Wijkverpleging – zorgkosten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80D7FA32-63D9-6612-5797-E8917A149E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5" r="315"/>
          <a:stretch/>
        </p:blipFill>
        <p:spPr>
          <a:xfrm>
            <a:off x="616939" y="972599"/>
            <a:ext cx="5040000" cy="2550547"/>
          </a:xfrm>
          <a:prstGeom prst="rect">
            <a:avLst/>
          </a:prstGeom>
        </p:spPr>
      </p:pic>
      <p:sp>
        <p:nvSpPr>
          <p:cNvPr id="8" name="Tijdelijke aanduiding voor tekst 4">
            <a:extLst>
              <a:ext uri="{FF2B5EF4-FFF2-40B4-BE49-F238E27FC236}">
                <a16:creationId xmlns:a16="http://schemas.microsoft.com/office/drawing/2014/main" id="{46FB0544-176B-1DC4-FFE3-2F9C031C1826}"/>
              </a:ext>
            </a:extLst>
          </p:cNvPr>
          <p:cNvSpPr txBox="1">
            <a:spLocks/>
          </p:cNvSpPr>
          <p:nvPr/>
        </p:nvSpPr>
        <p:spPr>
          <a:xfrm>
            <a:off x="6134980" y="969309"/>
            <a:ext cx="2361338" cy="212616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wijkverpleging liggen in de regio Drenthe voor alle </a:t>
            </a:r>
            <a:r>
              <a:rPr lang="nl-NL" sz="750" dirty="0">
                <a:solidFill>
                  <a:srgbClr val="00305B"/>
                </a:solidFill>
                <a:latin typeface="Verdana"/>
              </a:rPr>
              <a:t>leeftijdscategorieën op of rondom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 alleen voor de leeftijdscategorie 85 en ouder liggen de kosten hoger dan het landelijk gemiddelde.</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Rechthoek 8">
            <a:extLst>
              <a:ext uri="{FF2B5EF4-FFF2-40B4-BE49-F238E27FC236}">
                <a16:creationId xmlns:a16="http://schemas.microsoft.com/office/drawing/2014/main" id="{7E6385FA-1E0D-D028-8952-9F060D470C72}"/>
              </a:ext>
            </a:extLst>
          </p:cNvPr>
          <p:cNvSpPr/>
          <p:nvPr/>
        </p:nvSpPr>
        <p:spPr>
          <a:xfrm>
            <a:off x="2507226" y="2278626"/>
            <a:ext cx="1666568" cy="1032387"/>
          </a:xfrm>
          <a:prstGeom prst="rect">
            <a:avLst/>
          </a:prstGeom>
          <a:noFill/>
          <a:ln>
            <a:solidFill>
              <a:srgbClr val="F37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4616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jdelijke aanduiding voor inhoud 2">
            <a:extLst>
              <a:ext uri="{FF2B5EF4-FFF2-40B4-BE49-F238E27FC236}">
                <a16:creationId xmlns:a16="http://schemas.microsoft.com/office/drawing/2014/main" id="{3565E7C5-8FED-E379-096C-6537BDAEA0DF}"/>
              </a:ext>
            </a:extLst>
          </p:cNvPr>
          <p:cNvSpPr txBox="1">
            <a:spLocks/>
          </p:cNvSpPr>
          <p:nvPr/>
        </p:nvSpPr>
        <p:spPr>
          <a:xfrm>
            <a:off x="546101" y="971550"/>
            <a:ext cx="3676650" cy="3661172"/>
          </a:xfrm>
          <a:prstGeom prst="rect">
            <a:avLst/>
          </a:prstGeom>
        </p:spPr>
        <p:txBody>
          <a:bodyPr vert="horz" lIns="91440" tIns="45720" rIns="91440" bIns="45720" numCol="1" rtlCol="0" anchor="t" anchorCtr="0">
            <a:normAutofit/>
          </a:bodyPr>
          <a:lstStyle>
            <a:lvl1pPr marL="0" indent="0" algn="l" defTabSz="685800" rtl="0" eaLnBrk="1" latinLnBrk="0" hangingPunct="1">
              <a:lnSpc>
                <a:spcPct val="110000"/>
              </a:lnSpc>
              <a:spcBef>
                <a:spcPts val="0"/>
              </a:spcBef>
              <a:buClr>
                <a:schemeClr val="accent3"/>
              </a:buClr>
              <a:buFont typeface="Arial" panose="020B0604020202020204" pitchFamily="34" charset="0"/>
              <a:buNone/>
              <a:defRPr sz="1600" kern="1200">
                <a:solidFill>
                  <a:schemeClr val="tx2"/>
                </a:solidFill>
                <a:latin typeface="+mn-lt"/>
                <a:ea typeface="+mn-ea"/>
                <a:cs typeface="+mn-cs"/>
              </a:defRPr>
            </a:lvl1pPr>
            <a:lvl2pPr marL="342900" indent="0" algn="ctr" defTabSz="685800" rtl="0" eaLnBrk="1" latinLnBrk="0" hangingPunct="1">
              <a:lnSpc>
                <a:spcPct val="1200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2pPr>
            <a:lvl3pPr marL="685800" indent="0" algn="ctr" defTabSz="685800" rtl="0" eaLnBrk="1" latinLnBrk="0" hangingPunct="1">
              <a:lnSpc>
                <a:spcPct val="120000"/>
              </a:lnSpc>
              <a:spcBef>
                <a:spcPts val="0"/>
              </a:spcBef>
              <a:buClr>
                <a:schemeClr val="accent3"/>
              </a:buClr>
              <a:buFont typeface="Arial" panose="020B0604020202020204" pitchFamily="34" charset="0"/>
              <a:buNone/>
              <a:defRPr sz="1350" kern="1200">
                <a:solidFill>
                  <a:schemeClr val="tx2"/>
                </a:solidFill>
                <a:latin typeface="+mn-lt"/>
                <a:ea typeface="+mn-ea"/>
                <a:cs typeface="+mn-cs"/>
              </a:defRPr>
            </a:lvl3pPr>
            <a:lvl4pPr marL="1028700" indent="0" algn="ctr" defTabSz="685800" rtl="0" eaLnBrk="1" latinLnBrk="0" hangingPunct="1">
              <a:lnSpc>
                <a:spcPct val="120000"/>
              </a:lnSpc>
              <a:spcBef>
                <a:spcPts val="0"/>
              </a:spcBef>
              <a:buClr>
                <a:schemeClr val="accent3"/>
              </a:buClr>
              <a:buFont typeface="Arial" panose="020B0604020202020204" pitchFamily="34" charset="0"/>
              <a:buNone/>
              <a:defRPr sz="1200" kern="1200">
                <a:solidFill>
                  <a:schemeClr val="tx2"/>
                </a:solidFill>
                <a:latin typeface="+mn-lt"/>
                <a:ea typeface="+mn-ea"/>
                <a:cs typeface="+mn-cs"/>
              </a:defRPr>
            </a:lvl4pPr>
            <a:lvl5pPr marL="1371600" indent="0" algn="ctr" defTabSz="685800" rtl="0" eaLnBrk="1" latinLnBrk="0" hangingPunct="1">
              <a:lnSpc>
                <a:spcPct val="120000"/>
              </a:lnSpc>
              <a:spcBef>
                <a:spcPts val="0"/>
              </a:spcBef>
              <a:buClr>
                <a:schemeClr val="accent3"/>
              </a:buClr>
              <a:buFont typeface="Arial" panose="020B0604020202020204" pitchFamily="34" charset="0"/>
              <a:buNone/>
              <a:defRPr sz="1200" i="1" kern="1200">
                <a:solidFill>
                  <a:schemeClr val="tx2"/>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1" i="0"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rPr>
              <a:t>Samenvatting</a:t>
            </a:r>
          </a:p>
          <a:p>
            <a:pPr marL="171450" marR="0" lvl="1" indent="-17145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Char char="•"/>
              <a:tabLst>
                <a:tab pos="914400" algn="l"/>
              </a:tabLst>
              <a:defRPr/>
            </a:pPr>
            <a:r>
              <a:rPr lang="nl-NL" sz="900" dirty="0">
                <a:solidFill>
                  <a:srgbClr val="00305B"/>
                </a:solidFill>
                <a:latin typeface="Verdana"/>
                <a:cs typeface="Times New Roman" panose="02020603050405020304" pitchFamily="18" charset="0"/>
              </a:rPr>
              <a:t>…</a:t>
            </a:r>
            <a:endParaRPr kumimoji="0" lang="nl-NL" sz="900" b="0" i="0"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endParaRPr>
          </a:p>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900" b="0" i="1" u="none" strike="noStrike" kern="1200" cap="none" spc="0" normalizeH="0" baseline="0" noProof="0" dirty="0">
                <a:ln>
                  <a:noFill/>
                </a:ln>
                <a:solidFill>
                  <a:srgbClr val="FF0000"/>
                </a:solidFill>
                <a:effectLst/>
                <a:uLnTx/>
                <a:uFillTx/>
                <a:latin typeface="Verdana"/>
                <a:ea typeface="+mn-ea"/>
                <a:cs typeface="Times New Roman" panose="02020603050405020304" pitchFamily="18" charset="0"/>
              </a:rPr>
              <a:t>Hier kan de regio beschrijven wat de meest belangrijke / opvallende zaken zijn die naar voren komen in het regiobeeld, waar de belangrijkste mismatch zit tussen zorgvraag en zorgaanbod en andere knelpunten.</a:t>
            </a:r>
          </a:p>
        </p:txBody>
      </p:sp>
      <p:sp>
        <p:nvSpPr>
          <p:cNvPr id="6" name="Titel 1">
            <a:extLst>
              <a:ext uri="{FF2B5EF4-FFF2-40B4-BE49-F238E27FC236}">
                <a16:creationId xmlns:a16="http://schemas.microsoft.com/office/drawing/2014/main" id="{FAC1D4AD-5CA6-739E-BE09-2225820D2181}"/>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Samenvatting en belangrijkste conclusies</a:t>
            </a:r>
          </a:p>
        </p:txBody>
      </p:sp>
      <p:sp>
        <p:nvSpPr>
          <p:cNvPr id="2" name="Tijdelijke aanduiding voor inhoud 2">
            <a:extLst>
              <a:ext uri="{FF2B5EF4-FFF2-40B4-BE49-F238E27FC236}">
                <a16:creationId xmlns:a16="http://schemas.microsoft.com/office/drawing/2014/main" id="{23F98BB2-DB89-7699-44A8-20B70B56E72B}"/>
              </a:ext>
            </a:extLst>
          </p:cNvPr>
          <p:cNvSpPr txBox="1">
            <a:spLocks/>
          </p:cNvSpPr>
          <p:nvPr/>
        </p:nvSpPr>
        <p:spPr>
          <a:xfrm>
            <a:off x="4921249" y="971550"/>
            <a:ext cx="3676650" cy="3661172"/>
          </a:xfrm>
          <a:prstGeom prst="rect">
            <a:avLst/>
          </a:prstGeom>
        </p:spPr>
        <p:txBody>
          <a:bodyPr vert="horz" lIns="91440" tIns="45720" rIns="91440" bIns="45720" numCol="1" rtlCol="0" anchor="t" anchorCtr="0">
            <a:normAutofit/>
          </a:bodyPr>
          <a:lstStyle>
            <a:lvl1pPr marL="0" indent="0" algn="l" defTabSz="685800" rtl="0" eaLnBrk="1" latinLnBrk="0" hangingPunct="1">
              <a:lnSpc>
                <a:spcPct val="110000"/>
              </a:lnSpc>
              <a:spcBef>
                <a:spcPts val="0"/>
              </a:spcBef>
              <a:buClr>
                <a:schemeClr val="accent3"/>
              </a:buClr>
              <a:buFont typeface="Arial" panose="020B0604020202020204" pitchFamily="34" charset="0"/>
              <a:buNone/>
              <a:defRPr sz="1600" kern="1200">
                <a:solidFill>
                  <a:schemeClr val="tx2"/>
                </a:solidFill>
                <a:latin typeface="+mn-lt"/>
                <a:ea typeface="+mn-ea"/>
                <a:cs typeface="+mn-cs"/>
              </a:defRPr>
            </a:lvl1pPr>
            <a:lvl2pPr marL="342900" indent="0" algn="ctr" defTabSz="685800" rtl="0" eaLnBrk="1" latinLnBrk="0" hangingPunct="1">
              <a:lnSpc>
                <a:spcPct val="1200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2pPr>
            <a:lvl3pPr marL="685800" indent="0" algn="ctr" defTabSz="685800" rtl="0" eaLnBrk="1" latinLnBrk="0" hangingPunct="1">
              <a:lnSpc>
                <a:spcPct val="120000"/>
              </a:lnSpc>
              <a:spcBef>
                <a:spcPts val="0"/>
              </a:spcBef>
              <a:buClr>
                <a:schemeClr val="accent3"/>
              </a:buClr>
              <a:buFont typeface="Arial" panose="020B0604020202020204" pitchFamily="34" charset="0"/>
              <a:buNone/>
              <a:defRPr sz="1350" kern="1200">
                <a:solidFill>
                  <a:schemeClr val="tx2"/>
                </a:solidFill>
                <a:latin typeface="+mn-lt"/>
                <a:ea typeface="+mn-ea"/>
                <a:cs typeface="+mn-cs"/>
              </a:defRPr>
            </a:lvl3pPr>
            <a:lvl4pPr marL="1028700" indent="0" algn="ctr" defTabSz="685800" rtl="0" eaLnBrk="1" latinLnBrk="0" hangingPunct="1">
              <a:lnSpc>
                <a:spcPct val="120000"/>
              </a:lnSpc>
              <a:spcBef>
                <a:spcPts val="0"/>
              </a:spcBef>
              <a:buClr>
                <a:schemeClr val="accent3"/>
              </a:buClr>
              <a:buFont typeface="Arial" panose="020B0604020202020204" pitchFamily="34" charset="0"/>
              <a:buNone/>
              <a:defRPr sz="1200" kern="1200">
                <a:solidFill>
                  <a:schemeClr val="tx2"/>
                </a:solidFill>
                <a:latin typeface="+mn-lt"/>
                <a:ea typeface="+mn-ea"/>
                <a:cs typeface="+mn-cs"/>
              </a:defRPr>
            </a:lvl4pPr>
            <a:lvl5pPr marL="1371600" indent="0" algn="ctr" defTabSz="685800" rtl="0" eaLnBrk="1" latinLnBrk="0" hangingPunct="1">
              <a:lnSpc>
                <a:spcPct val="120000"/>
              </a:lnSpc>
              <a:spcBef>
                <a:spcPts val="0"/>
              </a:spcBef>
              <a:buClr>
                <a:schemeClr val="accent3"/>
              </a:buClr>
              <a:buFont typeface="Arial" panose="020B0604020202020204" pitchFamily="34" charset="0"/>
              <a:buNone/>
              <a:defRPr sz="1200" i="1" kern="1200">
                <a:solidFill>
                  <a:schemeClr val="tx2"/>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1" i="0"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rPr>
              <a:t>Belangrijkste conclusies</a:t>
            </a:r>
          </a:p>
          <a:p>
            <a:pPr marL="171450" marR="0" lvl="1" indent="-17145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Char char="•"/>
              <a:tabLst>
                <a:tab pos="914400" algn="l"/>
              </a:tabLst>
              <a:defRPr/>
            </a:pPr>
            <a:r>
              <a:rPr lang="nl-NL" sz="1000" dirty="0">
                <a:solidFill>
                  <a:srgbClr val="00305B"/>
                </a:solidFill>
                <a:latin typeface="Verdana"/>
                <a:cs typeface="Times New Roman" panose="02020603050405020304" pitchFamily="18" charset="0"/>
              </a:rPr>
              <a:t>…</a:t>
            </a:r>
            <a:endParaRPr kumimoji="0" lang="nl-NL" sz="1000" b="0" i="0"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endParaRPr>
          </a:p>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0" i="1" u="none" strike="noStrike" kern="1200" cap="none" spc="0" normalizeH="0" baseline="0" noProof="0" dirty="0">
                <a:ln>
                  <a:noFill/>
                </a:ln>
                <a:solidFill>
                  <a:srgbClr val="FF0000"/>
                </a:solidFill>
                <a:effectLst/>
                <a:uLnTx/>
                <a:uFillTx/>
                <a:latin typeface="Verdana"/>
                <a:ea typeface="+mn-ea"/>
                <a:cs typeface="Times New Roman" panose="02020603050405020304" pitchFamily="18" charset="0"/>
              </a:rPr>
              <a:t>Hier kan de regio beschrijven wat de belangrijkste conclusies (knelpunten) zijn die kunnen worden verbonden aan de zaken genoemd in de samenvatting.</a:t>
            </a:r>
          </a:p>
        </p:txBody>
      </p:sp>
    </p:spTree>
    <p:extLst>
      <p:ext uri="{BB962C8B-B14F-4D97-AF65-F5344CB8AC3E}">
        <p14:creationId xmlns:p14="http://schemas.microsoft.com/office/powerpoint/2010/main" val="10611971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12C.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Wijkverpleging–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5" name="Tekstvak 4">
            <a:extLst>
              <a:ext uri="{FF2B5EF4-FFF2-40B4-BE49-F238E27FC236}">
                <a16:creationId xmlns:a16="http://schemas.microsoft.com/office/drawing/2014/main" id="{DF15F4F4-6927-BD76-0916-7D2D4E76D6FC}"/>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2929619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12D.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ELV – locaties</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5" y="860857"/>
            <a:ext cx="3587802" cy="1302313"/>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lang="nl-NL" sz="750" dirty="0">
                <a:solidFill>
                  <a:srgbClr val="00305B"/>
                </a:solidFill>
                <a:latin typeface="Verdana"/>
              </a:rPr>
              <a:t>In de regio Drenthe zijn de xxx locaties waar een ELV-faciliteit is:</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a:t>
            </a:r>
            <a:endParaRPr lang="nl-NL" sz="750" dirty="0">
              <a:solidFill>
                <a:srgbClr val="00305B"/>
              </a:solidFill>
              <a:latin typeface="Verdana"/>
            </a:endParaRP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endParaRPr kumimoji="0" lang="nl-NL" sz="800" b="1" i="0" u="none" strike="noStrike" kern="1200" cap="none" spc="0" normalizeH="0" baseline="0" noProof="0" dirty="0">
              <a:ln>
                <a:noFill/>
              </a:ln>
              <a:solidFill>
                <a:srgbClr val="F3700D"/>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BB4CF2E2-DD76-B598-9AC8-F7D0FBFB8E43}"/>
              </a:ext>
            </a:extLst>
          </p:cNvPr>
          <p:cNvPicPr>
            <a:picLocks noChangeAspect="1"/>
          </p:cNvPicPr>
          <p:nvPr/>
        </p:nvPicPr>
        <p:blipFill>
          <a:blip r:embed="rId2"/>
          <a:srcRect/>
          <a:stretch/>
        </p:blipFill>
        <p:spPr>
          <a:xfrm>
            <a:off x="961863" y="860857"/>
            <a:ext cx="2550149" cy="2324958"/>
          </a:xfrm>
          <a:prstGeom prst="rect">
            <a:avLst/>
          </a:prstGeom>
        </p:spPr>
      </p:pic>
      <p:pic>
        <p:nvPicPr>
          <p:cNvPr id="7" name="Afbeelding 6">
            <a:extLst>
              <a:ext uri="{FF2B5EF4-FFF2-40B4-BE49-F238E27FC236}">
                <a16:creationId xmlns:a16="http://schemas.microsoft.com/office/drawing/2014/main" id="{A1D6CF10-660E-2A9B-4E15-44AE6E145AF2}"/>
              </a:ext>
            </a:extLst>
          </p:cNvPr>
          <p:cNvPicPr>
            <a:picLocks noChangeAspect="1"/>
          </p:cNvPicPr>
          <p:nvPr/>
        </p:nvPicPr>
        <p:blipFill>
          <a:blip r:embed="rId3"/>
          <a:stretch>
            <a:fillRect/>
          </a:stretch>
        </p:blipFill>
        <p:spPr>
          <a:xfrm>
            <a:off x="1926762" y="860857"/>
            <a:ext cx="201185" cy="213378"/>
          </a:xfrm>
          <a:prstGeom prst="rect">
            <a:avLst/>
          </a:prstGeom>
        </p:spPr>
      </p:pic>
      <p:pic>
        <p:nvPicPr>
          <p:cNvPr id="10" name="Afbeelding 9">
            <a:extLst>
              <a:ext uri="{FF2B5EF4-FFF2-40B4-BE49-F238E27FC236}">
                <a16:creationId xmlns:a16="http://schemas.microsoft.com/office/drawing/2014/main" id="{2EF52806-3AE1-175D-EE36-7DCF0D88FBE1}"/>
              </a:ext>
            </a:extLst>
          </p:cNvPr>
          <p:cNvPicPr>
            <a:picLocks noChangeAspect="1"/>
          </p:cNvPicPr>
          <p:nvPr/>
        </p:nvPicPr>
        <p:blipFill>
          <a:blip r:embed="rId4"/>
          <a:stretch>
            <a:fillRect/>
          </a:stretch>
        </p:blipFill>
        <p:spPr>
          <a:xfrm>
            <a:off x="1916008" y="990806"/>
            <a:ext cx="201185" cy="213378"/>
          </a:xfrm>
          <a:prstGeom prst="rect">
            <a:avLst/>
          </a:prstGeom>
        </p:spPr>
      </p:pic>
      <p:pic>
        <p:nvPicPr>
          <p:cNvPr id="12" name="Afbeelding 11">
            <a:extLst>
              <a:ext uri="{FF2B5EF4-FFF2-40B4-BE49-F238E27FC236}">
                <a16:creationId xmlns:a16="http://schemas.microsoft.com/office/drawing/2014/main" id="{EC7D57CC-0B33-A46D-E9FB-7B39E513D603}"/>
              </a:ext>
            </a:extLst>
          </p:cNvPr>
          <p:cNvPicPr>
            <a:picLocks noChangeAspect="1"/>
          </p:cNvPicPr>
          <p:nvPr/>
        </p:nvPicPr>
        <p:blipFill>
          <a:blip r:embed="rId5"/>
          <a:stretch>
            <a:fillRect/>
          </a:stretch>
        </p:blipFill>
        <p:spPr>
          <a:xfrm>
            <a:off x="1913845" y="1279280"/>
            <a:ext cx="207282" cy="213378"/>
          </a:xfrm>
          <a:prstGeom prst="rect">
            <a:avLst/>
          </a:prstGeom>
        </p:spPr>
      </p:pic>
      <p:pic>
        <p:nvPicPr>
          <p:cNvPr id="13" name="Afbeelding 12">
            <a:extLst>
              <a:ext uri="{FF2B5EF4-FFF2-40B4-BE49-F238E27FC236}">
                <a16:creationId xmlns:a16="http://schemas.microsoft.com/office/drawing/2014/main" id="{3DFD3801-87E4-9723-CF7D-6CFD0CC82755}"/>
              </a:ext>
            </a:extLst>
          </p:cNvPr>
          <p:cNvPicPr>
            <a:picLocks noChangeAspect="1"/>
          </p:cNvPicPr>
          <p:nvPr/>
        </p:nvPicPr>
        <p:blipFill>
          <a:blip r:embed="rId6"/>
          <a:stretch>
            <a:fillRect/>
          </a:stretch>
        </p:blipFill>
        <p:spPr>
          <a:xfrm>
            <a:off x="1916008" y="1135043"/>
            <a:ext cx="195089" cy="213378"/>
          </a:xfrm>
          <a:prstGeom prst="rect">
            <a:avLst/>
          </a:prstGeom>
        </p:spPr>
      </p:pic>
      <p:sp>
        <p:nvSpPr>
          <p:cNvPr id="3" name="Tekstvak 2">
            <a:extLst>
              <a:ext uri="{FF2B5EF4-FFF2-40B4-BE49-F238E27FC236}">
                <a16:creationId xmlns:a16="http://schemas.microsoft.com/office/drawing/2014/main" id="{7A95B0CC-3F4A-7B56-6DAE-57911A454398}"/>
              </a:ext>
            </a:extLst>
          </p:cNvPr>
          <p:cNvSpPr txBox="1"/>
          <p:nvPr/>
        </p:nvSpPr>
        <p:spPr>
          <a:xfrm rot="471942">
            <a:off x="4497990" y="2954983"/>
            <a:ext cx="3225319" cy="461665"/>
          </a:xfrm>
          <a:prstGeom prst="rect">
            <a:avLst/>
          </a:prstGeom>
          <a:noFill/>
          <a:ln w="31750">
            <a:solidFill>
              <a:srgbClr val="FF0000"/>
            </a:solidFill>
          </a:ln>
        </p:spPr>
        <p:txBody>
          <a:bodyPr wrap="square" rtlCol="0">
            <a:spAutoFit/>
          </a:bodyPr>
          <a:lstStyle/>
          <a:p>
            <a:pPr algn="ctr"/>
            <a:r>
              <a:rPr lang="nl-NL" sz="1200" b="1" dirty="0"/>
              <a:t>Verzoek aan de regio om dit in te vullen. </a:t>
            </a:r>
          </a:p>
        </p:txBody>
      </p:sp>
    </p:spTree>
    <p:extLst>
      <p:ext uri="{BB962C8B-B14F-4D97-AF65-F5344CB8AC3E}">
        <p14:creationId xmlns:p14="http://schemas.microsoft.com/office/powerpoint/2010/main" val="32649826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12E.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ELV – aantal patiënten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3" name="Tekstvak 2">
            <a:extLst>
              <a:ext uri="{FF2B5EF4-FFF2-40B4-BE49-F238E27FC236}">
                <a16:creationId xmlns:a16="http://schemas.microsoft.com/office/drawing/2014/main" id="{6C05AA84-E27D-F0F3-0077-E90AB7A870AF}"/>
              </a:ext>
            </a:extLst>
          </p:cNvPr>
          <p:cNvSpPr txBox="1"/>
          <p:nvPr/>
        </p:nvSpPr>
        <p:spPr>
          <a:xfrm rot="1126478">
            <a:off x="2841934" y="1947666"/>
            <a:ext cx="1690500" cy="525342"/>
          </a:xfrm>
          <a:prstGeom prst="rect">
            <a:avLst/>
          </a:prstGeom>
          <a:noFill/>
          <a:ln w="31750">
            <a:solidFill>
              <a:srgbClr val="00B050"/>
            </a:solidFill>
          </a:ln>
        </p:spPr>
        <p:txBody>
          <a:bodyPr wrap="square" rtlCol="0">
            <a:spAutoFit/>
          </a:bodyPr>
          <a:lstStyle/>
          <a:p>
            <a:pPr algn="ctr"/>
            <a:r>
              <a:rPr lang="nl-NL" b="1" dirty="0"/>
              <a:t>Plaatje volgt vanuit Vektis</a:t>
            </a:r>
            <a:endParaRPr lang="nl-NL" sz="1100" b="1" dirty="0"/>
          </a:p>
        </p:txBody>
      </p:sp>
    </p:spTree>
    <p:extLst>
      <p:ext uri="{BB962C8B-B14F-4D97-AF65-F5344CB8AC3E}">
        <p14:creationId xmlns:p14="http://schemas.microsoft.com/office/powerpoint/2010/main" val="7211409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63</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12F.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ELV – uitstroom</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2" name="Tekstvak 1">
            <a:extLst>
              <a:ext uri="{FF2B5EF4-FFF2-40B4-BE49-F238E27FC236}">
                <a16:creationId xmlns:a16="http://schemas.microsoft.com/office/drawing/2014/main" id="{6891853A-0C4F-6A4C-408A-CB57D442E47A}"/>
              </a:ext>
            </a:extLst>
          </p:cNvPr>
          <p:cNvSpPr txBox="1"/>
          <p:nvPr/>
        </p:nvSpPr>
        <p:spPr>
          <a:xfrm>
            <a:off x="556979" y="854439"/>
            <a:ext cx="2167561" cy="215444"/>
          </a:xfrm>
          <a:prstGeom prst="rect">
            <a:avLst/>
          </a:prstGeom>
          <a:noFill/>
        </p:spPr>
        <p:txBody>
          <a:bodyPr wrap="square" rtlCol="0">
            <a:spAutoFit/>
          </a:bodyPr>
          <a:lstStyle/>
          <a:p>
            <a:r>
              <a:rPr lang="nl-NL" sz="800" b="1" dirty="0"/>
              <a:t>Uitstroom: naar huis</a:t>
            </a:r>
          </a:p>
        </p:txBody>
      </p:sp>
      <p:pic>
        <p:nvPicPr>
          <p:cNvPr id="7" name="Picture 2">
            <a:extLst>
              <a:ext uri="{FF2B5EF4-FFF2-40B4-BE49-F238E27FC236}">
                <a16:creationId xmlns:a16="http://schemas.microsoft.com/office/drawing/2014/main" id="{B3A2DD56-CE6A-30A1-0EA8-865463B9492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24540" y="1084042"/>
            <a:ext cx="2160000" cy="3036585"/>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6D94F2C0-5F2C-356E-F7AF-B2234C157142}"/>
              </a:ext>
            </a:extLst>
          </p:cNvPr>
          <p:cNvSpPr txBox="1"/>
          <p:nvPr/>
        </p:nvSpPr>
        <p:spPr>
          <a:xfrm>
            <a:off x="2837019" y="854439"/>
            <a:ext cx="2167561" cy="215444"/>
          </a:xfrm>
          <a:prstGeom prst="rect">
            <a:avLst/>
          </a:prstGeom>
          <a:noFill/>
        </p:spPr>
        <p:txBody>
          <a:bodyPr wrap="square" rtlCol="0">
            <a:spAutoFit/>
          </a:bodyPr>
          <a:lstStyle/>
          <a:p>
            <a:r>
              <a:rPr lang="nl-NL" sz="800" b="1" dirty="0"/>
              <a:t>Uitstroom: naar </a:t>
            </a:r>
            <a:r>
              <a:rPr lang="nl-NL" sz="800" b="1" dirty="0" err="1"/>
              <a:t>Wlz</a:t>
            </a:r>
            <a:r>
              <a:rPr lang="nl-NL" sz="800" b="1" dirty="0"/>
              <a:t>-instelling</a:t>
            </a:r>
          </a:p>
        </p:txBody>
      </p:sp>
      <p:sp>
        <p:nvSpPr>
          <p:cNvPr id="10" name="Tekstvak 9">
            <a:extLst>
              <a:ext uri="{FF2B5EF4-FFF2-40B4-BE49-F238E27FC236}">
                <a16:creationId xmlns:a16="http://schemas.microsoft.com/office/drawing/2014/main" id="{BB0662A5-94B5-01FA-157B-570524FCEBCB}"/>
              </a:ext>
            </a:extLst>
          </p:cNvPr>
          <p:cNvSpPr txBox="1"/>
          <p:nvPr/>
        </p:nvSpPr>
        <p:spPr>
          <a:xfrm>
            <a:off x="4997019" y="854439"/>
            <a:ext cx="2167561" cy="215444"/>
          </a:xfrm>
          <a:prstGeom prst="rect">
            <a:avLst/>
          </a:prstGeom>
          <a:noFill/>
        </p:spPr>
        <p:txBody>
          <a:bodyPr wrap="square" rtlCol="0">
            <a:spAutoFit/>
          </a:bodyPr>
          <a:lstStyle/>
          <a:p>
            <a:r>
              <a:rPr lang="nl-NL" sz="800" b="1" dirty="0"/>
              <a:t>Uitstroom: overleden</a:t>
            </a:r>
          </a:p>
        </p:txBody>
      </p:sp>
      <p:sp>
        <p:nvSpPr>
          <p:cNvPr id="11" name="Tijdelijke aanduiding voor tekst 4">
            <a:extLst>
              <a:ext uri="{FF2B5EF4-FFF2-40B4-BE49-F238E27FC236}">
                <a16:creationId xmlns:a16="http://schemas.microsoft.com/office/drawing/2014/main" id="{5A71974D-2296-F8A6-EFC7-B45257FB38BB}"/>
              </a:ext>
            </a:extLst>
          </p:cNvPr>
          <p:cNvSpPr txBox="1">
            <a:spLocks/>
          </p:cNvSpPr>
          <p:nvPr/>
        </p:nvSpPr>
        <p:spPr>
          <a:xfrm>
            <a:off x="7232754" y="969309"/>
            <a:ext cx="1678898" cy="217113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In de regio Drenthe stromen relatief veel mensen uit de ELV naar</a:t>
            </a:r>
            <a:r>
              <a:rPr lang="nl-NL" sz="750" dirty="0">
                <a:solidFill>
                  <a:srgbClr val="00305B"/>
                </a:solidFill>
                <a:latin typeface="Verdana"/>
              </a:rPr>
              <a:t> </a:t>
            </a:r>
            <a:r>
              <a:rPr kumimoji="0" lang="nl-NL" sz="750" b="0" i="0" u="none" strike="noStrike" kern="1200" cap="none" spc="0" normalizeH="0" baseline="0" noProof="0" dirty="0">
                <a:ln>
                  <a:noFill/>
                </a:ln>
                <a:solidFill>
                  <a:srgbClr val="00305B"/>
                </a:solidFill>
                <a:effectLst/>
                <a:uLnTx/>
                <a:uFillTx/>
                <a:latin typeface="Verdana"/>
                <a:ea typeface="+mn-ea"/>
                <a:cs typeface="+mn-cs"/>
              </a:rPr>
              <a:t>een </a:t>
            </a:r>
            <a:r>
              <a:rPr kumimoji="0" lang="nl-NL" sz="750" b="0" i="0" u="none" strike="noStrike" kern="1200" cap="none" spc="0" normalizeH="0" baseline="0" noProof="0" dirty="0" err="1">
                <a:ln>
                  <a:noFill/>
                </a:ln>
                <a:solidFill>
                  <a:srgbClr val="00305B"/>
                </a:solidFill>
                <a:effectLst/>
                <a:uLnTx/>
                <a:uFillTx/>
                <a:latin typeface="Verdana"/>
                <a:ea typeface="+mn-ea"/>
                <a:cs typeface="+mn-cs"/>
              </a:rPr>
              <a:t>Wlz</a:t>
            </a:r>
            <a:r>
              <a:rPr kumimoji="0" lang="nl-NL" sz="750" b="0" i="0" u="none" strike="noStrike" kern="1200" cap="none" spc="0" normalizeH="0" baseline="0" noProof="0" dirty="0">
                <a:ln>
                  <a:noFill/>
                </a:ln>
                <a:solidFill>
                  <a:srgbClr val="00305B"/>
                </a:solidFill>
                <a:effectLst/>
                <a:uLnTx/>
                <a:uFillTx/>
                <a:latin typeface="Verdana"/>
                <a:ea typeface="+mn-ea"/>
                <a:cs typeface="+mn-cs"/>
              </a:rPr>
              <a:t>-instelling.</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2" name="Tekstvak 11">
            <a:extLst>
              <a:ext uri="{FF2B5EF4-FFF2-40B4-BE49-F238E27FC236}">
                <a16:creationId xmlns:a16="http://schemas.microsoft.com/office/drawing/2014/main" id="{C69B8025-8C7E-0710-0176-59BDD6018E16}"/>
              </a:ext>
            </a:extLst>
          </p:cNvPr>
          <p:cNvSpPr txBox="1"/>
          <p:nvPr/>
        </p:nvSpPr>
        <p:spPr>
          <a:xfrm rot="1126478">
            <a:off x="530143" y="2094705"/>
            <a:ext cx="1690500" cy="525342"/>
          </a:xfrm>
          <a:prstGeom prst="rect">
            <a:avLst/>
          </a:prstGeom>
          <a:noFill/>
          <a:ln w="31750">
            <a:solidFill>
              <a:srgbClr val="00B050"/>
            </a:solidFill>
          </a:ln>
        </p:spPr>
        <p:txBody>
          <a:bodyPr wrap="square" rtlCol="0">
            <a:spAutoFit/>
          </a:bodyPr>
          <a:lstStyle/>
          <a:p>
            <a:pPr algn="ctr"/>
            <a:r>
              <a:rPr lang="nl-NL" b="1" dirty="0"/>
              <a:t>Plaatje volgt vanuit Vektis</a:t>
            </a:r>
            <a:endParaRPr lang="nl-NL" sz="1100" b="1" dirty="0"/>
          </a:p>
        </p:txBody>
      </p:sp>
      <p:sp>
        <p:nvSpPr>
          <p:cNvPr id="13" name="Tekstvak 12">
            <a:extLst>
              <a:ext uri="{FF2B5EF4-FFF2-40B4-BE49-F238E27FC236}">
                <a16:creationId xmlns:a16="http://schemas.microsoft.com/office/drawing/2014/main" id="{9A10F6C6-370B-EF88-DF46-3B5479603290}"/>
              </a:ext>
            </a:extLst>
          </p:cNvPr>
          <p:cNvSpPr txBox="1"/>
          <p:nvPr/>
        </p:nvSpPr>
        <p:spPr>
          <a:xfrm rot="1126478">
            <a:off x="5273418" y="2449472"/>
            <a:ext cx="1690500" cy="525342"/>
          </a:xfrm>
          <a:prstGeom prst="rect">
            <a:avLst/>
          </a:prstGeom>
          <a:noFill/>
          <a:ln w="31750">
            <a:solidFill>
              <a:srgbClr val="00B050"/>
            </a:solidFill>
          </a:ln>
        </p:spPr>
        <p:txBody>
          <a:bodyPr wrap="square" rtlCol="0">
            <a:spAutoFit/>
          </a:bodyPr>
          <a:lstStyle/>
          <a:p>
            <a:pPr algn="ctr"/>
            <a:r>
              <a:rPr lang="nl-NL" b="1" dirty="0"/>
              <a:t>Plaatje volgt vanuit Vektis</a:t>
            </a:r>
            <a:endParaRPr lang="nl-NL" sz="1100" b="1" dirty="0"/>
          </a:p>
        </p:txBody>
      </p:sp>
      <p:sp>
        <p:nvSpPr>
          <p:cNvPr id="14" name="Pijl: rechts 13">
            <a:extLst>
              <a:ext uri="{FF2B5EF4-FFF2-40B4-BE49-F238E27FC236}">
                <a16:creationId xmlns:a16="http://schemas.microsoft.com/office/drawing/2014/main" id="{203B1A2A-F5C2-086E-FCB5-D02C0A78569C}"/>
              </a:ext>
            </a:extLst>
          </p:cNvPr>
          <p:cNvSpPr/>
          <p:nvPr/>
        </p:nvSpPr>
        <p:spPr>
          <a:xfrm>
            <a:off x="3090315" y="3348900"/>
            <a:ext cx="164893" cy="11242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39829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12G.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ELV –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5" name="Tekstvak 4">
            <a:extLst>
              <a:ext uri="{FF2B5EF4-FFF2-40B4-BE49-F238E27FC236}">
                <a16:creationId xmlns:a16="http://schemas.microsoft.com/office/drawing/2014/main" id="{DF15F4F4-6927-BD76-0916-7D2D4E76D6FC}"/>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30623830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65</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12H.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Verpleeghuizen – aantal cliënten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6F5304B5-2808-C740-CBB9-724C098F7F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89136" y="638147"/>
            <a:ext cx="3240000" cy="3157639"/>
          </a:xfrm>
          <a:prstGeom prst="rect">
            <a:avLst/>
          </a:prstGeom>
        </p:spPr>
      </p:pic>
      <p:pic>
        <p:nvPicPr>
          <p:cNvPr id="6" name="Afbeelding 5">
            <a:extLst>
              <a:ext uri="{FF2B5EF4-FFF2-40B4-BE49-F238E27FC236}">
                <a16:creationId xmlns:a16="http://schemas.microsoft.com/office/drawing/2014/main" id="{E00F10F7-129A-7310-A163-A7FFDC895E6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6939" y="864385"/>
            <a:ext cx="3239999" cy="2159999"/>
          </a:xfrm>
          <a:prstGeom prst="rect">
            <a:avLst/>
          </a:prstGeom>
        </p:spPr>
      </p:pic>
      <p:sp>
        <p:nvSpPr>
          <p:cNvPr id="9" name="Tijdelijke aanduiding voor tekst 4">
            <a:extLst>
              <a:ext uri="{FF2B5EF4-FFF2-40B4-BE49-F238E27FC236}">
                <a16:creationId xmlns:a16="http://schemas.microsoft.com/office/drawing/2014/main" id="{75407952-66F1-CDEC-7B2F-4FF0ED9396DB}"/>
              </a:ext>
            </a:extLst>
          </p:cNvPr>
          <p:cNvSpPr txBox="1">
            <a:spLocks/>
          </p:cNvSpPr>
          <p:nvPr/>
        </p:nvSpPr>
        <p:spPr>
          <a:xfrm>
            <a:off x="4889136" y="3757395"/>
            <a:ext cx="3240000" cy="1066605"/>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met V&amp;</a:t>
            </a:r>
            <a:r>
              <a:rPr lang="nl-NL" sz="750" dirty="0">
                <a:solidFill>
                  <a:srgbClr val="00305B"/>
                </a:solidFill>
              </a:rPr>
              <a:t>V per 10.000 inwoners is relatief hoog</a:t>
            </a:r>
            <a:r>
              <a:rPr kumimoji="0" lang="nl-NL" sz="750" b="0" i="0" u="none" strike="noStrike" kern="1200" cap="none" spc="0" normalizeH="0" baseline="0" noProof="0" dirty="0">
                <a:ln>
                  <a:noFill/>
                </a:ln>
                <a:solidFill>
                  <a:srgbClr val="00305B"/>
                </a:solidFill>
                <a:effectLst/>
                <a:uLnTx/>
                <a:uFillTx/>
                <a:latin typeface="Verdana"/>
                <a:ea typeface="+mn-ea"/>
                <a:cs typeface="+mn-cs"/>
              </a:rPr>
              <a:t> in de regio Drenthe; het hoogste aantal is in Westerveld (122 per 10.000), gevolgd door De Wolden (119 per 10.000) en Tynaarlo en Hoogeveen (115 per 10.000).</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0" name="Tijdelijke aanduiding voor tekst 4">
            <a:extLst>
              <a:ext uri="{FF2B5EF4-FFF2-40B4-BE49-F238E27FC236}">
                <a16:creationId xmlns:a16="http://schemas.microsoft.com/office/drawing/2014/main" id="{635D4688-6A1F-6639-4303-E7FBBB1DE4E1}"/>
              </a:ext>
            </a:extLst>
          </p:cNvPr>
          <p:cNvSpPr txBox="1">
            <a:spLocks/>
          </p:cNvSpPr>
          <p:nvPr/>
        </p:nvSpPr>
        <p:spPr>
          <a:xfrm>
            <a:off x="616939" y="3156156"/>
            <a:ext cx="3240000" cy="154326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in de wijkverpleging in de regio Drenthe stijgt van 5.360 in 2023 naar 8.950 in 2040; een stijging van 67%.</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cliënten in de regio Drenthe is harder dan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17435943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12I.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Verpleeghuizen – wachttijden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F2482E9C-41C7-F3C6-17D9-E4EA38761B9F}"/>
              </a:ext>
            </a:extLst>
          </p:cNvPr>
          <p:cNvSpPr txBox="1">
            <a:spLocks/>
          </p:cNvSpPr>
          <p:nvPr/>
        </p:nvSpPr>
        <p:spPr>
          <a:xfrm>
            <a:off x="6134980" y="969308"/>
            <a:ext cx="2361338" cy="299747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buClr>
                <a:srgbClr val="E17000"/>
              </a:buClr>
              <a:defRPr/>
            </a:pPr>
            <a:r>
              <a:rPr lang="nl-NL" sz="750" dirty="0">
                <a:solidFill>
                  <a:srgbClr val="00305B"/>
                </a:solidFill>
              </a:rPr>
              <a:t>In </a:t>
            </a:r>
            <a:r>
              <a:rPr kumimoji="0" lang="nl-NL" sz="750" b="0" i="0" u="none" strike="noStrike" kern="1200" cap="none" spc="0" normalizeH="0" baseline="0" noProof="0" dirty="0">
                <a:ln>
                  <a:noFill/>
                </a:ln>
                <a:solidFill>
                  <a:srgbClr val="00305B"/>
                </a:solidFill>
                <a:effectLst/>
                <a:uLnTx/>
                <a:uFillTx/>
                <a:latin typeface="Verdana"/>
                <a:ea typeface="+mn-ea"/>
                <a:cs typeface="+mn-cs"/>
              </a:rPr>
              <a:t>de regio Drenthe ligt h</a:t>
            </a:r>
            <a:r>
              <a:rPr lang="nl-NL" sz="750" dirty="0">
                <a:solidFill>
                  <a:srgbClr val="00305B"/>
                </a:solidFill>
              </a:rPr>
              <a:t>et aantal wachtenden per 100.00 inwoners voor urgent op het landelijk gemiddelde. </a:t>
            </a:r>
            <a:r>
              <a:rPr kumimoji="0" lang="nl-NL" sz="750" b="0" i="0" u="none" strike="noStrike" kern="1200" cap="none" spc="0" normalizeH="0" baseline="0" noProof="0" dirty="0">
                <a:ln>
                  <a:noFill/>
                </a:ln>
                <a:solidFill>
                  <a:srgbClr val="00305B"/>
                </a:solidFill>
                <a:effectLst/>
                <a:uLnTx/>
                <a:uFillTx/>
                <a:latin typeface="Verdana"/>
                <a:ea typeface="+mn-ea"/>
                <a:cs typeface="+mn-cs"/>
              </a:rPr>
              <a:t>H</a:t>
            </a:r>
            <a:r>
              <a:rPr lang="nl-NL" sz="750" dirty="0">
                <a:solidFill>
                  <a:srgbClr val="00305B"/>
                </a:solidFill>
              </a:rPr>
              <a:t>et aantal wachtenden per 100.00 inwoners voor wachten actief plaatsen en wachten op voorkeur met zorg ligt in de regio Drenthe een stuk lager dan het landelijk gemiddelde. </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r>
              <a:rPr lang="nl-NL" sz="750" dirty="0">
                <a:solidFill>
                  <a:srgbClr val="00305B"/>
                </a:solidFill>
              </a:rPr>
              <a:t>Het aandeel wachtenden met een wachttijd van 6 tot 12 en meer dan 12 maanden in de regio Drenthe is hoger dan het landelijk gemiddelde. Het aandeel wachtenden met een wachttijd van 4 tot 6 weken, 6 tot 13 weken en 3 tot 6 maanden liggen onder het landelijk gemiddelde. Het aandeel wachtenden met een wachttijd van 0 tot 2 weken en 2 tot 4 weken ligt boven het landelijk gemiddelde.  </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6992EF7E-9E4E-89B7-D705-B9578AA2A0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71" r="671"/>
          <a:stretch/>
        </p:blipFill>
        <p:spPr>
          <a:xfrm>
            <a:off x="647682" y="969309"/>
            <a:ext cx="5040000" cy="2792246"/>
          </a:xfrm>
          <a:prstGeom prst="rect">
            <a:avLst/>
          </a:prstGeom>
        </p:spPr>
      </p:pic>
    </p:spTree>
    <p:extLst>
      <p:ext uri="{BB962C8B-B14F-4D97-AF65-F5344CB8AC3E}">
        <p14:creationId xmlns:p14="http://schemas.microsoft.com/office/powerpoint/2010/main" val="2390967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67</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12J.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Verpleeghuizen –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5" name="Tekstvak 4">
            <a:extLst>
              <a:ext uri="{FF2B5EF4-FFF2-40B4-BE49-F238E27FC236}">
                <a16:creationId xmlns:a16="http://schemas.microsoft.com/office/drawing/2014/main" id="{DF15F4F4-6927-BD76-0916-7D2D4E76D6FC}"/>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35809673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68</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12K. VVT | Zorgkosten verpleging en verzorging</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7" name="Afbeelding 6">
            <a:extLst>
              <a:ext uri="{FF2B5EF4-FFF2-40B4-BE49-F238E27FC236}">
                <a16:creationId xmlns:a16="http://schemas.microsoft.com/office/drawing/2014/main" id="{54851684-C301-C812-C9F7-9980994B25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9" t="978" r="214"/>
          <a:stretch/>
        </p:blipFill>
        <p:spPr>
          <a:xfrm>
            <a:off x="552588" y="969309"/>
            <a:ext cx="5150900" cy="2571377"/>
          </a:xfrm>
          <a:prstGeom prst="rect">
            <a:avLst/>
          </a:prstGeom>
        </p:spPr>
      </p:pic>
      <p:sp>
        <p:nvSpPr>
          <p:cNvPr id="12" name="Tijdelijke aanduiding voor tekst 4">
            <a:extLst>
              <a:ext uri="{FF2B5EF4-FFF2-40B4-BE49-F238E27FC236}">
                <a16:creationId xmlns:a16="http://schemas.microsoft.com/office/drawing/2014/main" id="{D488C8C6-16AE-6CB8-8F3B-2CC3471EA57D}"/>
              </a:ext>
            </a:extLst>
          </p:cNvPr>
          <p:cNvSpPr txBox="1">
            <a:spLocks/>
          </p:cNvSpPr>
          <p:nvPr/>
        </p:nvSpPr>
        <p:spPr>
          <a:xfrm>
            <a:off x="6134980" y="969309"/>
            <a:ext cx="2361338" cy="1459098"/>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verpleging en verzorging liggen in de regio Drenthe voor alle </a:t>
            </a:r>
            <a:r>
              <a:rPr lang="nl-NL" sz="750" dirty="0">
                <a:solidFill>
                  <a:srgbClr val="00305B"/>
                </a:solidFill>
                <a:latin typeface="Verdana"/>
              </a:rPr>
              <a:t>leeftijdscategorieën op of onder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 </a:t>
            </a:r>
          </a:p>
          <a:p>
            <a:pPr lvl="0">
              <a:spcAft>
                <a:spcPts val="600"/>
              </a:spcAft>
              <a:buClr>
                <a:srgbClr val="E17000"/>
              </a:buClr>
              <a:defRPr/>
            </a:pPr>
            <a:r>
              <a:rPr lang="nl-NL" sz="750" dirty="0">
                <a:solidFill>
                  <a:srgbClr val="00305B"/>
                </a:solidFill>
                <a:latin typeface="Verdana"/>
              </a:rPr>
              <a:t>Voor de leeftijdscategorie 18 t/m 54 is niet genoeg data. </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7186317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13. </a:t>
            </a:r>
            <a:r>
              <a:rPr lang="nl-NL" sz="3000" dirty="0">
                <a:solidFill>
                  <a:srgbClr val="FFFFFF"/>
                </a:solidFill>
                <a:latin typeface="+mj-lt"/>
                <a:ea typeface="+mj-ea"/>
                <a:cs typeface="+mj-cs"/>
              </a:rPr>
              <a:t>Gehandicaptenzorg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Aantal cliënten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Wachttijden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Zorgkosten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Capaciteit</a:t>
            </a: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69</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phic 4" descr="Universele toegang silhouet">
            <a:extLst>
              <a:ext uri="{FF2B5EF4-FFF2-40B4-BE49-F238E27FC236}">
                <a16:creationId xmlns:a16="http://schemas.microsoft.com/office/drawing/2014/main" id="{E60B9E63-D9C9-9A9F-E20F-D3B812871F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664" y="1568156"/>
            <a:ext cx="1534748" cy="1534748"/>
          </a:xfrm>
          <a:prstGeom prst="rect">
            <a:avLst/>
          </a:prstGeom>
        </p:spPr>
      </p:pic>
    </p:spTree>
    <p:extLst>
      <p:ext uri="{BB962C8B-B14F-4D97-AF65-F5344CB8AC3E}">
        <p14:creationId xmlns:p14="http://schemas.microsoft.com/office/powerpoint/2010/main" val="153839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00B4EA-48F5-4D6B-8A27-34F1B4F9D915}" type="datetime1">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31-3-2023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solidFill>
                  <a:srgbClr val="FFFFFF"/>
                </a:solidFill>
                <a:latin typeface="+mj-lt"/>
                <a:ea typeface="+mj-ea"/>
                <a:cs typeface="+mj-cs"/>
              </a:rPr>
              <a:t>A. Kenmerken van de regio</a:t>
            </a:r>
            <a:endParaRPr lang="nl-NL" sz="2600" dirty="0"/>
          </a:p>
        </p:txBody>
      </p:sp>
      <p:pic>
        <p:nvPicPr>
          <p:cNvPr id="2" name="Graphic 1" descr="Vrouw met wandelstok silhouet">
            <a:extLst>
              <a:ext uri="{FF2B5EF4-FFF2-40B4-BE49-F238E27FC236}">
                <a16:creationId xmlns:a16="http://schemas.microsoft.com/office/drawing/2014/main" id="{1CC62E1D-4943-FDB9-F782-B849123C64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84374" y="1922850"/>
            <a:ext cx="934720" cy="934720"/>
          </a:xfrm>
          <a:prstGeom prst="rect">
            <a:avLst/>
          </a:prstGeom>
        </p:spPr>
      </p:pic>
      <p:pic>
        <p:nvPicPr>
          <p:cNvPr id="4" name="Graphic 3" descr="Man met baby silhouet">
            <a:extLst>
              <a:ext uri="{FF2B5EF4-FFF2-40B4-BE49-F238E27FC236}">
                <a16:creationId xmlns:a16="http://schemas.microsoft.com/office/drawing/2014/main" id="{FC06C38F-88D4-64CE-B2FC-E33ED19641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40552" y="1922850"/>
            <a:ext cx="934720" cy="934720"/>
          </a:xfrm>
          <a:prstGeom prst="rect">
            <a:avLst/>
          </a:prstGeom>
        </p:spPr>
      </p:pic>
      <p:pic>
        <p:nvPicPr>
          <p:cNvPr id="6" name="Graphic 5" descr="Persoon in rolstoel silhouet">
            <a:extLst>
              <a:ext uri="{FF2B5EF4-FFF2-40B4-BE49-F238E27FC236}">
                <a16:creationId xmlns:a16="http://schemas.microsoft.com/office/drawing/2014/main" id="{E94F4EB1-DEC3-E5CA-B89D-82DD77B86B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375272" y="1995152"/>
            <a:ext cx="836029" cy="887818"/>
          </a:xfrm>
          <a:prstGeom prst="rect">
            <a:avLst/>
          </a:prstGeom>
        </p:spPr>
      </p:pic>
      <p:pic>
        <p:nvPicPr>
          <p:cNvPr id="8" name="Graphic 7" descr="Buurt silhouet">
            <a:extLst>
              <a:ext uri="{FF2B5EF4-FFF2-40B4-BE49-F238E27FC236}">
                <a16:creationId xmlns:a16="http://schemas.microsoft.com/office/drawing/2014/main" id="{A5FB3BCE-BF78-EA80-C048-D1DE61269C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95209" y="1629147"/>
            <a:ext cx="1328790" cy="1328790"/>
          </a:xfrm>
          <a:prstGeom prst="rect">
            <a:avLst/>
          </a:prstGeom>
        </p:spPr>
      </p:pic>
    </p:spTree>
    <p:extLst>
      <p:ext uri="{BB962C8B-B14F-4D97-AF65-F5344CB8AC3E}">
        <p14:creationId xmlns:p14="http://schemas.microsoft.com/office/powerpoint/2010/main" val="38968773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13A. Gehandicaptenzorg – Aantal cliënten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2" name="Afbeelding 1">
            <a:extLst>
              <a:ext uri="{FF2B5EF4-FFF2-40B4-BE49-F238E27FC236}">
                <a16:creationId xmlns:a16="http://schemas.microsoft.com/office/drawing/2014/main" id="{EC899D20-5851-0372-E477-F0E8A32B5F0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4385"/>
            <a:ext cx="3239999" cy="2159999"/>
          </a:xfrm>
          <a:prstGeom prst="rect">
            <a:avLst/>
          </a:prstGeom>
        </p:spPr>
      </p:pic>
      <p:sp>
        <p:nvSpPr>
          <p:cNvPr id="6" name="Tijdelijke aanduiding voor tekst 4">
            <a:extLst>
              <a:ext uri="{FF2B5EF4-FFF2-40B4-BE49-F238E27FC236}">
                <a16:creationId xmlns:a16="http://schemas.microsoft.com/office/drawing/2014/main" id="{6BDCC692-F5D8-F6E4-3877-8FFC8DCE8AB8}"/>
              </a:ext>
            </a:extLst>
          </p:cNvPr>
          <p:cNvSpPr txBox="1">
            <a:spLocks/>
          </p:cNvSpPr>
          <p:nvPr/>
        </p:nvSpPr>
        <p:spPr>
          <a:xfrm>
            <a:off x="616939" y="3156156"/>
            <a:ext cx="3240000" cy="1378369"/>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in de gehandicaptenzorg in de regio Drenthe daalt van 4.360 in 2023 naar 4.020 in 2040; een daling van 7,8%.</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In tegenstelling tot de daling van het aantal cliënten in de regio Drenthe, stijgt het gemiddelde aantal cliënten in de gehandicaptenzorg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42704801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13B. Gehandicaptenzorg – wachttijden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F2482E9C-41C7-F3C6-17D9-E4EA38761B9F}"/>
              </a:ext>
            </a:extLst>
          </p:cNvPr>
          <p:cNvSpPr txBox="1">
            <a:spLocks/>
          </p:cNvSpPr>
          <p:nvPr/>
        </p:nvSpPr>
        <p:spPr>
          <a:xfrm>
            <a:off x="6134980" y="969309"/>
            <a:ext cx="2361338" cy="356322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In </a:t>
            </a:r>
            <a:r>
              <a:rPr kumimoji="0" lang="nl-NL" sz="750" b="0" i="0" u="none" strike="noStrike" kern="1200" cap="none" spc="0" normalizeH="0" baseline="0" noProof="0" dirty="0">
                <a:ln>
                  <a:noFill/>
                </a:ln>
                <a:solidFill>
                  <a:srgbClr val="00305B"/>
                </a:solidFill>
                <a:effectLst/>
                <a:uLnTx/>
                <a:uFillTx/>
                <a:latin typeface="Verdana"/>
                <a:ea typeface="+mn-ea"/>
                <a:cs typeface="+mn-cs"/>
              </a:rPr>
              <a:t>de regio Drenthe ligt h</a:t>
            </a:r>
            <a:r>
              <a:rPr lang="nl-NL" sz="750" dirty="0">
                <a:solidFill>
                  <a:srgbClr val="00305B"/>
                </a:solidFill>
              </a:rPr>
              <a:t>et aantal wachtenden per 100.00 inwoners voor urgent plaatsen voor gehandicaptenzorg </a:t>
            </a:r>
            <a:r>
              <a:rPr kumimoji="0" lang="nl-NL" sz="750" b="0" i="0" u="none" strike="noStrike" kern="1200" cap="none" spc="0" normalizeH="0" baseline="0" noProof="0" dirty="0">
                <a:ln>
                  <a:noFill/>
                </a:ln>
                <a:solidFill>
                  <a:srgbClr val="00305B"/>
                </a:solidFill>
                <a:effectLst/>
                <a:uLnTx/>
                <a:uFillTx/>
                <a:latin typeface="Verdana"/>
                <a:ea typeface="+mn-ea"/>
                <a:cs typeface="+mn-cs"/>
              </a:rPr>
              <a:t>op het landelijk gemiddelde en voor actief plaatsen ver boven het landelijk gemiddelde.</a:t>
            </a:r>
          </a:p>
          <a:p>
            <a:pPr>
              <a:spcAft>
                <a:spcPts val="600"/>
              </a:spcAft>
              <a:buClr>
                <a:srgbClr val="E17000"/>
              </a:buClr>
              <a:defRPr/>
            </a:pPr>
            <a:r>
              <a:rPr lang="nl-NL" sz="750" dirty="0">
                <a:solidFill>
                  <a:srgbClr val="00305B"/>
                </a:solidFill>
              </a:rPr>
              <a:t>In </a:t>
            </a:r>
            <a:r>
              <a:rPr kumimoji="0" lang="nl-NL" sz="750" b="0" i="0" u="none" strike="noStrike" kern="1200" cap="none" spc="0" normalizeH="0" baseline="0" noProof="0" dirty="0">
                <a:ln>
                  <a:noFill/>
                </a:ln>
                <a:solidFill>
                  <a:srgbClr val="00305B"/>
                </a:solidFill>
                <a:effectLst/>
                <a:uLnTx/>
                <a:uFillTx/>
                <a:latin typeface="Verdana"/>
                <a:ea typeface="+mn-ea"/>
                <a:cs typeface="+mn-cs"/>
              </a:rPr>
              <a:t>de regio Drenthe ligt h</a:t>
            </a:r>
            <a:r>
              <a:rPr lang="nl-NL" sz="750" dirty="0">
                <a:solidFill>
                  <a:srgbClr val="00305B"/>
                </a:solidFill>
              </a:rPr>
              <a:t>et aantal wachtenden per 100.00 inwoners voor wachten op voorkeur mét zorg lager dan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 en voor wachten op voorkeur zonder zorg net hoger dan het landelijk gemiddelde.</a:t>
            </a:r>
          </a:p>
          <a:p>
            <a:pPr>
              <a:spcAft>
                <a:spcPts val="600"/>
              </a:spcAft>
              <a:buClr>
                <a:srgbClr val="E17000"/>
              </a:buClr>
              <a:defRPr/>
            </a:pPr>
            <a:r>
              <a:rPr lang="nl-NL" sz="750" dirty="0">
                <a:solidFill>
                  <a:srgbClr val="00305B"/>
                </a:solidFill>
                <a:latin typeface="Verdana"/>
              </a:rPr>
              <a:t>In de regio Drenthe is het aandeel wachtenden met een wachttijd van meer dan 12 maanden net boven het landelijk gemiddelde. Het aandeel wachtenden met een wachttijd van minder dan 12 maanden tot en met een wachttijd van 4 tot 6 weken ligt onder het landelijk gemiddelde. Alleen het aandeel wachtenden met een wachttijd van 0 tot 2 weken ligt ver boven het landelijk gemiddelde. </a:t>
            </a: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6" name="Afbeelding 5">
            <a:extLst>
              <a:ext uri="{FF2B5EF4-FFF2-40B4-BE49-F238E27FC236}">
                <a16:creationId xmlns:a16="http://schemas.microsoft.com/office/drawing/2014/main" id="{1D2329A7-3646-E2BB-8296-212809C346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5" b="45"/>
          <a:stretch/>
        </p:blipFill>
        <p:spPr>
          <a:xfrm>
            <a:off x="616939" y="969309"/>
            <a:ext cx="5040000" cy="2680555"/>
          </a:xfrm>
          <a:prstGeom prst="rect">
            <a:avLst/>
          </a:prstGeom>
        </p:spPr>
      </p:pic>
    </p:spTree>
    <p:extLst>
      <p:ext uri="{BB962C8B-B14F-4D97-AF65-F5344CB8AC3E}">
        <p14:creationId xmlns:p14="http://schemas.microsoft.com/office/powerpoint/2010/main" val="10148748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13C. Gehandicaptenzorg – Zorgkosten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6BDCC692-F5D8-F6E4-3877-8FFC8DCE8AB8}"/>
              </a:ext>
            </a:extLst>
          </p:cNvPr>
          <p:cNvSpPr txBox="1">
            <a:spLocks/>
          </p:cNvSpPr>
          <p:nvPr/>
        </p:nvSpPr>
        <p:spPr>
          <a:xfrm>
            <a:off x="6134980" y="969309"/>
            <a:ext cx="2361338" cy="256886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Voor alle leeftijdsgroepen liggen 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gehandicaptenzorg in de regio Drenthe lager dan het landelijk gemiddelde. </a:t>
            </a:r>
          </a:p>
          <a:p>
            <a:pPr lvl="0">
              <a:spcAft>
                <a:spcPts val="600"/>
              </a:spcAft>
              <a:buClr>
                <a:srgbClr val="E17000"/>
              </a:buClr>
              <a:defRPr/>
            </a:pPr>
            <a:r>
              <a:rPr lang="nl-NL" sz="750" dirty="0">
                <a:solidFill>
                  <a:srgbClr val="00305B"/>
                </a:solidFill>
              </a:rPr>
              <a:t>Met name de leeftijdscategorieën 18 t/m 54 en de categorie 85 en ouder steken uit boven het landelijk gemiddelde</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5377AACA-43CC-9ABD-2118-F3803352FC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26" r="426"/>
          <a:stretch/>
        </p:blipFill>
        <p:spPr>
          <a:xfrm>
            <a:off x="647682" y="975438"/>
            <a:ext cx="5040000" cy="2568866"/>
          </a:xfrm>
          <a:prstGeom prst="rect">
            <a:avLst/>
          </a:prstGeom>
        </p:spPr>
      </p:pic>
    </p:spTree>
    <p:extLst>
      <p:ext uri="{BB962C8B-B14F-4D97-AF65-F5344CB8AC3E}">
        <p14:creationId xmlns:p14="http://schemas.microsoft.com/office/powerpoint/2010/main" val="28449378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73</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13D. Gehandicaptenzorg|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ekstvak 5">
            <a:extLst>
              <a:ext uri="{FF2B5EF4-FFF2-40B4-BE49-F238E27FC236}">
                <a16:creationId xmlns:a16="http://schemas.microsoft.com/office/drawing/2014/main" id="{4F24774B-87F6-2AFD-A7D1-D374BADE2153}"/>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18555325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14. </a:t>
            </a:r>
            <a:r>
              <a:rPr lang="nl-NL" sz="3000" dirty="0">
                <a:solidFill>
                  <a:srgbClr val="FFFFFF"/>
                </a:solidFill>
                <a:latin typeface="+mj-lt"/>
                <a:ea typeface="+mj-ea"/>
                <a:cs typeface="+mj-cs"/>
              </a:rPr>
              <a:t>Jeugdwet en </a:t>
            </a:r>
            <a:r>
              <a:rPr lang="nl-NL" sz="3000" dirty="0" err="1">
                <a:solidFill>
                  <a:srgbClr val="FFFFFF"/>
                </a:solidFill>
                <a:latin typeface="+mj-lt"/>
                <a:ea typeface="+mj-ea"/>
                <a:cs typeface="+mj-cs"/>
              </a:rPr>
              <a:t>Wmo</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Jeugdwet | Voorzieningen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Jeugdwet | Aantal jeugdhulptrajecten</a:t>
            </a:r>
          </a:p>
          <a:p>
            <a:pPr marL="457200" indent="-342900" defTabSz="914400">
              <a:lnSpc>
                <a:spcPct val="120000"/>
              </a:lnSpc>
              <a:spcBef>
                <a:spcPts val="400"/>
              </a:spcBef>
              <a:buFont typeface="+mj-lt"/>
              <a:buAutoNum type="alphaUcPeriod"/>
            </a:pPr>
            <a:r>
              <a:rPr lang="nl-NL" sz="1000" dirty="0" err="1">
                <a:solidFill>
                  <a:srgbClr val="FFFFFF"/>
                </a:solidFill>
                <a:latin typeface="+mn-lt"/>
                <a:ea typeface="+mn-ea"/>
                <a:cs typeface="+mn-cs"/>
              </a:rPr>
              <a:t>Wmo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74</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Schoolmeisje silhouet">
            <a:extLst>
              <a:ext uri="{FF2B5EF4-FFF2-40B4-BE49-F238E27FC236}">
                <a16:creationId xmlns:a16="http://schemas.microsoft.com/office/drawing/2014/main" id="{72AD3EE8-CB6A-F50F-D48D-05CE27B682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664" y="1949115"/>
            <a:ext cx="1041348" cy="1041348"/>
          </a:xfrm>
          <a:prstGeom prst="rect">
            <a:avLst/>
          </a:prstGeom>
        </p:spPr>
      </p:pic>
      <p:pic>
        <p:nvPicPr>
          <p:cNvPr id="9" name="Graphic 8" descr="Mannelijk profiel silhouet">
            <a:extLst>
              <a:ext uri="{FF2B5EF4-FFF2-40B4-BE49-F238E27FC236}">
                <a16:creationId xmlns:a16="http://schemas.microsoft.com/office/drawing/2014/main" id="{7DFB203E-0008-5763-180C-985C1C1354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1541" y="1838832"/>
            <a:ext cx="1174116" cy="1174116"/>
          </a:xfrm>
          <a:prstGeom prst="rect">
            <a:avLst/>
          </a:prstGeom>
        </p:spPr>
      </p:pic>
    </p:spTree>
    <p:extLst>
      <p:ext uri="{BB962C8B-B14F-4D97-AF65-F5344CB8AC3E}">
        <p14:creationId xmlns:p14="http://schemas.microsoft.com/office/powerpoint/2010/main" val="41497575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defTabSz="685783">
              <a:defRPr/>
            </a:pPr>
            <a:fld id="{DEA49D5D-94F6-A14E-9B1F-41E0B8197FAE}" type="slidenum">
              <a:rPr lang="nl-NL">
                <a:solidFill>
                  <a:srgbClr val="00305B"/>
                </a:solidFill>
                <a:latin typeface="Verdana"/>
              </a:rPr>
              <a:pPr defTabSz="685783">
                <a:defRPr/>
              </a:pPr>
              <a:t>75</a:t>
            </a:fld>
            <a:endParaRPr lang="nl-NL">
              <a:solidFill>
                <a:srgbClr val="00305B"/>
              </a:solidFill>
              <a:latin typeface="Verdana"/>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40" y="325148"/>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defTabSz="685783">
              <a:defRPr/>
            </a:pPr>
            <a:r>
              <a:rPr lang="nl-NL" sz="2000" dirty="0">
                <a:solidFill>
                  <a:srgbClr val="00305B"/>
                </a:solidFill>
                <a:latin typeface="Verdana"/>
              </a:rPr>
              <a:t>14A. Jeugdwet | Voorzieningen</a:t>
            </a:r>
            <a:endParaRPr lang="nl-NL" dirty="0">
              <a:solidFill>
                <a:srgbClr val="00305B"/>
              </a:solidFill>
              <a:latin typeface="Verdana"/>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4" y="860856"/>
            <a:ext cx="4140097" cy="1310845"/>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783">
              <a:spcAft>
                <a:spcPts val="600"/>
              </a:spcAft>
              <a:buClr>
                <a:srgbClr val="E17000"/>
              </a:buClr>
              <a:buNone/>
              <a:defRPr/>
            </a:pPr>
            <a:r>
              <a:rPr lang="nl-NL" sz="800" b="1" dirty="0">
                <a:solidFill>
                  <a:srgbClr val="00305B"/>
                </a:solidFill>
                <a:latin typeface="Verdana"/>
              </a:rPr>
              <a:t>Jeugdwet</a:t>
            </a:r>
          </a:p>
          <a:p>
            <a:pPr marL="0" indent="0" defTabSz="685783">
              <a:spcAft>
                <a:spcPts val="600"/>
              </a:spcAft>
              <a:buClr>
                <a:srgbClr val="E17000"/>
              </a:buClr>
              <a:buNone/>
              <a:defRPr/>
            </a:pPr>
            <a:r>
              <a:rPr lang="nl-NL" sz="825" dirty="0">
                <a:solidFill>
                  <a:srgbClr val="00305B"/>
                </a:solidFill>
                <a:latin typeface="Verdana"/>
              </a:rPr>
              <a:t>Aantal maatwerkvoorzieningen op gemeente- en wijkniveau: </a:t>
            </a:r>
            <a:r>
              <a:rPr lang="nl-NL" sz="825" u="sng" dirty="0">
                <a:solidFill>
                  <a:srgbClr val="154273"/>
                </a:solidFill>
                <a:latin typeface="RO Sans"/>
                <a:hlinkClick r:id="rId3"/>
              </a:rPr>
              <a:t>Gemeentelijke Monitor Sociaal Domein | Waarstaatjegemeente.nl(opent in een nieuw venster)</a:t>
            </a:r>
            <a:r>
              <a:rPr lang="nl-NL" sz="825" dirty="0">
                <a:solidFill>
                  <a:srgbClr val="000000"/>
                </a:solidFill>
                <a:latin typeface="RO Sans"/>
              </a:rPr>
              <a:t>)</a:t>
            </a:r>
            <a:endParaRPr lang="nl-NL" sz="825" dirty="0">
              <a:solidFill>
                <a:srgbClr val="00305B"/>
              </a:solidFill>
              <a:latin typeface="Verdana"/>
            </a:endParaRPr>
          </a:p>
          <a:p>
            <a:pPr marL="0" indent="0" defTabSz="685783">
              <a:spcAft>
                <a:spcPts val="600"/>
              </a:spcAft>
              <a:buClr>
                <a:srgbClr val="E17000"/>
              </a:buClr>
              <a:buNone/>
              <a:defRPr/>
            </a:pPr>
            <a:r>
              <a:rPr lang="nl-NL" sz="800" dirty="0">
                <a:solidFill>
                  <a:srgbClr val="00305B"/>
                </a:solidFill>
                <a:latin typeface="Verdana"/>
              </a:rPr>
              <a:t>Kosten</a:t>
            </a:r>
            <a:r>
              <a:rPr lang="nl-NL" sz="750" dirty="0">
                <a:solidFill>
                  <a:srgbClr val="00305B"/>
                </a:solidFill>
                <a:latin typeface="Verdana"/>
              </a:rPr>
              <a:t>: </a:t>
            </a:r>
            <a:r>
              <a:rPr lang="nl-NL" sz="750" u="sng" dirty="0">
                <a:solidFill>
                  <a:srgbClr val="002C64"/>
                </a:solidFill>
                <a:latin typeface="Arial" panose="020B0604020202020204" pitchFamily="34" charset="0"/>
                <a:ea typeface="Times New Roman" panose="02020603050405020304" pitchFamily="18" charset="0"/>
                <a:cs typeface="Times New Roman" panose="02020603050405020304" pitchFamily="18" charset="0"/>
                <a:hlinkClick r:id="rId4"/>
              </a:rPr>
              <a:t>https://www.waarstaatjegemeente.nl/jive?workspace_guid=a9c5c49d-02f2-4d2e-ae89-15dc1cbc7f21</a:t>
            </a:r>
            <a:endParaRPr lang="nl-NL" sz="750" dirty="0">
              <a:solidFill>
                <a:srgbClr val="00305B"/>
              </a:solidFill>
              <a:latin typeface="Verdana"/>
            </a:endParaRPr>
          </a:p>
          <a:p>
            <a:pPr marL="0" indent="0" defTabSz="685783">
              <a:spcAft>
                <a:spcPts val="600"/>
              </a:spcAft>
              <a:buClr>
                <a:srgbClr val="E17000"/>
              </a:buClr>
              <a:buNone/>
              <a:defRPr/>
            </a:pPr>
            <a:endParaRPr lang="nl-NL" sz="800" b="1" dirty="0">
              <a:solidFill>
                <a:srgbClr val="F3700D"/>
              </a:solidFill>
              <a:latin typeface="Verdana"/>
            </a:endParaRPr>
          </a:p>
        </p:txBody>
      </p:sp>
      <p:sp>
        <p:nvSpPr>
          <p:cNvPr id="2" name="Tekstvak 1">
            <a:extLst>
              <a:ext uri="{FF2B5EF4-FFF2-40B4-BE49-F238E27FC236}">
                <a16:creationId xmlns:a16="http://schemas.microsoft.com/office/drawing/2014/main" id="{9B5FD883-5A85-F3AF-130F-9150E7DFF456}"/>
              </a:ext>
            </a:extLst>
          </p:cNvPr>
          <p:cNvSpPr txBox="1"/>
          <p:nvPr/>
        </p:nvSpPr>
        <p:spPr>
          <a:xfrm>
            <a:off x="616939" y="1771650"/>
            <a:ext cx="2412011" cy="404085"/>
          </a:xfrm>
          <a:prstGeom prst="rect">
            <a:avLst/>
          </a:prstGeom>
          <a:noFill/>
        </p:spPr>
        <p:txBody>
          <a:bodyPr wrap="square" rtlCol="0">
            <a:spAutoFit/>
          </a:bodyPr>
          <a:lstStyle/>
          <a:p>
            <a:r>
              <a:rPr lang="nl-NL" sz="1013" dirty="0"/>
              <a:t>Plaatje wordt toegevoegd indien RIVM data uit </a:t>
            </a:r>
            <a:r>
              <a:rPr lang="nl-NL" sz="1013" dirty="0" err="1"/>
              <a:t>micridata</a:t>
            </a:r>
            <a:r>
              <a:rPr lang="nl-NL" sz="1013" dirty="0"/>
              <a:t> CBS heeft</a:t>
            </a:r>
          </a:p>
        </p:txBody>
      </p:sp>
    </p:spTree>
    <p:extLst>
      <p:ext uri="{BB962C8B-B14F-4D97-AF65-F5344CB8AC3E}">
        <p14:creationId xmlns:p14="http://schemas.microsoft.com/office/powerpoint/2010/main" val="14049936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6" name="Titel 1">
            <a:extLst>
              <a:ext uri="{FF2B5EF4-FFF2-40B4-BE49-F238E27FC236}">
                <a16:creationId xmlns:a16="http://schemas.microsoft.com/office/drawing/2014/main" id="{012AD7D3-9723-E299-35C6-CA5B00064C1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defTabSz="685783">
              <a:defRPr/>
            </a:pPr>
            <a:r>
              <a:rPr lang="nl-NL" sz="2000" dirty="0">
                <a:solidFill>
                  <a:srgbClr val="00305B"/>
                </a:solidFill>
                <a:latin typeface="Verdana"/>
              </a:rPr>
              <a:t>14B. Jeugdwet | Aantal jeugdhulptrajecten</a:t>
            </a:r>
            <a:endParaRPr lang="nl-NL" sz="1050" dirty="0">
              <a:solidFill>
                <a:srgbClr val="00305B"/>
              </a:solidFill>
              <a:latin typeface="Verdana"/>
            </a:endParaRPr>
          </a:p>
        </p:txBody>
      </p:sp>
      <p:sp>
        <p:nvSpPr>
          <p:cNvPr id="7" name="Tijdelijke aanduiding voor tekst 4">
            <a:extLst>
              <a:ext uri="{FF2B5EF4-FFF2-40B4-BE49-F238E27FC236}">
                <a16:creationId xmlns:a16="http://schemas.microsoft.com/office/drawing/2014/main" id="{03753F98-5EC4-F519-95EA-BBC88F34EE90}"/>
              </a:ext>
            </a:extLst>
          </p:cNvPr>
          <p:cNvSpPr txBox="1">
            <a:spLocks/>
          </p:cNvSpPr>
          <p:nvPr/>
        </p:nvSpPr>
        <p:spPr>
          <a:xfrm>
            <a:off x="4889136" y="869430"/>
            <a:ext cx="3240000" cy="1236688"/>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jeugdhulptrajecten in de regio Drenthe zal tot 2040 dalen met 5,8%.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trend in de regio Drenthe is lager dan de gemiddelde trend in Nederland.</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3" name="Tijdelijke aanduiding voor tekst 4">
            <a:extLst>
              <a:ext uri="{FF2B5EF4-FFF2-40B4-BE49-F238E27FC236}">
                <a16:creationId xmlns:a16="http://schemas.microsoft.com/office/drawing/2014/main" id="{67DC35C5-F498-2A3C-1D3F-893DB90A41A5}"/>
              </a:ext>
            </a:extLst>
          </p:cNvPr>
          <p:cNvSpPr txBox="1">
            <a:spLocks/>
          </p:cNvSpPr>
          <p:nvPr/>
        </p:nvSpPr>
        <p:spPr>
          <a:xfrm>
            <a:off x="527248" y="3589865"/>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grafiek toont het aantal jongeren met jeugdhulp in natura. Met ingang van 2021 is er een forse toename van jeugdhulpaanbieders, die jeugdhulptrajecten rapporteren. Hierdoor zijn de cijfers voor het jaar 2021 niet goed te vergelijken met de cijfers van 2020. Ook over de eerdere jaren (2015 t/m 2020) is de trend niet volledig veroorzaakt door groei in het aantal jeugdhulptrajecten maar ook door bijvoorbeeld betere aanlevering van data vanuit gemeenten en een verandering in de berekenwijze.</a:t>
            </a:r>
          </a:p>
        </p:txBody>
      </p:sp>
      <p:pic>
        <p:nvPicPr>
          <p:cNvPr id="5" name="Afbeelding 4">
            <a:extLst>
              <a:ext uri="{FF2B5EF4-FFF2-40B4-BE49-F238E27FC236}">
                <a16:creationId xmlns:a16="http://schemas.microsoft.com/office/drawing/2014/main" id="{C222C57C-D326-E68D-C8B1-632E13374E3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3351"/>
            <a:ext cx="3239999" cy="2159999"/>
          </a:xfrm>
          <a:prstGeom prst="rect">
            <a:avLst/>
          </a:prstGeom>
        </p:spPr>
      </p:pic>
    </p:spTree>
    <p:extLst>
      <p:ext uri="{BB962C8B-B14F-4D97-AF65-F5344CB8AC3E}">
        <p14:creationId xmlns:p14="http://schemas.microsoft.com/office/powerpoint/2010/main" val="18845173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15. </a:t>
            </a:r>
            <a:r>
              <a:rPr lang="nl-NL" sz="3000" dirty="0">
                <a:solidFill>
                  <a:srgbClr val="FFFFFF"/>
                </a:solidFill>
                <a:latin typeface="+mj-lt"/>
                <a:ea typeface="+mj-ea"/>
                <a:cs typeface="+mj-cs"/>
              </a:rPr>
              <a:t>Preventie</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t>
            </a: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77</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Graphic 8" descr="Klaslokaal silhouet">
            <a:extLst>
              <a:ext uri="{FF2B5EF4-FFF2-40B4-BE49-F238E27FC236}">
                <a16:creationId xmlns:a16="http://schemas.microsoft.com/office/drawing/2014/main" id="{DD1BBB9D-86C6-CED2-DFF0-7E8A768E39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8975" y="2024495"/>
            <a:ext cx="1042074" cy="1042074"/>
          </a:xfrm>
          <a:prstGeom prst="rect">
            <a:avLst/>
          </a:prstGeom>
        </p:spPr>
      </p:pic>
      <p:pic>
        <p:nvPicPr>
          <p:cNvPr id="10" name="Graphic 9" descr="Lopen silhouet">
            <a:extLst>
              <a:ext uri="{FF2B5EF4-FFF2-40B4-BE49-F238E27FC236}">
                <a16:creationId xmlns:a16="http://schemas.microsoft.com/office/drawing/2014/main" id="{B67C1B5C-2263-F8A2-9C2A-6327485154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539" y="2181800"/>
            <a:ext cx="855139" cy="855139"/>
          </a:xfrm>
          <a:prstGeom prst="rect">
            <a:avLst/>
          </a:prstGeom>
        </p:spPr>
      </p:pic>
      <p:pic>
        <p:nvPicPr>
          <p:cNvPr id="12" name="Graphic 11" descr="Appel silhouet">
            <a:extLst>
              <a:ext uri="{FF2B5EF4-FFF2-40B4-BE49-F238E27FC236}">
                <a16:creationId xmlns:a16="http://schemas.microsoft.com/office/drawing/2014/main" id="{01EA3EC9-93F7-310B-E451-5F3727F7EE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24114" y="2088332"/>
            <a:ext cx="914400" cy="914400"/>
          </a:xfrm>
          <a:prstGeom prst="rect">
            <a:avLst/>
          </a:prstGeom>
        </p:spPr>
      </p:pic>
    </p:spTree>
    <p:extLst>
      <p:ext uri="{BB962C8B-B14F-4D97-AF65-F5344CB8AC3E}">
        <p14:creationId xmlns:p14="http://schemas.microsoft.com/office/powerpoint/2010/main" val="6699672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78</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15A. </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2" name="Tekstvak 1">
            <a:extLst>
              <a:ext uri="{FF2B5EF4-FFF2-40B4-BE49-F238E27FC236}">
                <a16:creationId xmlns:a16="http://schemas.microsoft.com/office/drawing/2014/main" id="{93AF2FDD-DEA3-946F-A98C-4E3218FEF6DA}"/>
              </a:ext>
            </a:extLst>
          </p:cNvPr>
          <p:cNvSpPr txBox="1"/>
          <p:nvPr/>
        </p:nvSpPr>
        <p:spPr>
          <a:xfrm rot="237325">
            <a:off x="3440482" y="1065906"/>
            <a:ext cx="2557083" cy="2446824"/>
          </a:xfrm>
          <a:prstGeom prst="rect">
            <a:avLst/>
          </a:prstGeom>
          <a:noFill/>
          <a:ln w="31750">
            <a:solidFill>
              <a:srgbClr val="FF0000"/>
            </a:solidFill>
          </a:ln>
        </p:spPr>
        <p:txBody>
          <a:bodyPr wrap="square" rtlCol="0">
            <a:spAutoFit/>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Verdana"/>
                <a:ea typeface="+mn-ea"/>
                <a:cs typeface="+mn-cs"/>
              </a:rPr>
              <a:t>In het GALA is afgesproken dat het regiobeeld inzicht geeft in het aanbod van gezondheidsbevordering, zorg, welzijn en ondersteuning in de regio. </a:t>
            </a:r>
          </a:p>
          <a:p>
            <a:pPr marL="0" marR="0" lvl="0" indent="0" algn="ctr" defTabSz="685800" rtl="0" eaLnBrk="1" fontAlgn="auto" latinLnBrk="0" hangingPunct="1">
              <a:lnSpc>
                <a:spcPct val="100000"/>
              </a:lnSpc>
              <a:spcBef>
                <a:spcPts val="60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Verdana"/>
                <a:ea typeface="+mn-ea"/>
                <a:cs typeface="+mn-cs"/>
              </a:rPr>
              <a:t>Hierbij wordt aandacht besteed aan universele, selectieve, geïndiceerde en zorggerelateerde preventie.</a:t>
            </a:r>
          </a:p>
          <a:p>
            <a:pPr marL="0" marR="0" lvl="0" indent="0" algn="ctr" defTabSz="685800" rtl="0" eaLnBrk="1" fontAlgn="auto" latinLnBrk="0" hangingPunct="1">
              <a:lnSpc>
                <a:spcPct val="100000"/>
              </a:lnSpc>
              <a:spcBef>
                <a:spcPts val="600"/>
              </a:spcBef>
              <a:spcAft>
                <a:spcPts val="0"/>
              </a:spcAft>
              <a:buClrTx/>
              <a:buSzTx/>
              <a:buFontTx/>
              <a:buNone/>
              <a:tabLst/>
              <a:defRPr/>
            </a:pPr>
            <a:r>
              <a:rPr lang="nl-NL" sz="1100" b="1" dirty="0">
                <a:solidFill>
                  <a:prstClr val="black"/>
                </a:solidFill>
                <a:latin typeface="Verdana"/>
              </a:rPr>
              <a:t>Het is aan de regio om daar in dit regiobeeld invulling aan te geven.</a:t>
            </a:r>
            <a:endParaRPr kumimoji="0" lang="nl-NL" sz="1000" b="1"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6613908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00B4EA-48F5-4D6B-8A27-34F1B4F9D915}" type="datetime1">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31-3-2023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79</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b="1" dirty="0">
                <a:latin typeface="Verdana" panose="020B0604030504040204" pitchFamily="34" charset="0"/>
                <a:ea typeface="Calibri" panose="020F0502020204030204" pitchFamily="34" charset="0"/>
                <a:cs typeface="Times New Roman" panose="02020603050405020304" pitchFamily="18" charset="0"/>
              </a:rPr>
              <a:t>C. Regionale samenwerking</a:t>
            </a:r>
            <a:endParaRPr lang="nl-NL" sz="2600" dirty="0"/>
          </a:p>
        </p:txBody>
      </p:sp>
      <p:pic>
        <p:nvPicPr>
          <p:cNvPr id="2" name="Graphic 1" descr="Puzzelstukjes silhouet">
            <a:extLst>
              <a:ext uri="{FF2B5EF4-FFF2-40B4-BE49-F238E27FC236}">
                <a16:creationId xmlns:a16="http://schemas.microsoft.com/office/drawing/2014/main" id="{5D751544-CFC6-0F2F-7C54-A237032D25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25637" y="1262278"/>
            <a:ext cx="1882343" cy="1882343"/>
          </a:xfrm>
          <a:prstGeom prst="rect">
            <a:avLst/>
          </a:prstGeom>
        </p:spPr>
      </p:pic>
    </p:spTree>
    <p:extLst>
      <p:ext uri="{BB962C8B-B14F-4D97-AF65-F5344CB8AC3E}">
        <p14:creationId xmlns:p14="http://schemas.microsoft.com/office/powerpoint/2010/main" val="2084319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F70317CD-E1CE-4C00-9DA2-C67EE3D8327F}"/>
              </a:ext>
            </a:extLst>
          </p:cNvPr>
          <p:cNvSpPr>
            <a:spLocks noGrp="1"/>
          </p:cNvSpPr>
          <p:nvPr>
            <p:ph idx="1"/>
          </p:nvPr>
        </p:nvSpPr>
        <p:spPr>
          <a:xfrm>
            <a:off x="3335481" y="876300"/>
            <a:ext cx="5179868" cy="3534172"/>
          </a:xfrm>
        </p:spPr>
        <p:txBody>
          <a:bodyPr vert="horz" lIns="91440" tIns="45720" rIns="91440" bIns="45720" rtlCol="0" anchor="t">
            <a:normAutofit/>
          </a:bodyPr>
          <a:lstStyle/>
          <a:p>
            <a:pPr lvl="1">
              <a:lnSpc>
                <a:spcPct val="120000"/>
              </a:lnSpc>
              <a:spcBef>
                <a:spcPts val="0"/>
              </a:spcBef>
              <a:spcAft>
                <a:spcPts val="800"/>
              </a:spcAft>
              <a:buClr>
                <a:schemeClr val="accent2"/>
              </a:buClr>
              <a:tabLst>
                <a:tab pos="914400" algn="l"/>
              </a:tabLst>
            </a:pPr>
            <a:r>
              <a:rPr lang="nl-NL" sz="900" dirty="0">
                <a:solidFill>
                  <a:schemeClr val="tx2"/>
                </a:solidFill>
                <a:cs typeface="Times New Roman" panose="02020603050405020304" pitchFamily="18" charset="0"/>
              </a:rPr>
              <a:t>De zorgkantoorregio Drenthe is gelegen in het noorden van Nederland en bestaat uit 12 gemeenten. De regio heeft 492.750 inwoners. </a:t>
            </a:r>
          </a:p>
          <a:p>
            <a:pPr lvl="1">
              <a:lnSpc>
                <a:spcPct val="120000"/>
              </a:lnSpc>
              <a:spcBef>
                <a:spcPts val="0"/>
              </a:spcBef>
              <a:spcAft>
                <a:spcPts val="800"/>
              </a:spcAft>
              <a:buClr>
                <a:schemeClr val="accent2"/>
              </a:buClr>
              <a:tabLst>
                <a:tab pos="914400" algn="l"/>
              </a:tabLst>
            </a:pPr>
            <a:r>
              <a:rPr lang="nl-NL" sz="900" dirty="0">
                <a:solidFill>
                  <a:schemeClr val="tx2"/>
                </a:solidFill>
                <a:cs typeface="Times New Roman" panose="02020603050405020304" pitchFamily="18" charset="0"/>
              </a:rPr>
              <a:t>De zorgkantoorregio overlapt grotendeels met de Provincie Drenthe, de GGD-regio Drenthe en de ROAZ-regio Noord-Nederland. </a:t>
            </a:r>
            <a:r>
              <a:rPr lang="nl-NL" sz="900" i="1" dirty="0">
                <a:solidFill>
                  <a:srgbClr val="FF0000"/>
                </a:solidFill>
                <a:cs typeface="Times New Roman" panose="02020603050405020304" pitchFamily="18" charset="0"/>
              </a:rPr>
              <a:t>aanvullen door regio</a:t>
            </a:r>
            <a:endParaRPr lang="nl-NL" sz="900" dirty="0">
              <a:solidFill>
                <a:schemeClr val="tx2"/>
              </a:solidFill>
              <a:cs typeface="Times New Roman" panose="02020603050405020304" pitchFamily="18" charset="0"/>
            </a:endParaRPr>
          </a:p>
          <a:p>
            <a:pPr lvl="1">
              <a:lnSpc>
                <a:spcPct val="120000"/>
              </a:lnSpc>
              <a:spcBef>
                <a:spcPts val="0"/>
              </a:spcBef>
              <a:spcAft>
                <a:spcPts val="800"/>
              </a:spcAft>
              <a:buClr>
                <a:schemeClr val="accent2"/>
              </a:buClr>
              <a:tabLst>
                <a:tab pos="914400" algn="l"/>
              </a:tabLst>
            </a:pPr>
            <a:r>
              <a:rPr lang="nl-NL" sz="900" dirty="0">
                <a:solidFill>
                  <a:schemeClr val="tx2"/>
                </a:solidFill>
                <a:cs typeface="Times New Roman" panose="02020603050405020304" pitchFamily="18" charset="0"/>
              </a:rPr>
              <a:t>De regio kenmerkt zich door een hoge bevolkingsdichtheid en goede toegang tot openbare en sociale voorzieningen en gezondheidszorg.</a:t>
            </a:r>
          </a:p>
          <a:p>
            <a:pPr lvl="1">
              <a:lnSpc>
                <a:spcPct val="120000"/>
              </a:lnSpc>
              <a:spcBef>
                <a:spcPts val="0"/>
              </a:spcBef>
              <a:spcAft>
                <a:spcPts val="800"/>
              </a:spcAft>
              <a:buClr>
                <a:schemeClr val="accent2"/>
              </a:buClr>
              <a:tabLst>
                <a:tab pos="914400" algn="l"/>
              </a:tabLst>
            </a:pPr>
            <a:r>
              <a:rPr lang="nl-NL" sz="900" i="1" dirty="0">
                <a:solidFill>
                  <a:srgbClr val="FF0000"/>
                </a:solidFill>
                <a:cs typeface="Times New Roman" panose="02020603050405020304" pitchFamily="18" charset="0"/>
              </a:rPr>
              <a:t>Verder aanvullen door regio</a:t>
            </a:r>
          </a:p>
        </p:txBody>
      </p:sp>
      <p:sp>
        <p:nvSpPr>
          <p:cNvPr id="4" name="Tijdelijke aanduiding voor dianummer 3">
            <a:extLst>
              <a:ext uri="{FF2B5EF4-FFF2-40B4-BE49-F238E27FC236}">
                <a16:creationId xmlns:a16="http://schemas.microsoft.com/office/drawing/2014/main" id="{1BE5C2C2-F0BB-4E48-B51C-99C749EFF8E5}"/>
              </a:ext>
            </a:extLst>
          </p:cNvPr>
          <p:cNvSpPr>
            <a:spLocks noGrp="1"/>
          </p:cNvSpPr>
          <p:nvPr>
            <p:ph type="sldNum" sz="quarter" idx="11"/>
          </p:nvPr>
        </p:nvSpPr>
        <p:spPr>
          <a:xfrm>
            <a:off x="7156173" y="4767262"/>
            <a:ext cx="1359176" cy="273844"/>
          </a:xfr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DEA49D5D-94F6-A14E-9B1F-41E0B8197F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CD5A03A9-5B98-44D6-1272-EBCCBB803D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302" r="-5988"/>
          <a:stretch/>
        </p:blipFill>
        <p:spPr>
          <a:xfrm>
            <a:off x="236823" y="1473565"/>
            <a:ext cx="2309024" cy="2105094"/>
          </a:xfrm>
          <a:prstGeom prst="rect">
            <a:avLst/>
          </a:prstGeom>
        </p:spPr>
      </p:pic>
      <p:sp>
        <p:nvSpPr>
          <p:cNvPr id="2" name="Titel 1">
            <a:extLst>
              <a:ext uri="{FF2B5EF4-FFF2-40B4-BE49-F238E27FC236}">
                <a16:creationId xmlns:a16="http://schemas.microsoft.com/office/drawing/2014/main" id="{9D0D97A9-A368-435E-1DF0-E3FD1AB15BBF}"/>
              </a:ext>
            </a:extLst>
          </p:cNvPr>
          <p:cNvSpPr txBox="1">
            <a:spLocks/>
          </p:cNvSpPr>
          <p:nvPr/>
        </p:nvSpPr>
        <p:spPr>
          <a:xfrm>
            <a:off x="3335481" y="325147"/>
            <a:ext cx="4985457"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r>
              <a:rPr lang="nl-NL" sz="2000" dirty="0"/>
              <a:t>Beknopte omschrijving van de regio</a:t>
            </a:r>
            <a:endParaRPr lang="nl-NL" dirty="0"/>
          </a:p>
        </p:txBody>
      </p:sp>
    </p:spTree>
    <p:extLst>
      <p:ext uri="{BB962C8B-B14F-4D97-AF65-F5344CB8AC3E}">
        <p14:creationId xmlns:p14="http://schemas.microsoft.com/office/powerpoint/2010/main" val="4821507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jdelijke aanduiding voor inhoud 2">
            <a:extLst>
              <a:ext uri="{FF2B5EF4-FFF2-40B4-BE49-F238E27FC236}">
                <a16:creationId xmlns:a16="http://schemas.microsoft.com/office/drawing/2014/main" id="{3565E7C5-8FED-E379-096C-6537BDAEA0DF}"/>
              </a:ext>
            </a:extLst>
          </p:cNvPr>
          <p:cNvSpPr txBox="1">
            <a:spLocks/>
          </p:cNvSpPr>
          <p:nvPr/>
        </p:nvSpPr>
        <p:spPr>
          <a:xfrm>
            <a:off x="546100" y="971550"/>
            <a:ext cx="7969249" cy="3661172"/>
          </a:xfrm>
          <a:prstGeom prst="rect">
            <a:avLst/>
          </a:prstGeom>
        </p:spPr>
        <p:txBody>
          <a:bodyPr vert="horz" lIns="91440" tIns="45720" rIns="91440" bIns="45720" rtlCol="0" anchor="t" anchorCtr="0">
            <a:normAutofit/>
          </a:bodyPr>
          <a:lstStyle>
            <a:lvl1pPr marL="0" indent="0" algn="l" defTabSz="685800" rtl="0" eaLnBrk="1" latinLnBrk="0" hangingPunct="1">
              <a:lnSpc>
                <a:spcPct val="110000"/>
              </a:lnSpc>
              <a:spcBef>
                <a:spcPts val="0"/>
              </a:spcBef>
              <a:buClr>
                <a:schemeClr val="accent3"/>
              </a:buClr>
              <a:buFont typeface="Arial" panose="020B0604020202020204" pitchFamily="34" charset="0"/>
              <a:buNone/>
              <a:defRPr sz="1600" kern="1200">
                <a:solidFill>
                  <a:schemeClr val="tx2"/>
                </a:solidFill>
                <a:latin typeface="+mn-lt"/>
                <a:ea typeface="+mn-ea"/>
                <a:cs typeface="+mn-cs"/>
              </a:defRPr>
            </a:lvl1pPr>
            <a:lvl2pPr marL="342900" indent="0" algn="ctr" defTabSz="685800" rtl="0" eaLnBrk="1" latinLnBrk="0" hangingPunct="1">
              <a:lnSpc>
                <a:spcPct val="1200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2pPr>
            <a:lvl3pPr marL="685800" indent="0" algn="ctr" defTabSz="685800" rtl="0" eaLnBrk="1" latinLnBrk="0" hangingPunct="1">
              <a:lnSpc>
                <a:spcPct val="120000"/>
              </a:lnSpc>
              <a:spcBef>
                <a:spcPts val="0"/>
              </a:spcBef>
              <a:buClr>
                <a:schemeClr val="accent3"/>
              </a:buClr>
              <a:buFont typeface="Arial" panose="020B0604020202020204" pitchFamily="34" charset="0"/>
              <a:buNone/>
              <a:defRPr sz="1350" kern="1200">
                <a:solidFill>
                  <a:schemeClr val="tx2"/>
                </a:solidFill>
                <a:latin typeface="+mn-lt"/>
                <a:ea typeface="+mn-ea"/>
                <a:cs typeface="+mn-cs"/>
              </a:defRPr>
            </a:lvl3pPr>
            <a:lvl4pPr marL="1028700" indent="0" algn="ctr" defTabSz="685800" rtl="0" eaLnBrk="1" latinLnBrk="0" hangingPunct="1">
              <a:lnSpc>
                <a:spcPct val="120000"/>
              </a:lnSpc>
              <a:spcBef>
                <a:spcPts val="0"/>
              </a:spcBef>
              <a:buClr>
                <a:schemeClr val="accent3"/>
              </a:buClr>
              <a:buFont typeface="Arial" panose="020B0604020202020204" pitchFamily="34" charset="0"/>
              <a:buNone/>
              <a:defRPr sz="1200" kern="1200">
                <a:solidFill>
                  <a:schemeClr val="tx2"/>
                </a:solidFill>
                <a:latin typeface="+mn-lt"/>
                <a:ea typeface="+mn-ea"/>
                <a:cs typeface="+mn-cs"/>
              </a:defRPr>
            </a:lvl4pPr>
            <a:lvl5pPr marL="1371600" indent="0" algn="ctr" defTabSz="685800" rtl="0" eaLnBrk="1" latinLnBrk="0" hangingPunct="1">
              <a:lnSpc>
                <a:spcPct val="120000"/>
              </a:lnSpc>
              <a:spcBef>
                <a:spcPts val="0"/>
              </a:spcBef>
              <a:buClr>
                <a:schemeClr val="accent3"/>
              </a:buClr>
              <a:buFont typeface="Arial" panose="020B0604020202020204" pitchFamily="34" charset="0"/>
              <a:buNone/>
              <a:defRPr sz="1200" i="1" kern="1200">
                <a:solidFill>
                  <a:schemeClr val="tx2"/>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1" algn="l">
              <a:spcAft>
                <a:spcPts val="800"/>
              </a:spcAft>
              <a:buClr>
                <a:schemeClr val="accent2"/>
              </a:buClr>
              <a:tabLst>
                <a:tab pos="914400" algn="l"/>
              </a:tabLst>
            </a:pPr>
            <a:r>
              <a:rPr lang="nl-NL" sz="1000" dirty="0">
                <a:cs typeface="Times New Roman" panose="02020603050405020304" pitchFamily="18" charset="0"/>
              </a:rPr>
              <a:t>…</a:t>
            </a:r>
          </a:p>
          <a:p>
            <a:pPr marL="0" lvl="1" algn="l">
              <a:spcAft>
                <a:spcPts val="800"/>
              </a:spcAft>
              <a:buClr>
                <a:schemeClr val="accent2"/>
              </a:buClr>
              <a:tabLst>
                <a:tab pos="914400" algn="l"/>
              </a:tabLst>
            </a:pPr>
            <a:r>
              <a:rPr lang="nl-NL" sz="1000" i="1" dirty="0">
                <a:solidFill>
                  <a:srgbClr val="FF0000"/>
                </a:solidFill>
                <a:cs typeface="Times New Roman" panose="02020603050405020304" pitchFamily="18" charset="0"/>
              </a:rPr>
              <a:t>Hier kan de regio beschrijven hoe de regionale samenwerking binnen de regio is georganiseerd.</a:t>
            </a:r>
          </a:p>
        </p:txBody>
      </p:sp>
      <p:sp>
        <p:nvSpPr>
          <p:cNvPr id="6" name="Titel 1">
            <a:extLst>
              <a:ext uri="{FF2B5EF4-FFF2-40B4-BE49-F238E27FC236}">
                <a16:creationId xmlns:a16="http://schemas.microsoft.com/office/drawing/2014/main" id="{FAC1D4AD-5CA6-739E-BE09-2225820D2181}"/>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Organisatie regionale samenwerking</a:t>
            </a:r>
          </a:p>
        </p:txBody>
      </p:sp>
    </p:spTree>
    <p:extLst>
      <p:ext uri="{BB962C8B-B14F-4D97-AF65-F5344CB8AC3E}">
        <p14:creationId xmlns:p14="http://schemas.microsoft.com/office/powerpoint/2010/main" val="21007470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jdelijke aanduiding voor inhoud 2">
            <a:extLst>
              <a:ext uri="{FF2B5EF4-FFF2-40B4-BE49-F238E27FC236}">
                <a16:creationId xmlns:a16="http://schemas.microsoft.com/office/drawing/2014/main" id="{3565E7C5-8FED-E379-096C-6537BDAEA0DF}"/>
              </a:ext>
            </a:extLst>
          </p:cNvPr>
          <p:cNvSpPr txBox="1">
            <a:spLocks/>
          </p:cNvSpPr>
          <p:nvPr/>
        </p:nvSpPr>
        <p:spPr>
          <a:xfrm>
            <a:off x="546100" y="971550"/>
            <a:ext cx="7969249" cy="3661172"/>
          </a:xfrm>
          <a:prstGeom prst="rect">
            <a:avLst/>
          </a:prstGeom>
        </p:spPr>
        <p:txBody>
          <a:bodyPr vert="horz" lIns="91440" tIns="45720" rIns="91440" bIns="45720" rtlCol="0" anchor="t" anchorCtr="0">
            <a:normAutofit/>
          </a:bodyPr>
          <a:lstStyle>
            <a:lvl1pPr marL="0" indent="0" algn="l" defTabSz="685800" rtl="0" eaLnBrk="1" latinLnBrk="0" hangingPunct="1">
              <a:lnSpc>
                <a:spcPct val="110000"/>
              </a:lnSpc>
              <a:spcBef>
                <a:spcPts val="0"/>
              </a:spcBef>
              <a:buClr>
                <a:schemeClr val="accent3"/>
              </a:buClr>
              <a:buFont typeface="Arial" panose="020B0604020202020204" pitchFamily="34" charset="0"/>
              <a:buNone/>
              <a:defRPr sz="1600" kern="1200">
                <a:solidFill>
                  <a:schemeClr val="tx2"/>
                </a:solidFill>
                <a:latin typeface="+mn-lt"/>
                <a:ea typeface="+mn-ea"/>
                <a:cs typeface="+mn-cs"/>
              </a:defRPr>
            </a:lvl1pPr>
            <a:lvl2pPr marL="342900" indent="0" algn="ctr" defTabSz="685800" rtl="0" eaLnBrk="1" latinLnBrk="0" hangingPunct="1">
              <a:lnSpc>
                <a:spcPct val="1200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2pPr>
            <a:lvl3pPr marL="685800" indent="0" algn="ctr" defTabSz="685800" rtl="0" eaLnBrk="1" latinLnBrk="0" hangingPunct="1">
              <a:lnSpc>
                <a:spcPct val="120000"/>
              </a:lnSpc>
              <a:spcBef>
                <a:spcPts val="0"/>
              </a:spcBef>
              <a:buClr>
                <a:schemeClr val="accent3"/>
              </a:buClr>
              <a:buFont typeface="Arial" panose="020B0604020202020204" pitchFamily="34" charset="0"/>
              <a:buNone/>
              <a:defRPr sz="1350" kern="1200">
                <a:solidFill>
                  <a:schemeClr val="tx2"/>
                </a:solidFill>
                <a:latin typeface="+mn-lt"/>
                <a:ea typeface="+mn-ea"/>
                <a:cs typeface="+mn-cs"/>
              </a:defRPr>
            </a:lvl3pPr>
            <a:lvl4pPr marL="1028700" indent="0" algn="ctr" defTabSz="685800" rtl="0" eaLnBrk="1" latinLnBrk="0" hangingPunct="1">
              <a:lnSpc>
                <a:spcPct val="120000"/>
              </a:lnSpc>
              <a:spcBef>
                <a:spcPts val="0"/>
              </a:spcBef>
              <a:buClr>
                <a:schemeClr val="accent3"/>
              </a:buClr>
              <a:buFont typeface="Arial" panose="020B0604020202020204" pitchFamily="34" charset="0"/>
              <a:buNone/>
              <a:defRPr sz="1200" kern="1200">
                <a:solidFill>
                  <a:schemeClr val="tx2"/>
                </a:solidFill>
                <a:latin typeface="+mn-lt"/>
                <a:ea typeface="+mn-ea"/>
                <a:cs typeface="+mn-cs"/>
              </a:defRPr>
            </a:lvl4pPr>
            <a:lvl5pPr marL="1371600" indent="0" algn="ctr" defTabSz="685800" rtl="0" eaLnBrk="1" latinLnBrk="0" hangingPunct="1">
              <a:lnSpc>
                <a:spcPct val="120000"/>
              </a:lnSpc>
              <a:spcBef>
                <a:spcPts val="0"/>
              </a:spcBef>
              <a:buClr>
                <a:schemeClr val="accent3"/>
              </a:buClr>
              <a:buFont typeface="Arial" panose="020B0604020202020204" pitchFamily="34" charset="0"/>
              <a:buNone/>
              <a:defRPr sz="1200" i="1" kern="1200">
                <a:solidFill>
                  <a:schemeClr val="tx2"/>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0" i="0"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rPr>
              <a:t>…</a:t>
            </a:r>
          </a:p>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0" i="1" u="none" strike="noStrike" kern="1200" cap="none" spc="0" normalizeH="0" baseline="0" noProof="0" dirty="0">
                <a:ln>
                  <a:noFill/>
                </a:ln>
                <a:solidFill>
                  <a:srgbClr val="FF0000"/>
                </a:solidFill>
                <a:effectLst/>
                <a:uLnTx/>
                <a:uFillTx/>
                <a:latin typeface="Verdana"/>
                <a:ea typeface="+mn-ea"/>
                <a:cs typeface="Times New Roman" panose="02020603050405020304" pitchFamily="18" charset="0"/>
              </a:rPr>
              <a:t>Hier kan de regio beschrijven wat goed gaat en wat de knelpunten / verbeterwensen zijn die in de regio dan wel landelijk moeten worden opgepakt.</a:t>
            </a:r>
          </a:p>
        </p:txBody>
      </p:sp>
      <p:sp>
        <p:nvSpPr>
          <p:cNvPr id="6" name="Titel 1">
            <a:extLst>
              <a:ext uri="{FF2B5EF4-FFF2-40B4-BE49-F238E27FC236}">
                <a16:creationId xmlns:a16="http://schemas.microsoft.com/office/drawing/2014/main" id="{FAC1D4AD-5CA6-739E-BE09-2225820D2181}"/>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Knelpunten regionale samenwerking</a:t>
            </a:r>
          </a:p>
        </p:txBody>
      </p:sp>
    </p:spTree>
    <p:extLst>
      <p:ext uri="{BB962C8B-B14F-4D97-AF65-F5344CB8AC3E}">
        <p14:creationId xmlns:p14="http://schemas.microsoft.com/office/powerpoint/2010/main" val="36276947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00B4EA-48F5-4D6B-8A27-34F1B4F9D915}" type="datetime1">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31-3-2023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82</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latin typeface="Verdana" panose="020B0604030504040204" pitchFamily="34" charset="0"/>
                <a:cs typeface="Times New Roman" panose="02020603050405020304" pitchFamily="18" charset="0"/>
              </a:rPr>
              <a:t>D. Conclusies</a:t>
            </a:r>
            <a:endParaRPr lang="nl-NL" sz="2600" dirty="0"/>
          </a:p>
        </p:txBody>
      </p:sp>
      <p:pic>
        <p:nvPicPr>
          <p:cNvPr id="4" name="Graphic 3" descr="Controlelijst met effen opvulling">
            <a:extLst>
              <a:ext uri="{FF2B5EF4-FFF2-40B4-BE49-F238E27FC236}">
                <a16:creationId xmlns:a16="http://schemas.microsoft.com/office/drawing/2014/main" id="{3F24BF35-D979-05C7-93DE-6ECDE2D8EE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7746" y="1345625"/>
            <a:ext cx="2061444" cy="2061444"/>
          </a:xfrm>
          <a:prstGeom prst="rect">
            <a:avLst/>
          </a:prstGeom>
        </p:spPr>
      </p:pic>
    </p:spTree>
    <p:extLst>
      <p:ext uri="{BB962C8B-B14F-4D97-AF65-F5344CB8AC3E}">
        <p14:creationId xmlns:p14="http://schemas.microsoft.com/office/powerpoint/2010/main" val="14569461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83</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jdelijke aanduiding voor inhoud 2">
            <a:extLst>
              <a:ext uri="{FF2B5EF4-FFF2-40B4-BE49-F238E27FC236}">
                <a16:creationId xmlns:a16="http://schemas.microsoft.com/office/drawing/2014/main" id="{3565E7C5-8FED-E379-096C-6537BDAEA0DF}"/>
              </a:ext>
            </a:extLst>
          </p:cNvPr>
          <p:cNvSpPr txBox="1">
            <a:spLocks/>
          </p:cNvSpPr>
          <p:nvPr/>
        </p:nvSpPr>
        <p:spPr>
          <a:xfrm>
            <a:off x="546100" y="971550"/>
            <a:ext cx="7969249" cy="3661172"/>
          </a:xfrm>
          <a:prstGeom prst="rect">
            <a:avLst/>
          </a:prstGeom>
        </p:spPr>
        <p:txBody>
          <a:bodyPr vert="horz" lIns="91440" tIns="45720" rIns="91440" bIns="45720" numCol="2" spcCol="360000" rtlCol="0" anchor="t" anchorCtr="0">
            <a:normAutofit/>
          </a:bodyPr>
          <a:lstStyle>
            <a:lvl1pPr marL="0" indent="0" algn="l" defTabSz="685800" rtl="0" eaLnBrk="1" latinLnBrk="0" hangingPunct="1">
              <a:lnSpc>
                <a:spcPct val="110000"/>
              </a:lnSpc>
              <a:spcBef>
                <a:spcPts val="0"/>
              </a:spcBef>
              <a:buClr>
                <a:schemeClr val="accent3"/>
              </a:buClr>
              <a:buFont typeface="Arial" panose="020B0604020202020204" pitchFamily="34" charset="0"/>
              <a:buNone/>
              <a:defRPr sz="1600" kern="1200">
                <a:solidFill>
                  <a:schemeClr val="tx2"/>
                </a:solidFill>
                <a:latin typeface="+mn-lt"/>
                <a:ea typeface="+mn-ea"/>
                <a:cs typeface="+mn-cs"/>
              </a:defRPr>
            </a:lvl1pPr>
            <a:lvl2pPr marL="342900" indent="0" algn="ctr" defTabSz="685800" rtl="0" eaLnBrk="1" latinLnBrk="0" hangingPunct="1">
              <a:lnSpc>
                <a:spcPct val="1200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2pPr>
            <a:lvl3pPr marL="685800" indent="0" algn="ctr" defTabSz="685800" rtl="0" eaLnBrk="1" latinLnBrk="0" hangingPunct="1">
              <a:lnSpc>
                <a:spcPct val="120000"/>
              </a:lnSpc>
              <a:spcBef>
                <a:spcPts val="0"/>
              </a:spcBef>
              <a:buClr>
                <a:schemeClr val="accent3"/>
              </a:buClr>
              <a:buFont typeface="Arial" panose="020B0604020202020204" pitchFamily="34" charset="0"/>
              <a:buNone/>
              <a:defRPr sz="1350" kern="1200">
                <a:solidFill>
                  <a:schemeClr val="tx2"/>
                </a:solidFill>
                <a:latin typeface="+mn-lt"/>
                <a:ea typeface="+mn-ea"/>
                <a:cs typeface="+mn-cs"/>
              </a:defRPr>
            </a:lvl3pPr>
            <a:lvl4pPr marL="1028700" indent="0" algn="ctr" defTabSz="685800" rtl="0" eaLnBrk="1" latinLnBrk="0" hangingPunct="1">
              <a:lnSpc>
                <a:spcPct val="120000"/>
              </a:lnSpc>
              <a:spcBef>
                <a:spcPts val="0"/>
              </a:spcBef>
              <a:buClr>
                <a:schemeClr val="accent3"/>
              </a:buClr>
              <a:buFont typeface="Arial" panose="020B0604020202020204" pitchFamily="34" charset="0"/>
              <a:buNone/>
              <a:defRPr sz="1200" kern="1200">
                <a:solidFill>
                  <a:schemeClr val="tx2"/>
                </a:solidFill>
                <a:latin typeface="+mn-lt"/>
                <a:ea typeface="+mn-ea"/>
                <a:cs typeface="+mn-cs"/>
              </a:defRPr>
            </a:lvl4pPr>
            <a:lvl5pPr marL="1371600" indent="0" algn="ctr" defTabSz="685800" rtl="0" eaLnBrk="1" latinLnBrk="0" hangingPunct="1">
              <a:lnSpc>
                <a:spcPct val="120000"/>
              </a:lnSpc>
              <a:spcBef>
                <a:spcPts val="0"/>
              </a:spcBef>
              <a:buClr>
                <a:schemeClr val="accent3"/>
              </a:buClr>
              <a:buFont typeface="Arial" panose="020B0604020202020204" pitchFamily="34" charset="0"/>
              <a:buNone/>
              <a:defRPr sz="1200" i="1" kern="1200">
                <a:solidFill>
                  <a:schemeClr val="tx2"/>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0" i="1"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rPr>
              <a:t>…</a:t>
            </a:r>
          </a:p>
          <a:p>
            <a:pPr marL="0" marR="0" lvl="1" algn="l" defTabSz="682625"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0" i="1" u="none" strike="noStrike" kern="1200" cap="none" spc="0" normalizeH="0" baseline="0" noProof="0" dirty="0">
                <a:ln>
                  <a:noFill/>
                </a:ln>
                <a:solidFill>
                  <a:srgbClr val="FF0000"/>
                </a:solidFill>
                <a:effectLst/>
                <a:uLnTx/>
                <a:uFillTx/>
                <a:latin typeface="Verdana"/>
                <a:ea typeface="+mn-ea"/>
                <a:cs typeface="Times New Roman" panose="02020603050405020304" pitchFamily="18" charset="0"/>
              </a:rPr>
              <a:t>Hier kan de regio beschrijven wat de meest belangrijke / opvallende zaken zijn die naar voren komen in het regiobeeld</a:t>
            </a:r>
            <a:r>
              <a:rPr kumimoji="0" lang="nl-NL" sz="1000" b="0" i="1"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rPr>
              <a:t>.</a:t>
            </a:r>
            <a:r>
              <a:rPr lang="nl-NL" sz="1000" i="1" dirty="0">
                <a:solidFill>
                  <a:srgbClr val="FF0000"/>
                </a:solidFill>
                <a:latin typeface="+mj-lt"/>
              </a:rPr>
              <a:t> In het regioplan worden deze conclusies omgezet in regionale opgaven en worden voor deze opgaven afspraken gemaakt.</a:t>
            </a:r>
            <a:br>
              <a:rPr kumimoji="0" lang="nl-NL" sz="1000" b="0" i="1"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rPr>
            </a:br>
            <a:br>
              <a:rPr kumimoji="0" lang="nl-NL" sz="1000" b="0" i="1"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rPr>
            </a:br>
            <a:r>
              <a:rPr kumimoji="0" lang="nl-NL" sz="1000" b="0" i="1"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rPr>
              <a:t>Conform de criteria die voor de regiobeelden zijn opgesteld dienen de conclusies in ieder geval in te gaan op: </a:t>
            </a:r>
            <a:endParaRPr lang="nl-NL" sz="1000" i="1" dirty="0">
              <a:solidFill>
                <a:srgbClr val="FF0000"/>
              </a:solidFill>
              <a:latin typeface="+mj-lt"/>
            </a:endParaRPr>
          </a:p>
          <a:p>
            <a:pPr marL="171450" marR="0" lvl="1" indent="-17145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Char char="•"/>
              <a:tabLst>
                <a:tab pos="914400" algn="l"/>
              </a:tabLst>
              <a:defRPr/>
            </a:pPr>
            <a:r>
              <a:rPr lang="nl-NL" sz="1000" i="1" dirty="0">
                <a:solidFill>
                  <a:srgbClr val="FF0000"/>
                </a:solidFill>
                <a:latin typeface="+mj-lt"/>
              </a:rPr>
              <a:t>De belangrijkste knelpunten in het zorgaanbod en de toenemende druk op de toegankelijkheid van zorg, blijkend uit het verschil tussen de (verwachte) zorgvraag en het (verwachte) zorgaanbod en prognoses van de arbeidsmarkt. </a:t>
            </a:r>
          </a:p>
          <a:p>
            <a:pPr marL="171450" marR="0" lvl="1" indent="-171450" algn="l" defTabSz="685800" rtl="0" eaLnBrk="1" fontAlgn="auto" latinLnBrk="0" hangingPunct="1">
              <a:lnSpc>
                <a:spcPct val="120000"/>
              </a:lnSpc>
              <a:spcBef>
                <a:spcPts val="0"/>
              </a:spcBef>
              <a:spcAft>
                <a:spcPts val="300"/>
              </a:spcAft>
              <a:buClr>
                <a:srgbClr val="A90061"/>
              </a:buClr>
              <a:buSzTx/>
              <a:buFont typeface="Arial" panose="020B0604020202020204" pitchFamily="34" charset="0"/>
              <a:buChar char="•"/>
              <a:tabLst>
                <a:tab pos="914400" algn="l"/>
              </a:tabLst>
              <a:defRPr/>
            </a:pPr>
            <a:r>
              <a:rPr lang="nl-NL" sz="1000" i="1" dirty="0">
                <a:solidFill>
                  <a:srgbClr val="FF0000"/>
                </a:solidFill>
                <a:latin typeface="+mj-lt"/>
                <a:cs typeface="Times New Roman" panose="02020603050405020304" pitchFamily="18" charset="0"/>
              </a:rPr>
              <a:t>De doelgroepen zoals benoemd in het IZA*</a:t>
            </a:r>
          </a:p>
          <a:p>
            <a:pPr marL="514350" lvl="2" indent="-171450" algn="l">
              <a:spcAft>
                <a:spcPts val="300"/>
              </a:spcAft>
              <a:buClr>
                <a:srgbClr val="A90061"/>
              </a:buClr>
              <a:buFontTx/>
              <a:buChar char="-"/>
              <a:tabLst>
                <a:tab pos="914400" algn="l"/>
              </a:tabLst>
              <a:defRPr/>
            </a:pPr>
            <a:r>
              <a:rPr lang="nl-NL" sz="1000" i="1" dirty="0">
                <a:solidFill>
                  <a:srgbClr val="FF0000"/>
                </a:solidFill>
                <a:latin typeface="+mj-lt"/>
                <a:cs typeface="Times New Roman" panose="02020603050405020304" pitchFamily="18" charset="0"/>
              </a:rPr>
              <a:t>Mensen met beperkte gezondheidsvaardigheden</a:t>
            </a:r>
          </a:p>
          <a:p>
            <a:pPr marL="514350" lvl="2" indent="-171450" algn="l">
              <a:spcAft>
                <a:spcPts val="300"/>
              </a:spcAft>
              <a:buClr>
                <a:srgbClr val="A90061"/>
              </a:buClr>
              <a:buFontTx/>
              <a:buChar char="-"/>
              <a:tabLst>
                <a:tab pos="914400" algn="l"/>
              </a:tabLst>
              <a:defRPr/>
            </a:pPr>
            <a:r>
              <a:rPr lang="nl-NL" sz="1000" i="1" dirty="0">
                <a:solidFill>
                  <a:srgbClr val="FF0000"/>
                </a:solidFill>
                <a:latin typeface="+mj-lt"/>
                <a:cs typeface="Times New Roman" panose="02020603050405020304" pitchFamily="18" charset="0"/>
              </a:rPr>
              <a:t>Ouderen met een kwetsbare gezondheid </a:t>
            </a:r>
          </a:p>
          <a:p>
            <a:pPr marL="514350" lvl="2" indent="-171450" algn="l">
              <a:spcAft>
                <a:spcPts val="800"/>
              </a:spcAft>
              <a:buClr>
                <a:srgbClr val="A90061"/>
              </a:buClr>
              <a:buFontTx/>
              <a:buChar char="-"/>
              <a:tabLst>
                <a:tab pos="914400" algn="l"/>
              </a:tabLst>
              <a:defRPr/>
            </a:pPr>
            <a:r>
              <a:rPr lang="nl-NL" sz="1000" i="1" dirty="0">
                <a:solidFill>
                  <a:srgbClr val="FF0000"/>
                </a:solidFill>
                <a:latin typeface="+mj-lt"/>
              </a:rPr>
              <a:t>Patiëntengroepen die veel zorg vragen, zoals mensen met psychische klachten, (risico op) kanker en mensen met (risico op) hart- en vaatziekten.</a:t>
            </a:r>
            <a:endParaRPr lang="nl-NL" sz="1000" i="1" dirty="0">
              <a:solidFill>
                <a:srgbClr val="FF0000"/>
              </a:solidFill>
              <a:latin typeface="+mj-lt"/>
              <a:cs typeface="Times New Roman" panose="02020603050405020304" pitchFamily="18" charset="0"/>
            </a:endParaRPr>
          </a:p>
          <a:p>
            <a:pPr marL="171450" marR="0" lvl="1" indent="-17145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Char char="•"/>
              <a:tabLst>
                <a:tab pos="914400" algn="l"/>
              </a:tabLst>
              <a:defRPr/>
            </a:pPr>
            <a:r>
              <a:rPr lang="nl-NL" sz="1000" i="1" dirty="0">
                <a:solidFill>
                  <a:srgbClr val="FF0000"/>
                </a:solidFill>
                <a:latin typeface="+mj-lt"/>
                <a:cs typeface="Times New Roman" panose="02020603050405020304" pitchFamily="18" charset="0"/>
              </a:rPr>
              <a:t>Een kwalitatieve duiding van de feitelijke situatie zoals in het regiobeeld beschreven. </a:t>
            </a:r>
          </a:p>
          <a:p>
            <a:pPr marL="0" marR="0" lvl="1" algn="l" defTabSz="685800" rtl="0" eaLnBrk="1" fontAlgn="auto" latinLnBrk="0" hangingPunct="1">
              <a:lnSpc>
                <a:spcPct val="120000"/>
              </a:lnSpc>
              <a:spcBef>
                <a:spcPts val="0"/>
              </a:spcBef>
              <a:spcAft>
                <a:spcPts val="800"/>
              </a:spcAft>
              <a:buClr>
                <a:srgbClr val="A90061"/>
              </a:buClr>
              <a:buSzTx/>
              <a:tabLst>
                <a:tab pos="914400" algn="l"/>
              </a:tabLst>
              <a:defRPr/>
            </a:pPr>
            <a:r>
              <a:rPr lang="nl-NL" sz="1000" i="1" dirty="0">
                <a:solidFill>
                  <a:srgbClr val="FF0000"/>
                </a:solidFill>
                <a:latin typeface="+mj-lt"/>
                <a:cs typeface="Times New Roman" panose="02020603050405020304" pitchFamily="18" charset="0"/>
              </a:rPr>
              <a:t>* Zie onderdeel L van het IZA voor de doelgroepen en een toelichting per doelgroep. </a:t>
            </a:r>
          </a:p>
          <a:p>
            <a:pPr marL="0" marR="0" lvl="1" algn="l" defTabSz="685800" rtl="0" eaLnBrk="1" fontAlgn="auto" latinLnBrk="0" hangingPunct="1">
              <a:lnSpc>
                <a:spcPct val="120000"/>
              </a:lnSpc>
              <a:spcBef>
                <a:spcPts val="0"/>
              </a:spcBef>
              <a:spcAft>
                <a:spcPts val="800"/>
              </a:spcAft>
              <a:buClr>
                <a:srgbClr val="A90061"/>
              </a:buClr>
              <a:buSzTx/>
              <a:tabLst>
                <a:tab pos="914400" algn="l"/>
              </a:tabLst>
              <a:defRPr/>
            </a:pPr>
            <a:endParaRPr lang="nl-NL" sz="1000" i="1" dirty="0">
              <a:solidFill>
                <a:srgbClr val="FF0000"/>
              </a:solidFill>
              <a:latin typeface="+mj-lt"/>
              <a:cs typeface="Times New Roman" panose="02020603050405020304" pitchFamily="18" charset="0"/>
            </a:endParaRPr>
          </a:p>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endParaRPr kumimoji="0" lang="nl-NL" sz="1000" b="0" i="1" u="none" strike="noStrike" kern="1200" cap="none" spc="0" normalizeH="0" baseline="0" noProof="0" dirty="0">
              <a:ln>
                <a:noFill/>
              </a:ln>
              <a:solidFill>
                <a:srgbClr val="FF0000"/>
              </a:solidFill>
              <a:effectLst/>
              <a:uLnTx/>
              <a:uFillTx/>
              <a:latin typeface="Verdana"/>
              <a:ea typeface="+mn-ea"/>
              <a:cs typeface="Times New Roman" panose="02020603050405020304" pitchFamily="18" charset="0"/>
            </a:endParaRPr>
          </a:p>
        </p:txBody>
      </p:sp>
      <p:sp>
        <p:nvSpPr>
          <p:cNvPr id="6" name="Titel 1">
            <a:extLst>
              <a:ext uri="{FF2B5EF4-FFF2-40B4-BE49-F238E27FC236}">
                <a16:creationId xmlns:a16="http://schemas.microsoft.com/office/drawing/2014/main" id="{FAC1D4AD-5CA6-739E-BE09-2225820D2181}"/>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9A. Conclusies</a:t>
            </a:r>
          </a:p>
        </p:txBody>
      </p:sp>
    </p:spTree>
    <p:extLst>
      <p:ext uri="{BB962C8B-B14F-4D97-AF65-F5344CB8AC3E}">
        <p14:creationId xmlns:p14="http://schemas.microsoft.com/office/powerpoint/2010/main" val="2966999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	Demografie</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Bevolkingsontwikkeling en leeftijdsopbouw</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Vergrijzing en geboortes</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Demografische druk</a:t>
            </a:r>
          </a:p>
          <a:p>
            <a:pPr marL="457200" lvl="0" indent="-342900" defTabSz="914400">
              <a:lnSpc>
                <a:spcPct val="110000"/>
              </a:lnSpc>
              <a:spcBef>
                <a:spcPts val="400"/>
              </a:spcBef>
              <a:buFont typeface="+mj-lt"/>
              <a:buAutoNum type="alphaUcPeriod"/>
            </a:pPr>
            <a:r>
              <a:rPr lang="nl-NL" sz="900" i="1" dirty="0">
                <a:solidFill>
                  <a:srgbClr val="FF0000"/>
                </a:solidFill>
                <a:latin typeface="+mn-lt"/>
                <a:ea typeface="+mn-ea"/>
                <a:cs typeface="+mn-cs"/>
              </a:rPr>
              <a:t>Eventuele andere items – toe te voegen door de regio</a:t>
            </a:r>
            <a:endParaRPr lang="en-US" sz="900" i="1" dirty="0">
              <a:solidFill>
                <a:srgbClr val="FF0000"/>
              </a:solidFill>
              <a:latin typeface="+mn-lt"/>
              <a:ea typeface="+mn-ea"/>
              <a:cs typeface="+mn-cs"/>
            </a:endParaRPr>
          </a:p>
          <a:p>
            <a:pPr indent="-228600" defTabSz="914400">
              <a:buFont typeface="Arial" panose="020B0604020202020204" pitchFamily="34" charset="0"/>
              <a:buChar char="•"/>
            </a:pP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defTabSz="914400">
              <a:lnSpc>
                <a:spcPct val="90000"/>
              </a:lnSpc>
              <a:spcAft>
                <a:spcPts val="450"/>
              </a:spcAft>
              <a:defRPr/>
            </a:pPr>
            <a:fld id="{DEA49D5D-94F6-A14E-9B1F-41E0B8197FAE}" type="slidenum">
              <a:rPr lang="en-US" sz="700">
                <a:solidFill>
                  <a:srgbClr val="FFFFFF"/>
                </a:solidFill>
              </a:rPr>
              <a:pPr defTabSz="914400">
                <a:lnSpc>
                  <a:spcPct val="90000"/>
                </a:lnSpc>
                <a:spcAft>
                  <a:spcPts val="450"/>
                </a:spcAft>
                <a:defRPr/>
              </a:pPr>
              <a:t>9</a:t>
            </a:fld>
            <a:endParaRPr lang="en-US" sz="700">
              <a:solidFill>
                <a:srgbClr val="FFFFFF"/>
              </a:solidFill>
            </a:endParaRPr>
          </a:p>
        </p:txBody>
      </p:sp>
      <p:pic>
        <p:nvPicPr>
          <p:cNvPr id="9" name="Graphic 8" descr="Vrouw met wandelstok silhouet">
            <a:extLst>
              <a:ext uri="{FF2B5EF4-FFF2-40B4-BE49-F238E27FC236}">
                <a16:creationId xmlns:a16="http://schemas.microsoft.com/office/drawing/2014/main" id="{98B3BE9A-31D1-2897-2C54-61D3B9BC49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2360" y="1592808"/>
            <a:ext cx="1478052" cy="1478052"/>
          </a:xfrm>
          <a:prstGeom prst="rect">
            <a:avLst/>
          </a:prstGeom>
        </p:spPr>
      </p:pic>
      <p:pic>
        <p:nvPicPr>
          <p:cNvPr id="11" name="Graphic 10" descr="Man met baby silhouet">
            <a:extLst>
              <a:ext uri="{FF2B5EF4-FFF2-40B4-BE49-F238E27FC236}">
                <a16:creationId xmlns:a16="http://schemas.microsoft.com/office/drawing/2014/main" id="{CE4EFBD0-1A1E-9464-7036-03452F2351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9119" y="1592808"/>
            <a:ext cx="1386612" cy="1386612"/>
          </a:xfrm>
          <a:prstGeom prst="rect">
            <a:avLst/>
          </a:prstGeom>
        </p:spPr>
      </p:pic>
    </p:spTree>
    <p:extLst>
      <p:ext uri="{BB962C8B-B14F-4D97-AF65-F5344CB8AC3E}">
        <p14:creationId xmlns:p14="http://schemas.microsoft.com/office/powerpoint/2010/main" val="2909961438"/>
      </p:ext>
    </p:extLst>
  </p:cSld>
  <p:clrMapOvr>
    <a:masterClrMapping/>
  </p:clrMapOvr>
</p:sld>
</file>

<file path=ppt/theme/theme1.xml><?xml version="1.0" encoding="utf-8"?>
<a:theme xmlns:a="http://schemas.openxmlformats.org/drawingml/2006/main" name="VWS Extern wit thema">
  <a:themeElements>
    <a:clrScheme name="VWS Kleuren">
      <a:dk1>
        <a:sysClr val="windowText" lastClr="000000"/>
      </a:dk1>
      <a:lt1>
        <a:sysClr val="window" lastClr="FFFFFF"/>
      </a:lt1>
      <a:dk2>
        <a:srgbClr val="00305B"/>
      </a:dk2>
      <a:lt2>
        <a:srgbClr val="CCCCCC"/>
      </a:lt2>
      <a:accent1>
        <a:srgbClr val="00305B"/>
      </a:accent1>
      <a:accent2>
        <a:srgbClr val="A90061"/>
      </a:accent2>
      <a:accent3>
        <a:srgbClr val="E17000"/>
      </a:accent3>
      <a:accent4>
        <a:srgbClr val="F9E11E"/>
      </a:accent4>
      <a:accent5>
        <a:srgbClr val="76D2B6"/>
      </a:accent5>
      <a:accent6>
        <a:srgbClr val="999999"/>
      </a:accent6>
      <a:hlink>
        <a:srgbClr val="E17000"/>
      </a:hlink>
      <a:folHlink>
        <a:srgbClr val="E17000"/>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WS 2022 Extern presentatie_Verdana_v1c [Alleen-lezen]" id="{9BECA2F9-710A-42D6-B811-0E4197F67082}" vid="{49217A09-15EB-434C-BC5D-7689BBCEB86B}"/>
    </a:ext>
  </a:extLst>
</a:theme>
</file>

<file path=ppt/theme/theme2.xml><?xml version="1.0" encoding="utf-8"?>
<a:theme xmlns:a="http://schemas.openxmlformats.org/drawingml/2006/main" name="1_VWS Extern wit thema">
  <a:themeElements>
    <a:clrScheme name="VWS Kleuren">
      <a:dk1>
        <a:sysClr val="windowText" lastClr="000000"/>
      </a:dk1>
      <a:lt1>
        <a:sysClr val="window" lastClr="FFFFFF"/>
      </a:lt1>
      <a:dk2>
        <a:srgbClr val="00305B"/>
      </a:dk2>
      <a:lt2>
        <a:srgbClr val="CCCCCC"/>
      </a:lt2>
      <a:accent1>
        <a:srgbClr val="00305B"/>
      </a:accent1>
      <a:accent2>
        <a:srgbClr val="A90061"/>
      </a:accent2>
      <a:accent3>
        <a:srgbClr val="E17000"/>
      </a:accent3>
      <a:accent4>
        <a:srgbClr val="F9E11E"/>
      </a:accent4>
      <a:accent5>
        <a:srgbClr val="76D2B6"/>
      </a:accent5>
      <a:accent6>
        <a:srgbClr val="999999"/>
      </a:accent6>
      <a:hlink>
        <a:srgbClr val="E17000"/>
      </a:hlink>
      <a:folHlink>
        <a:srgbClr val="E17000"/>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500" b="1" dirty="0" smtClean="0">
            <a:solidFill>
              <a:schemeClr val="tx2"/>
            </a:solidFill>
          </a:defRPr>
        </a:defPPr>
      </a:lstStyle>
    </a:txDef>
  </a:objectDefaults>
  <a:extraClrSchemeLst/>
  <a:extLst>
    <a:ext uri="{05A4C25C-085E-4340-85A3-A5531E510DB2}">
      <thm15:themeFamily xmlns:thm15="http://schemas.microsoft.com/office/thememl/2012/main" name="VWS 2022 Extern presentatie_Verdana_v1c" id="{DC664002-4811-9E4B-8FEB-79AABA230E01}" vid="{2F89B789-AC6F-3446-B5D7-96D6002C93C2}"/>
    </a:ext>
  </a:extLst>
</a:theme>
</file>

<file path=ppt/theme/theme3.xml><?xml version="1.0" encoding="utf-8"?>
<a:theme xmlns:a="http://schemas.openxmlformats.org/drawingml/2006/main" name="2_VWS Extern wit thema">
  <a:themeElements>
    <a:clrScheme name="VWS Kleuren">
      <a:dk1>
        <a:sysClr val="windowText" lastClr="000000"/>
      </a:dk1>
      <a:lt1>
        <a:sysClr val="window" lastClr="FFFFFF"/>
      </a:lt1>
      <a:dk2>
        <a:srgbClr val="00305B"/>
      </a:dk2>
      <a:lt2>
        <a:srgbClr val="CCCCCC"/>
      </a:lt2>
      <a:accent1>
        <a:srgbClr val="00305B"/>
      </a:accent1>
      <a:accent2>
        <a:srgbClr val="A90061"/>
      </a:accent2>
      <a:accent3>
        <a:srgbClr val="E17000"/>
      </a:accent3>
      <a:accent4>
        <a:srgbClr val="F9E11E"/>
      </a:accent4>
      <a:accent5>
        <a:srgbClr val="76D2B6"/>
      </a:accent5>
      <a:accent6>
        <a:srgbClr val="999999"/>
      </a:accent6>
      <a:hlink>
        <a:srgbClr val="E17000"/>
      </a:hlink>
      <a:folHlink>
        <a:srgbClr val="E17000"/>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WS 2022 Extern presentatie_Verdana_v1c [Alleen-lezen]" id="{9BECA2F9-710A-42D6-B811-0E4197F67082}" vid="{49217A09-15EB-434C-BC5D-7689BBCEB86B}"/>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38B4B45E9C1C48A56DB8722C1927BE" ma:contentTypeVersion="19" ma:contentTypeDescription="Een nieuw document maken." ma:contentTypeScope="" ma:versionID="9cbad4f8dbe1748f98912b4a794958b6">
  <xsd:schema xmlns:xsd="http://www.w3.org/2001/XMLSchema" xmlns:xs="http://www.w3.org/2001/XMLSchema" xmlns:p="http://schemas.microsoft.com/office/2006/metadata/properties" xmlns:ns2="e2ebfdd6-9cd3-473f-884e-38783fd8c993" xmlns:ns3="631f1818-b8cb-4820-bfdb-fadbaf792ada" targetNamespace="http://schemas.microsoft.com/office/2006/metadata/properties" ma:root="true" ma:fieldsID="b160c9504b38e0e2331c17ac23105793" ns2:_="" ns3:_="">
    <xsd:import namespace="e2ebfdd6-9cd3-473f-884e-38783fd8c993"/>
    <xsd:import namespace="631f1818-b8cb-4820-bfdb-fadbaf792a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bfdd6-9cd3-473f-884e-38783fd8c9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e825c23e-dd67-47de-a8d0-9968326c9ab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1f1818-b8cb-4820-bfdb-fadbaf792ada"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c62ce2d9-1a89-48e3-95ae-6f6c69c4f937}" ma:internalName="TaxCatchAll" ma:showField="CatchAllData" ma:web="631f1818-b8cb-4820-bfdb-fadbaf792a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31f1818-b8cb-4820-bfdb-fadbaf792ada" xsi:nil="true"/>
    <lcf76f155ced4ddcb4097134ff3c332f xmlns="e2ebfdd6-9cd3-473f-884e-38783fd8c99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B44CB7-8653-44D7-AF47-429943E14172}"/>
</file>

<file path=customXml/itemProps2.xml><?xml version="1.0" encoding="utf-8"?>
<ds:datastoreItem xmlns:ds="http://schemas.openxmlformats.org/officeDocument/2006/customXml" ds:itemID="{42F2D569-5576-47F7-B3B9-E4CEDA457891}">
  <ds:schemaRefs>
    <ds:schemaRef ds:uri="http://schemas.microsoft.com/sharepoint/v3/contenttype/forms"/>
  </ds:schemaRefs>
</ds:datastoreItem>
</file>

<file path=customXml/itemProps3.xml><?xml version="1.0" encoding="utf-8"?>
<ds:datastoreItem xmlns:ds="http://schemas.openxmlformats.org/officeDocument/2006/customXml" ds:itemID="{D73EC6F4-47A2-44CA-8474-6C2D6A60F1CD}">
  <ds:schemaRefs>
    <ds:schemaRef ds:uri="68e5a1e4-57fe-471e-b6ac-e3195e730e7e"/>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schemas.microsoft.com/office/2006/documentManagement/types"/>
    <ds:schemaRef ds:uri="2292bc2d-ac7a-4dda-bd0d-83461526c4c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VWS Externe presentatie Nederlands (2)</Template>
  <TotalTime>3548</TotalTime>
  <Words>5568</Words>
  <Application>Microsoft Office PowerPoint</Application>
  <PresentationFormat>Diavoorstelling (16:9)</PresentationFormat>
  <Paragraphs>559</Paragraphs>
  <Slides>83</Slides>
  <Notes>1</Notes>
  <HiddenSlides>0</HiddenSlides>
  <MMClips>0</MMClips>
  <ScaleCrop>false</ScaleCrop>
  <HeadingPairs>
    <vt:vector size="6" baseType="variant">
      <vt:variant>
        <vt:lpstr>Gebruikte lettertypen</vt:lpstr>
      </vt:variant>
      <vt:variant>
        <vt:i4>5</vt:i4>
      </vt:variant>
      <vt:variant>
        <vt:lpstr>Thema</vt:lpstr>
      </vt:variant>
      <vt:variant>
        <vt:i4>4</vt:i4>
      </vt:variant>
      <vt:variant>
        <vt:lpstr>Diatitels</vt:lpstr>
      </vt:variant>
      <vt:variant>
        <vt:i4>83</vt:i4>
      </vt:variant>
    </vt:vector>
  </HeadingPairs>
  <TitlesOfParts>
    <vt:vector size="92" baseType="lpstr">
      <vt:lpstr>Arial</vt:lpstr>
      <vt:lpstr>Calibri</vt:lpstr>
      <vt:lpstr>Calibri Light</vt:lpstr>
      <vt:lpstr>RO Sans</vt:lpstr>
      <vt:lpstr>Verdana</vt:lpstr>
      <vt:lpstr>VWS Extern wit thema</vt:lpstr>
      <vt:lpstr>1_VWS Extern wit thema</vt:lpstr>
      <vt:lpstr>2_VWS Extern wit thema</vt:lpstr>
      <vt:lpstr>Kantoorthema</vt:lpstr>
      <vt:lpstr>Regiobeeld Drenthe 2023</vt:lpstr>
      <vt:lpstr>PowerPoint-presentatie</vt:lpstr>
      <vt:lpstr>PowerPoint-presentatie</vt:lpstr>
      <vt:lpstr>PowerPoint-presentatie</vt:lpstr>
      <vt:lpstr>PowerPoint-presentatie</vt:lpstr>
      <vt:lpstr>PowerPoint-presentatie</vt:lpstr>
      <vt:lpstr>PowerPoint-presentatie</vt:lpstr>
      <vt:lpstr>PowerPoint-presentatie</vt:lpstr>
      <vt:lpstr>1. Demografie</vt:lpstr>
      <vt:lpstr>PowerPoint-presentatie</vt:lpstr>
      <vt:lpstr>PowerPoint-presentatie</vt:lpstr>
      <vt:lpstr>PowerPoint-presentatie</vt:lpstr>
      <vt:lpstr>2. Sociale determinanten</vt:lpstr>
      <vt:lpstr>PowerPoint-presentatie</vt:lpstr>
      <vt:lpstr>PowerPoint-presentatie</vt:lpstr>
      <vt:lpstr>PowerPoint-presentatie</vt:lpstr>
      <vt:lpstr>PowerPoint-presentatie</vt:lpstr>
      <vt:lpstr>3. Gezondheid en leefstijl</vt:lpstr>
      <vt:lpstr>PowerPoint-presentatie</vt:lpstr>
      <vt:lpstr>PowerPoint-presentatie</vt:lpstr>
      <vt:lpstr>PowerPoint-presentatie</vt:lpstr>
      <vt:lpstr>PowerPoint-presentatie</vt:lpstr>
      <vt:lpstr>PowerPoint-presentatie</vt:lpstr>
      <vt:lpstr>4. IZA-doelgroepen</vt:lpstr>
      <vt:lpstr>5. Fysieke omgeving</vt:lpstr>
      <vt:lpstr>PowerPoint-presentatie</vt:lpstr>
      <vt:lpstr>6. Arbeidsmarkt</vt:lpstr>
      <vt:lpstr>PowerPoint-presentatie</vt:lpstr>
      <vt:lpstr>PowerPoint-presentatie</vt:lpstr>
      <vt:lpstr>PowerPoint-presentatie</vt:lpstr>
      <vt:lpstr>PowerPoint-presentatie</vt:lpstr>
      <vt:lpstr>7. Huisartsenzorg</vt:lpstr>
      <vt:lpstr>PowerPoint-presentatie</vt:lpstr>
      <vt:lpstr>PowerPoint-presentatie</vt:lpstr>
      <vt:lpstr>PowerPoint-presentatie</vt:lpstr>
      <vt:lpstr>PowerPoint-presentatie</vt:lpstr>
      <vt:lpstr>8. Medisch specialistische zorg</vt:lpstr>
      <vt:lpstr>PowerPoint-presentatie</vt:lpstr>
      <vt:lpstr>PowerPoint-presentatie</vt:lpstr>
      <vt:lpstr>PowerPoint-presentatie</vt:lpstr>
      <vt:lpstr>PowerPoint-presentatie</vt:lpstr>
      <vt:lpstr>PowerPoint-presentatie</vt:lpstr>
      <vt:lpstr>9. Acute zorg</vt:lpstr>
      <vt:lpstr>PowerPoint-presentatie</vt:lpstr>
      <vt:lpstr>PowerPoint-presentatie</vt:lpstr>
      <vt:lpstr>10. Geboortezorg</vt:lpstr>
      <vt:lpstr>PowerPoint-presentatie</vt:lpstr>
      <vt:lpstr>PowerPoint-presentatie</vt:lpstr>
      <vt:lpstr>11. Geestelijke gezondheidszorg</vt:lpstr>
      <vt:lpstr>PowerPoint-presentatie</vt:lpstr>
      <vt:lpstr>PowerPoint-presentatie</vt:lpstr>
      <vt:lpstr>PowerPoint-presentatie</vt:lpstr>
      <vt:lpstr>PowerPoint-presentatie</vt:lpstr>
      <vt:lpstr>PowerPoint-presentatie</vt:lpstr>
      <vt:lpstr>PowerPoint-presentatie</vt:lpstr>
      <vt:lpstr>PowerPoint-presentatie</vt:lpstr>
      <vt:lpstr>12. VVT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13. Gehandicaptenzorg</vt:lpstr>
      <vt:lpstr>PowerPoint-presentatie</vt:lpstr>
      <vt:lpstr>PowerPoint-presentatie</vt:lpstr>
      <vt:lpstr>PowerPoint-presentatie</vt:lpstr>
      <vt:lpstr>PowerPoint-presentatie</vt:lpstr>
      <vt:lpstr>14. Jeugdwet en Wmo</vt:lpstr>
      <vt:lpstr>PowerPoint-presentatie</vt:lpstr>
      <vt:lpstr>PowerPoint-presentatie</vt:lpstr>
      <vt:lpstr>15. Preventie</vt:lpstr>
      <vt:lpstr>PowerPoint-presentatie</vt:lpstr>
      <vt:lpstr>PowerPoint-presentatie</vt:lpstr>
      <vt:lpstr>PowerPoint-presentatie</vt:lpstr>
      <vt:lpstr>PowerPoint-presentatie</vt:lpstr>
      <vt:lpstr>PowerPoint-presentatie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Opmaak instructie  PowerPoint presentatie</dc:title>
  <dc:subject/>
  <dc:creator>Inge Bruggers</dc:creator>
  <cp:keywords/>
  <dc:description>VWS presentatie - Verdana versie 1c - januari 2022
Ontwerp: Things To Make And Do
Template: Ton Persoon</dc:description>
  <cp:lastModifiedBy>Yasha Hankel</cp:lastModifiedBy>
  <cp:revision>218</cp:revision>
  <cp:lastPrinted>2022-09-08T10:00:15Z</cp:lastPrinted>
  <dcterms:created xsi:type="dcterms:W3CDTF">2022-09-07T10:45:22Z</dcterms:created>
  <dcterms:modified xsi:type="dcterms:W3CDTF">2023-03-31T14:32:16Z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0x0101008B38B4B45E9C1C48A56DB8722C1927BE</vt:lpwstr>
  </property>
  <property fmtid="{D5CDD505-2E9C-101B-9397-08002B2CF9AE}" pid="3" name="MediaServiceImageTags">
    <vt:lpwstr/>
  </property>
</Properties>
</file>