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 id="2147483740" r:id="rId5"/>
    <p:sldMasterId id="2147483814" r:id="rId6"/>
    <p:sldMasterId id="2147483843" r:id="rId7"/>
  </p:sldMasterIdLst>
  <p:notesMasterIdLst>
    <p:notesMasterId r:id="rId92"/>
  </p:notesMasterIdLst>
  <p:sldIdLst>
    <p:sldId id="300" r:id="rId8"/>
    <p:sldId id="498" r:id="rId9"/>
    <p:sldId id="707" r:id="rId10"/>
    <p:sldId id="638" r:id="rId11"/>
    <p:sldId id="708" r:id="rId12"/>
    <p:sldId id="706" r:id="rId13"/>
    <p:sldId id="709" r:id="rId14"/>
    <p:sldId id="637" r:id="rId15"/>
    <p:sldId id="629" r:id="rId16"/>
    <p:sldId id="640" r:id="rId17"/>
    <p:sldId id="652" r:id="rId18"/>
    <p:sldId id="653" r:id="rId19"/>
    <p:sldId id="647" r:id="rId20"/>
    <p:sldId id="655" r:id="rId21"/>
    <p:sldId id="658" r:id="rId22"/>
    <p:sldId id="656" r:id="rId23"/>
    <p:sldId id="684" r:id="rId24"/>
    <p:sldId id="648" r:id="rId25"/>
    <p:sldId id="662" r:id="rId26"/>
    <p:sldId id="661" r:id="rId27"/>
    <p:sldId id="664" r:id="rId28"/>
    <p:sldId id="663" r:id="rId29"/>
    <p:sldId id="669" r:id="rId30"/>
    <p:sldId id="713" r:id="rId31"/>
    <p:sldId id="649" r:id="rId32"/>
    <p:sldId id="685" r:id="rId33"/>
    <p:sldId id="665" r:id="rId34"/>
    <p:sldId id="666" r:id="rId35"/>
    <p:sldId id="667" r:id="rId36"/>
    <p:sldId id="668" r:id="rId37"/>
    <p:sldId id="710" r:id="rId38"/>
    <p:sldId id="641" r:id="rId39"/>
    <p:sldId id="674" r:id="rId40"/>
    <p:sldId id="675" r:id="rId41"/>
    <p:sldId id="699" r:id="rId42"/>
    <p:sldId id="719" r:id="rId43"/>
    <p:sldId id="715" r:id="rId44"/>
    <p:sldId id="679" r:id="rId45"/>
    <p:sldId id="677" r:id="rId46"/>
    <p:sldId id="718" r:id="rId47"/>
    <p:sldId id="698" r:id="rId48"/>
    <p:sldId id="720" r:id="rId49"/>
    <p:sldId id="717" r:id="rId50"/>
    <p:sldId id="680" r:id="rId51"/>
    <p:sldId id="740" r:id="rId52"/>
    <p:sldId id="721" r:id="rId53"/>
    <p:sldId id="673" r:id="rId54"/>
    <p:sldId id="671" r:id="rId55"/>
    <p:sldId id="722" r:id="rId56"/>
    <p:sldId id="714" r:id="rId57"/>
    <p:sldId id="686" r:id="rId58"/>
    <p:sldId id="723" r:id="rId59"/>
    <p:sldId id="701" r:id="rId60"/>
    <p:sldId id="727" r:id="rId61"/>
    <p:sldId id="704" r:id="rId62"/>
    <p:sldId id="700" r:id="rId63"/>
    <p:sldId id="716" r:id="rId64"/>
    <p:sldId id="687" r:id="rId65"/>
    <p:sldId id="697" r:id="rId66"/>
    <p:sldId id="737" r:id="rId67"/>
    <p:sldId id="733" r:id="rId68"/>
    <p:sldId id="724" r:id="rId69"/>
    <p:sldId id="688" r:id="rId70"/>
    <p:sldId id="738" r:id="rId71"/>
    <p:sldId id="691" r:id="rId72"/>
    <p:sldId id="702" r:id="rId73"/>
    <p:sldId id="739" r:id="rId74"/>
    <p:sldId id="695" r:id="rId75"/>
    <p:sldId id="725" r:id="rId76"/>
    <p:sldId id="693" r:id="rId77"/>
    <p:sldId id="703" r:id="rId78"/>
    <p:sldId id="696" r:id="rId79"/>
    <p:sldId id="728" r:id="rId80"/>
    <p:sldId id="726" r:id="rId81"/>
    <p:sldId id="732" r:id="rId82"/>
    <p:sldId id="742" r:id="rId83"/>
    <p:sldId id="731" r:id="rId84"/>
    <p:sldId id="729" r:id="rId85"/>
    <p:sldId id="730" r:id="rId86"/>
    <p:sldId id="711" r:id="rId87"/>
    <p:sldId id="644" r:id="rId88"/>
    <p:sldId id="734" r:id="rId89"/>
    <p:sldId id="712" r:id="rId90"/>
    <p:sldId id="670" r:id="rId91"/>
  </p:sldIdLst>
  <p:sldSz cx="9144000" cy="5143500" type="screen16x9"/>
  <p:notesSz cx="6805613" cy="99441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38BB28-F61E-F37F-BFA2-6D53FDA2081E}" name="Remco Hof" initials="RH" userId="12a35aca502bdd2d" providerId="Windows Live"/>
  <p188:author id="{BA14434C-02B0-42D7-A365-86A3183074D7}" name="Bruggers-van der Heijden, I.T.S. (Inge)" initials="BvdHI(" userId="S::i.bruggers@minvws.nl::810cce6d-0933-4464-8ae2-1e198f53a507" providerId="AD"/>
  <p188:author id="{5DDEB576-D34D-86C3-67D4-E38B173F1785}" name="Jan-Willem Verlijsdonk" initials="JWV" userId="S::J.Verlijsdonk@zn.nl::ef7816b2-2332-45bb-93b2-0ad35cfc11b5" providerId="AD"/>
  <p188:author id="{F2CF0ED0-EE7F-95E9-EA23-3C6A5D846703}" name="Khaddamallah, I. (Imane)" initials="KI(" userId="S::i.khaddamallah@minvws.nl::187f599b-d120-4a95-9ccc-3c8510b3be58" providerId="AD"/>
  <p188:author id="{66643CFB-4943-CDC5-D7CA-74C038CAE692}" name="Amelung, M.J.M. (Marcel)" initials="AM(" userId="S::mj.amelung@minvws.nl::38a3f776-2d59-477f-a33e-47e2f2bc67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0D"/>
    <a:srgbClr val="CC0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16FF8-A56F-4BCC-B22D-87DE8398BFF8}" v="7" dt="2023-03-31T13:04:54.0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4" autoAdjust="0"/>
    <p:restoredTop sz="96512"/>
  </p:normalViewPr>
  <p:slideViewPr>
    <p:cSldViewPr snapToGrid="0" snapToObjects="1">
      <p:cViewPr varScale="1">
        <p:scale>
          <a:sx n="145" d="100"/>
          <a:sy n="145" d="100"/>
        </p:scale>
        <p:origin x="396" y="114"/>
      </p:cViewPr>
      <p:guideLst/>
    </p:cSldViewPr>
  </p:slideViewPr>
  <p:outlineViewPr>
    <p:cViewPr>
      <p:scale>
        <a:sx n="33" d="100"/>
        <a:sy n="33" d="100"/>
      </p:scale>
      <p:origin x="0" y="-413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4056"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presProps" Target="presProps.xml"/><Relationship Id="rId9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294ABBD-1D8E-AB4D-BFC8-A9CE9EA7FF94}" type="datetimeFigureOut">
              <a:rPr lang="nl-NL" smtClean="0"/>
              <a:t>31-3-2023</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4F96F5E-A800-3B4F-BB9F-6BE6D9D41791}" type="slidenum">
              <a:rPr lang="nl-NL" smtClean="0"/>
              <a:t>‹nr.›</a:t>
            </a:fld>
            <a:endParaRPr lang="nl-NL"/>
          </a:p>
        </p:txBody>
      </p:sp>
    </p:spTree>
    <p:extLst>
      <p:ext uri="{BB962C8B-B14F-4D97-AF65-F5344CB8AC3E}">
        <p14:creationId xmlns:p14="http://schemas.microsoft.com/office/powerpoint/2010/main" val="74608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20</a:t>
            </a:fld>
            <a:endParaRPr lang="nl-NL"/>
          </a:p>
        </p:txBody>
      </p:sp>
    </p:spTree>
    <p:extLst>
      <p:ext uri="{BB962C8B-B14F-4D97-AF65-F5344CB8AC3E}">
        <p14:creationId xmlns:p14="http://schemas.microsoft.com/office/powerpoint/2010/main" val="141906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8F0D05-9323-4615-BE5F-69BA4BAB077A}" type="slidenum">
              <a:rPr lang="nl-NL" smtClean="0"/>
              <a:t>75</a:t>
            </a:fld>
            <a:endParaRPr lang="nl-NL"/>
          </a:p>
        </p:txBody>
      </p:sp>
    </p:spTree>
    <p:extLst>
      <p:ext uri="{BB962C8B-B14F-4D97-AF65-F5344CB8AC3E}">
        <p14:creationId xmlns:p14="http://schemas.microsoft.com/office/powerpoint/2010/main" val="375313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8F0D05-9323-4615-BE5F-69BA4BAB077A}" type="slidenum">
              <a:rPr lang="nl-NL" smtClean="0"/>
              <a:t>77</a:t>
            </a:fld>
            <a:endParaRPr lang="nl-NL"/>
          </a:p>
        </p:txBody>
      </p:sp>
    </p:spTree>
    <p:extLst>
      <p:ext uri="{BB962C8B-B14F-4D97-AF65-F5344CB8AC3E}">
        <p14:creationId xmlns:p14="http://schemas.microsoft.com/office/powerpoint/2010/main" val="3038802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9557EF10-17A0-4090-B327-7DEC8AAEBB20}"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755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D6E1D13C-3BAA-4E2D-BFD5-3B274DFF311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95031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C7C00BE-68D2-4CBD-8B93-132329871C3A}"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7598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27D4123-5CD7-4E19-B476-C4688DF9C77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67247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AB97B110-49E6-4AB9-823C-CAB56AFC0AE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18321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6A657A5-3BCE-4251-93DF-F3860A1394A2}"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643513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3B50EC28-FFF4-43A6-A245-2AC3760E0453}"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26070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6B332B9-C8F7-4C9C-B78D-2F10C212AFBA}"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076622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BC71A97E-409E-4D24-8540-83E50E3BBF9E}"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59933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EF131A57-08FD-48C9-A3D6-E6DE9DB07618}"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950583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7144DA-7950-4863-B1C8-3591898D0900}"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73943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165BD3E6-7689-4863-B308-090811F2679C}"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3775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EF9F0EFA-C5C5-4628-8C7C-54CFC53C87CE}"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618880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D78954E1-EA4C-4470-A82E-B247795D4A26}"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939444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D54C6-4F35-4FAA-B944-C88E0F709A49}"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89915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FE628F9-1379-410E-8308-3D247E09C08F}"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997485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4B494AE-3A26-4518-945E-103215CF198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404233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201518F5-5DB9-449B-8057-FC15376B618E}"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121735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322D612A-9759-4466-B79C-FB17502024C2}"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845369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013D797A-99AD-47B2-B378-0243A1EA3E97}"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3676754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fbeelding links met bijschrift">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72310623-543F-3E4D-98AD-64034D8548DC}"/>
              </a:ext>
            </a:extLst>
          </p:cNvPr>
          <p:cNvSpPr>
            <a:spLocks noGrp="1" noChangeAspect="1"/>
          </p:cNvSpPr>
          <p:nvPr>
            <p:ph type="pic" idx="13" hasCustomPrompt="1"/>
          </p:nvPr>
        </p:nvSpPr>
        <p:spPr>
          <a:xfrm>
            <a:off x="0" y="0"/>
            <a:ext cx="4572000" cy="5143500"/>
          </a:xfrm>
          <a:custGeom>
            <a:avLst/>
            <a:gdLst>
              <a:gd name="connsiteX0" fmla="*/ 0 w 4572000"/>
              <a:gd name="connsiteY0" fmla="*/ 0 h 5143500"/>
              <a:gd name="connsiteX1" fmla="*/ 3672000 w 4572000"/>
              <a:gd name="connsiteY1" fmla="*/ 0 h 5143500"/>
              <a:gd name="connsiteX2" fmla="*/ 4392000 w 4572000"/>
              <a:gd name="connsiteY2" fmla="*/ 0 h 5143500"/>
              <a:gd name="connsiteX3" fmla="*/ 4572000 w 4572000"/>
              <a:gd name="connsiteY3" fmla="*/ 0 h 5143500"/>
              <a:gd name="connsiteX4" fmla="*/ 4572000 w 4572000"/>
              <a:gd name="connsiteY4" fmla="*/ 540000 h 5143500"/>
              <a:gd name="connsiteX5" fmla="*/ 4572000 w 4572000"/>
              <a:gd name="connsiteY5" fmla="*/ 900000 h 5143500"/>
              <a:gd name="connsiteX6" fmla="*/ 4572000 w 4572000"/>
              <a:gd name="connsiteY6" fmla="*/ 5143500 h 5143500"/>
              <a:gd name="connsiteX7" fmla="*/ 0 w 4572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3672000" y="0"/>
                </a:lnTo>
                <a:lnTo>
                  <a:pt x="4392000" y="0"/>
                </a:lnTo>
                <a:lnTo>
                  <a:pt x="4572000" y="0"/>
                </a:lnTo>
                <a:lnTo>
                  <a:pt x="4572000" y="540000"/>
                </a:lnTo>
                <a:lnTo>
                  <a:pt x="4572000" y="900000"/>
                </a:lnTo>
                <a:lnTo>
                  <a:pt x="4572000" y="5143500"/>
                </a:lnTo>
                <a:lnTo>
                  <a:pt x="0" y="51435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5039996"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7C6A08-035E-408C-8F3B-8725D52FA8B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5039999" y="576000"/>
            <a:ext cx="3384000" cy="864000"/>
          </a:xfrm>
        </p:spPr>
        <p:txBody>
          <a:bodyPr/>
          <a:lstStyle/>
          <a:p>
            <a:r>
              <a:rPr lang="nl-NL"/>
              <a:t>Klik om stijl te bewerken</a:t>
            </a:r>
            <a:endParaRPr lang="en-US" dirty="0"/>
          </a:p>
        </p:txBody>
      </p:sp>
    </p:spTree>
    <p:extLst>
      <p:ext uri="{BB962C8B-B14F-4D97-AF65-F5344CB8AC3E}">
        <p14:creationId xmlns:p14="http://schemas.microsoft.com/office/powerpoint/2010/main" val="2770811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2B358064-EACF-48CF-9350-61DFB19D944F}"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78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7AB8910A-88A9-4F04-B333-9C6EA5D3358C}"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599410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0B072315-831F-4385-9C84-348FBC13E684}"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151408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C2FF7755-E639-47AD-B61F-0B3BCFD7C429}"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32209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F3343F70-902D-4304-9AE7-D55C309BE81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1241450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5FECBDA0-917B-4842-9895-89C7D7F1ACC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76193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6B3A86-5A29-48DB-AA7E-55BE51098D4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138110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37A389C-7159-4804-8D6F-8E9C7B04B334}"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431457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2A229CC-A6E4-4F17-A5B1-78ADF117F775}"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4080133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04505E56-7AAA-4F4D-ACE1-DDEAC551A2E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348699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6FFCE52-426B-4AB7-9D85-ED15777B2517}"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462570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2186051-22C8-42A3-9F70-2370C8C41273}"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57652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D18974B1-1BD2-4908-BA2F-FCF6BF89DAF4}"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2882438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B6B6DF1-D9D6-402F-A4B3-CC483D417F3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710591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5FFECF0-FD3E-4210-A270-1A9798FB492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4009091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10A5C2C-CBF8-45DE-8BB2-2C17AF0FB224}"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939432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B86A57BE-8EB4-4AAC-9681-067CF5EC424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840416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E8369F5D-BC75-42B9-BF37-4ABD71012765}"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09866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D53386B-6C10-46FF-B1FE-BDBC20A1A4B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1405450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E708C760-745E-4F37-89FC-EF81B21083E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32655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979315-30BB-46F7-B911-4CFB956498F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562843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6F1697BE-F6D4-4B50-A4C7-69DB254EBC8B}"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679402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AC0FD-C82F-4A87-A5AB-6B4F6B173B8C}"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942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4BDFFAF0-8C14-4A0D-8DB9-AB0813655B46}"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5589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2738958F-6809-4563-82B7-19A010B66D01}"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26892753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E4A6C2D-5F4D-4958-A09E-9821F3F07ED6}"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968565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D15EA1C7-81B1-4C7F-A694-C305417554E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610493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E689E55F-7F43-49F0-8E38-0C7FC7C0F06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1534684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D4775052-FCC2-41F1-BA62-95824E700D29}"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2344298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4CC0B-9895-4FFF-99B9-59C04AA11DE0}"/>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AA8E230B-21D9-4A48-9D43-E1DAA7DD52A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F7073AB-575E-427E-A86C-22E7020A83B7}"/>
              </a:ext>
            </a:extLst>
          </p:cNvPr>
          <p:cNvSpPr>
            <a:spLocks noGrp="1"/>
          </p:cNvSpPr>
          <p:nvPr>
            <p:ph type="dt" sz="half" idx="10"/>
          </p:nvPr>
        </p:nvSpPr>
        <p:spPr/>
        <p:txBody>
          <a:bodyPr/>
          <a:lstStyle/>
          <a:p>
            <a:fld id="{5333004A-7280-4E89-9218-80F31DC732E3}" type="datetime1">
              <a:rPr lang="nl-NL" smtClean="0"/>
              <a:t>31-3-2023</a:t>
            </a:fld>
            <a:endParaRPr lang="nl-NL"/>
          </a:p>
        </p:txBody>
      </p:sp>
      <p:sp>
        <p:nvSpPr>
          <p:cNvPr id="5" name="Tijdelijke aanduiding voor voettekst 4">
            <a:extLst>
              <a:ext uri="{FF2B5EF4-FFF2-40B4-BE49-F238E27FC236}">
                <a16:creationId xmlns:a16="http://schemas.microsoft.com/office/drawing/2014/main" id="{8F34DB59-6DA0-4AB8-B24D-6DEC538B28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131DBF-5054-47BB-B425-024E86DFE793}"/>
              </a:ext>
            </a:extLst>
          </p:cNvPr>
          <p:cNvSpPr>
            <a:spLocks noGrp="1"/>
          </p:cNvSpPr>
          <p:nvPr>
            <p:ph type="sldNum" sz="quarter" idx="12"/>
          </p:nvPr>
        </p:nvSpPr>
        <p:spPr/>
        <p:txBody>
          <a:bodyPr/>
          <a:lstStyle/>
          <a:p>
            <a:fld id="{E1501EF7-C231-40B5-9FF6-410F9D272306}" type="slidenum">
              <a:rPr lang="nl-NL" smtClean="0"/>
              <a:t>‹nr.›</a:t>
            </a:fld>
            <a:endParaRPr lang="nl-NL"/>
          </a:p>
        </p:txBody>
      </p:sp>
    </p:spTree>
    <p:extLst>
      <p:ext uri="{BB962C8B-B14F-4D97-AF65-F5344CB8AC3E}">
        <p14:creationId xmlns:p14="http://schemas.microsoft.com/office/powerpoint/2010/main" val="1716902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E500ED23-DB1A-4E70-B294-7CFAD956D443}"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46892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0B3FF315-C4AF-4975-9D8D-F7B6F112C326}"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475233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96D33662-C5DF-4188-A96A-BD4D07DCA2B4}"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23603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5F62E2A3-23F7-4EAF-883D-640B48BE362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280455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239F4174-E4D5-4879-9B20-15A1220A44A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2744600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021315E3-F455-4FAA-BE35-58B81E4F73F7}"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068320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E8DA13D5-8789-487F-91BA-9E130D98353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047925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23338491-D1CE-4DBA-AADE-52131D1F5F37}"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8824535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32051F4-D98C-415B-88A0-E42728C919C2}"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4142212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5160217-AAFE-4E1C-BD0E-87E11AE17A2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877118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3F0C729-11FD-4F1C-B1C3-60EA8489693D}"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415224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9CA0570-ECFA-4B42-9EB8-DB2FB957795A}"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803555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FBFFDFE-88C6-42EA-BE16-10CE298F224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003532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9B4053C-93B8-49D3-8C7F-B7986B6E545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180210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C913206-4785-4E3A-A77B-5434E052C842}"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86207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2E9C1E78-6E87-407A-B368-D1845A7629E6}"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5079986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E4079033-133F-4148-8E60-7EB964FC662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922760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95113A28-6392-43AB-87A6-8322078086BC}"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2592537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13FD01E-28E5-4622-BDAF-429FC659BE0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34701573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FE4D878B-635C-44A6-A373-76ECB5B84DF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6208441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9D8403-CE9F-4F51-8620-3825EF62FF8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14639423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71926859-0E74-47FC-83D3-FFEB3A16599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425458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B9902CAE-B18A-4648-9FA8-30F47A3AAD7A}"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1624799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2ED4A-668B-4DC1-8CD0-D28DBCDF0F8F}"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027273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6D78D4B8-6988-4E9C-A4D0-BCD15974AFC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9238308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75D7F107-3AB8-4140-838A-5D3C711DAF94}"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1760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4A19D82-72D6-49E6-BFEB-D18EEB101FA3}"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559572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EDCE8CA6-20C2-4DE4-9B43-061B376068C9}"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1328346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4BAC9320-4254-47CC-9215-C60A4753E4C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40226427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1556005B-8EEF-4B32-A99E-09B4D819914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6263610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539590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0325616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204538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201602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Klik om de stijl te bewerken</a:t>
            </a:r>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nl-NL"/>
              <a:t>Voettekst</a:t>
            </a:r>
          </a:p>
        </p:txBody>
      </p:sp>
      <p:sp>
        <p:nvSpPr>
          <p:cNvPr id="9" name="Tijdelijke aanduiding voor dianummer 8"/>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304148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a:t>Voettekst</a:t>
            </a:r>
          </a:p>
        </p:txBody>
      </p:sp>
      <p:sp>
        <p:nvSpPr>
          <p:cNvPr id="5" name="Tijdelijke aanduiding voor dianummer 4"/>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6902687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nl-NL"/>
              <a:t>Voettekst</a:t>
            </a:r>
          </a:p>
        </p:txBody>
      </p:sp>
      <p:sp>
        <p:nvSpPr>
          <p:cNvPr id="4" name="Tijdelijke aanduiding voor dianummer 3"/>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19731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0D20A103-1086-4A1D-A9BE-4D2588597EE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325708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601076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4544153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100962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1741450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4738687"/>
            <a:ext cx="9144000" cy="404813"/>
          </a:xfrm>
          <a:prstGeom prst="rect">
            <a:avLst/>
          </a:prstGeom>
          <a:solidFill>
            <a:srgbClr val="E170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endParaRPr lang="nl-NL" sz="1350">
              <a:solidFill>
                <a:srgbClr val="FFFFFF"/>
              </a:solidFill>
            </a:endParaRPr>
          </a:p>
        </p:txBody>
      </p:sp>
      <p:sp>
        <p:nvSpPr>
          <p:cNvPr id="5" name="shpTekst"/>
          <p:cNvSpPr>
            <a:spLocks noChangeArrowheads="1"/>
          </p:cNvSpPr>
          <p:nvPr/>
        </p:nvSpPr>
        <p:spPr bwMode="auto">
          <a:xfrm>
            <a:off x="0" y="1"/>
            <a:ext cx="9144000" cy="803672"/>
          </a:xfrm>
          <a:prstGeom prst="rect">
            <a:avLst/>
          </a:prstGeom>
          <a:solidFill>
            <a:srgbClr val="E170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endParaRPr lang="nl-NL" sz="1350">
              <a:solidFill>
                <a:srgbClr val="FFFFFF"/>
              </a:solidFill>
            </a:endParaRPr>
          </a:p>
        </p:txBody>
      </p:sp>
      <p:pic>
        <p:nvPicPr>
          <p:cNvPr id="6" name="Afbeelding 7" descr="RO_BEELDMERK_Powerpoin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1" y="924779"/>
            <a:ext cx="7847038" cy="428628"/>
          </a:xfrm>
          <a:prstGeom prst="rect">
            <a:avLst/>
          </a:prstGeom>
        </p:spPr>
        <p:txBody>
          <a:bodyPr>
            <a:normAutofit/>
          </a:bodyPr>
          <a:lstStyle>
            <a:lvl1pPr algn="l">
              <a:defRPr sz="1950" spc="-45"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348970"/>
            <a:ext cx="7858180" cy="3205185"/>
          </a:xfrm>
          <a:prstGeom prst="rect">
            <a:avLst/>
          </a:prstGeom>
        </p:spPr>
        <p:txBody>
          <a:bodyPr>
            <a:normAutofit/>
          </a:bodyPr>
          <a:lstStyle>
            <a:lvl1pPr marL="0" indent="0">
              <a:buNone/>
              <a:defRPr sz="1350">
                <a:latin typeface="Verdana" pitchFamily="34" charset="0"/>
                <a:ea typeface="Verdana" pitchFamily="34" charset="0"/>
                <a:cs typeface="Verdana" pitchFamily="34" charset="0"/>
              </a:defRPr>
            </a:lvl1pPr>
            <a:lvl2pPr marL="134541" indent="-134541">
              <a:buFont typeface="Arial" pitchFamily="34" charset="0"/>
              <a:buChar char="•"/>
              <a:defRPr sz="1350">
                <a:latin typeface="Verdana" pitchFamily="34" charset="0"/>
                <a:ea typeface="Verdana" pitchFamily="34" charset="0"/>
                <a:cs typeface="Verdana" pitchFamily="34" charset="0"/>
              </a:defRPr>
            </a:lvl2pPr>
            <a:lvl3pPr marL="297000" indent="-189000">
              <a:buFontTx/>
              <a:buBlip>
                <a:blip r:embed="rId3"/>
              </a:buBlip>
              <a:defRPr sz="1350">
                <a:latin typeface="Verdana" pitchFamily="34" charset="0"/>
                <a:ea typeface="Verdana" pitchFamily="34" charset="0"/>
                <a:cs typeface="Verdana" pitchFamily="34" charset="0"/>
              </a:defRPr>
            </a:lvl3pPr>
            <a:lvl4pPr marL="404813" indent="-108000">
              <a:buSzPct val="100000"/>
              <a:buFontTx/>
              <a:buBlip>
                <a:blip r:embed="rId4"/>
              </a:buBlip>
              <a:defRPr sz="1350">
                <a:latin typeface="Verdana" pitchFamily="34" charset="0"/>
                <a:ea typeface="Verdana" pitchFamily="34" charset="0"/>
                <a:cs typeface="Verdana" pitchFamily="34" charset="0"/>
              </a:defRPr>
            </a:lvl4pPr>
            <a:lvl5pPr>
              <a:defRPr sz="1350">
                <a:latin typeface="Verdana" pitchFamily="34" charset="0"/>
                <a:ea typeface="Verdana" pitchFamily="34" charset="0"/>
                <a:cs typeface="Verdana"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7" name="shpKleurvlakBoven"/>
          <p:cNvSpPr>
            <a:spLocks noGrp="1" noChangeArrowheads="1"/>
          </p:cNvSpPr>
          <p:nvPr>
            <p:ph type="ftr" sz="quarter" idx="10"/>
          </p:nvPr>
        </p:nvSpPr>
        <p:spPr/>
        <p:txBody>
          <a:bodyPr/>
          <a:lstStyle>
            <a:lvl1pPr>
              <a:defRPr/>
            </a:lvl1pPr>
          </a:lstStyle>
          <a:p>
            <a:pPr>
              <a:defRPr/>
            </a:pPr>
            <a:r>
              <a:rPr lang="nl-NL"/>
              <a:t>Voettekst</a:t>
            </a:r>
          </a:p>
        </p:txBody>
      </p:sp>
      <p:sp>
        <p:nvSpPr>
          <p:cNvPr id="8" name="shpBeeldmerk"/>
          <p:cNvSpPr>
            <a:spLocks noGrp="1" noChangeArrowheads="1"/>
          </p:cNvSpPr>
          <p:nvPr>
            <p:ph type="sldNum" sz="quarter" idx="11"/>
          </p:nvPr>
        </p:nvSpPr>
        <p:spPr/>
        <p:txBody>
          <a:bodyPr/>
          <a:lstStyle>
            <a:lvl1pPr>
              <a:defRPr/>
            </a:lvl1pPr>
          </a:lstStyle>
          <a:p>
            <a:pPr>
              <a:defRPr/>
            </a:pPr>
            <a:fld id="{DEA49D5D-94F6-A14E-9B1F-41E0B8197FAE}" type="slidenum">
              <a:rPr lang="nl-NL"/>
              <a:pPr>
                <a:defRPr/>
              </a:pPr>
              <a:t>‹nr.›</a:t>
            </a:fld>
            <a:endParaRPr lang="nl-NL"/>
          </a:p>
        </p:txBody>
      </p:sp>
    </p:spTree>
    <p:extLst>
      <p:ext uri="{BB962C8B-B14F-4D97-AF65-F5344CB8AC3E}">
        <p14:creationId xmlns:p14="http://schemas.microsoft.com/office/powerpoint/2010/main" val="141842256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heme" Target="../theme/theme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4.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solidFill>
              </a:defRPr>
            </a:lvl1pPr>
          </a:lstStyle>
          <a:p>
            <a:fld id="{11934CB2-E04E-42E9-926E-B0D8C3EBFCD7}"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400236442"/>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7" r:id="rId12"/>
    <p:sldLayoutId id="2147483721" r:id="rId13"/>
    <p:sldLayoutId id="2147483722" r:id="rId14"/>
    <p:sldLayoutId id="2147483723" r:id="rId15"/>
    <p:sldLayoutId id="2147483738" r:id="rId16"/>
    <p:sldLayoutId id="2147483724" r:id="rId17"/>
    <p:sldLayoutId id="2147483725" r:id="rId18"/>
    <p:sldLayoutId id="2147483726" r:id="rId19"/>
    <p:sldLayoutId id="2147483727" r:id="rId20"/>
    <p:sldLayoutId id="2147483728" r:id="rId21"/>
    <p:sldLayoutId id="2147483729" r:id="rId22"/>
    <p:sldLayoutId id="2147483731" r:id="rId23"/>
    <p:sldLayoutId id="2147483732" r:id="rId24"/>
    <p:sldLayoutId id="2147483733" r:id="rId25"/>
    <p:sldLayoutId id="2147483734" r:id="rId26"/>
    <p:sldLayoutId id="2147483735" r:id="rId27"/>
    <p:sldLayoutId id="2147483842" r:id="rId28"/>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alpha val="20000"/>
                  </a:schemeClr>
                </a:solidFill>
              </a:defRPr>
            </a:lvl1pPr>
          </a:lstStyle>
          <a:p>
            <a:fld id="{1E8F56C4-B1F9-47AC-A4FE-7E86A4966CA4}"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alpha val="20000"/>
                  </a:schemeClr>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21073311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solidFill>
              </a:defRPr>
            </a:lvl1pPr>
          </a:lstStyle>
          <a:p>
            <a:fld id="{005E0945-603B-4551-8339-3CF4359A85E9}"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75981478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a:t>Voettekst</a:t>
            </a:r>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ACCA04-3C56-4463-B9E1-5734EE7FB932}" type="slidenum">
              <a:rPr lang="nl-NL" smtClean="0"/>
              <a:t>‹nr.›</a:t>
            </a:fld>
            <a:endParaRPr lang="nl-NL"/>
          </a:p>
        </p:txBody>
      </p:sp>
    </p:spTree>
    <p:extLst>
      <p:ext uri="{BB962C8B-B14F-4D97-AF65-F5344CB8AC3E}">
        <p14:creationId xmlns:p14="http://schemas.microsoft.com/office/powerpoint/2010/main" val="390301253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4.xml"/><Relationship Id="rId5" Type="http://schemas.openxmlformats.org/officeDocument/2006/relationships/image" Target="../media/image37.sv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www.regiobeeld.nl/"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94.xml"/><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hyperlink" Target="https://prognosemodelzw.databank.nl/dashboard/dashboard-branches/totaal-zorg-en-welzijn--breed-" TargetMode="External"/><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9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9.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94.xml"/><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75.png"/><Relationship Id="rId2" Type="http://schemas.openxmlformats.org/officeDocument/2006/relationships/image" Target="../media/image82.png"/><Relationship Id="rId1" Type="http://schemas.openxmlformats.org/officeDocument/2006/relationships/slideLayout" Target="../slideLayouts/slideLayout19.xml"/><Relationship Id="rId6" Type="http://schemas.openxmlformats.org/officeDocument/2006/relationships/image" Target="../media/image86.png"/><Relationship Id="rId11" Type="http://schemas.openxmlformats.org/officeDocument/2006/relationships/image" Target="../media/image74.png"/><Relationship Id="rId5" Type="http://schemas.openxmlformats.org/officeDocument/2006/relationships/image" Target="../media/image85.png"/><Relationship Id="rId10" Type="http://schemas.openxmlformats.org/officeDocument/2006/relationships/image" Target="../media/image73.png"/><Relationship Id="rId4" Type="http://schemas.openxmlformats.org/officeDocument/2006/relationships/image" Target="../media/image84.png"/><Relationship Id="rId9"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94.xml"/><Relationship Id="rId5" Type="http://schemas.openxmlformats.org/officeDocument/2006/relationships/image" Target="../media/image10.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3.png"/><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4.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94.xml"/><Relationship Id="rId5" Type="http://schemas.openxmlformats.org/officeDocument/2006/relationships/image" Target="../media/image98.svg"/><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hyperlink" Target="https://www.kiezenindeggz.nl/" TargetMode="External"/><Relationship Id="rId2" Type="http://schemas.openxmlformats.org/officeDocument/2006/relationships/image" Target="../media/image93.png"/><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94.xml"/><Relationship Id="rId5" Type="http://schemas.openxmlformats.org/officeDocument/2006/relationships/image" Target="../media/image10.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07.png"/><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117.svg"/><Relationship Id="rId7" Type="http://schemas.openxmlformats.org/officeDocument/2006/relationships/image" Target="../media/image10.png"/><Relationship Id="rId2" Type="http://schemas.openxmlformats.org/officeDocument/2006/relationships/image" Target="../media/image116.png"/><Relationship Id="rId1" Type="http://schemas.openxmlformats.org/officeDocument/2006/relationships/slideLayout" Target="../slideLayouts/slideLayout94.xml"/><Relationship Id="rId6" Type="http://schemas.openxmlformats.org/officeDocument/2006/relationships/image" Target="../media/image9.png"/><Relationship Id="rId5" Type="http://schemas.openxmlformats.org/officeDocument/2006/relationships/image" Target="../media/image98.svg"/><Relationship Id="rId4" Type="http://schemas.openxmlformats.org/officeDocument/2006/relationships/image" Target="../media/image97.png"/></Relationships>
</file>

<file path=ppt/slides/_rels/slide75.xml.rels><?xml version="1.0" encoding="UTF-8" standalone="yes"?>
<Relationships xmlns="http://schemas.openxmlformats.org/package/2006/relationships"><Relationship Id="rId3" Type="http://schemas.openxmlformats.org/officeDocument/2006/relationships/hyperlink" Target="https://www.waarstaatjegemeente.nl/Dashboard/dashboard/gemeentelijke-monitor-sociaal-domein---wijkdashboard?scrollid=3432" TargetMode="External"/><Relationship Id="rId2" Type="http://schemas.openxmlformats.org/officeDocument/2006/relationships/notesSlide" Target="../notesSlides/notesSlide2.xml"/><Relationship Id="rId1" Type="http://schemas.openxmlformats.org/officeDocument/2006/relationships/slideLayout" Target="../slideLayouts/slideLayout85.xml"/><Relationship Id="rId4" Type="http://schemas.openxmlformats.org/officeDocument/2006/relationships/hyperlink" Target="https://eur03.safelinks.protection.outlook.com/?url=https%3A%2F%2Fwww.waarstaatjegemeente.nl%2Fjive%3Fworkspace_guid%3Da9c5c49d-02f2-4d2e-ae89-15dc1cbc7f21&amp;data=05%7C01%7CJanneke.Lummen%40vng.nl%7C2aea0fa8481e4c754bc008db20b14a3e%7C6ef029ab3fd74d989b0ed1f5fedea6d1%7C1%7C0%7C638139718060822558%7CUnknown%7CTWFpbGZsb3d8eyJWIjoiMC4wLjAwMDAiLCJQIjoiV2luMzIiLCJBTiI6Ik1haWwiLCJXVCI6Mn0%3D%7C3000%7C%7C%7C&amp;sdata=%2B62P59JfmOVAYF3IDMd%2F%2FVlMCj1wflYZHinysiZeRkY%3D&amp;reserved=0"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3" Type="http://schemas.openxmlformats.org/officeDocument/2006/relationships/hyperlink" Target="https://www.waarstaatjegemeente.nl/Dashboard/dashboard/gemeentelijke-monitor-sociaal-domein---wijkdashboard?scrollid=3432" TargetMode="External"/><Relationship Id="rId2" Type="http://schemas.openxmlformats.org/officeDocument/2006/relationships/notesSlide" Target="../notesSlides/notesSlide3.xml"/><Relationship Id="rId1" Type="http://schemas.openxmlformats.org/officeDocument/2006/relationships/slideLayout" Target="../slideLayouts/slideLayout85.xml"/><Relationship Id="rId4" Type="http://schemas.openxmlformats.org/officeDocument/2006/relationships/hyperlink" Target="https://eur03.safelinks.protection.outlook.com/?url=https%3A%2F%2Fwww.waarstaatjegemeente.nl%2Fjive%3Fworkspace_guid%3D8ce130c7-c202-4b7d-9f31-357799a3d051&amp;data=05%7C01%7CJanneke.Lummen%40vng.nl%7C2aea0fa8481e4c754bc008db20b14a3e%7C6ef029ab3fd74d989b0ed1f5fedea6d1%7C1%7C0%7C638139718060822558%7CUnknown%7CTWFpbGZsb3d8eyJWIjoiMC4wLjAwMDAiLCJQIjoiV2luMzIiLCJBTiI6Ik1haWwiLCJXVCI6Mn0%3D%7C3000%7C%7C%7C&amp;sdata=i1PkAYMlLPzPLLSDka5IcizFa7RlWCvW3WCY%2FhxIexs%3D&amp;reserved=0"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20.svg"/><Relationship Id="rId7" Type="http://schemas.openxmlformats.org/officeDocument/2006/relationships/image" Target="../media/image122.svg"/><Relationship Id="rId2" Type="http://schemas.openxmlformats.org/officeDocument/2006/relationships/image" Target="../media/image119.png"/><Relationship Id="rId1" Type="http://schemas.openxmlformats.org/officeDocument/2006/relationships/slideLayout" Target="../slideLayouts/slideLayout94.xml"/><Relationship Id="rId6" Type="http://schemas.openxmlformats.org/officeDocument/2006/relationships/image" Target="../media/image121.png"/><Relationship Id="rId5" Type="http://schemas.openxmlformats.org/officeDocument/2006/relationships/image" Target="../media/image37.svg"/><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4.xml"/></Relationships>
</file>

<file path=ppt/slides/_rels/slide80.xml.rels><?xml version="1.0" encoding="UTF-8" standalone="yes"?>
<Relationships xmlns="http://schemas.openxmlformats.org/package/2006/relationships"><Relationship Id="rId3" Type="http://schemas.openxmlformats.org/officeDocument/2006/relationships/image" Target="../media/image124.svg"/><Relationship Id="rId2" Type="http://schemas.openxmlformats.org/officeDocument/2006/relationships/image" Target="../media/image123.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image" Target="../media/image126.svg"/><Relationship Id="rId2" Type="http://schemas.openxmlformats.org/officeDocument/2006/relationships/image" Target="../media/image125.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4.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ECD43C7-2D8B-461A-B82A-8C18D15FE635}"/>
              </a:ext>
            </a:extLst>
          </p:cNvPr>
          <p:cNvSpPr>
            <a:spLocks noGrp="1"/>
          </p:cNvSpPr>
          <p:nvPr>
            <p:ph type="title"/>
          </p:nvPr>
        </p:nvSpPr>
        <p:spPr>
          <a:xfrm>
            <a:off x="5257114" y="1253354"/>
            <a:ext cx="3312727" cy="864000"/>
          </a:xfrm>
        </p:spPr>
        <p:txBody>
          <a:bodyPr anchor="b">
            <a:normAutofit fontScale="90000"/>
          </a:bodyPr>
          <a:lstStyle/>
          <a:p>
            <a:pPr algn="ctr">
              <a:lnSpc>
                <a:spcPct val="125000"/>
              </a:lnSpc>
            </a:pPr>
            <a:r>
              <a:rPr lang="nl-NL" sz="3600" dirty="0">
                <a:latin typeface="Verdana"/>
              </a:rPr>
              <a:t>Regiobeeld</a:t>
            </a:r>
            <a:br>
              <a:rPr lang="nl-NL" sz="3600" dirty="0">
                <a:latin typeface="Verdana"/>
              </a:rPr>
            </a:br>
            <a:r>
              <a:rPr lang="nl-NL" sz="3600" dirty="0">
                <a:latin typeface="Verdana"/>
              </a:rPr>
              <a:t>Amsterdam</a:t>
            </a:r>
            <a:br>
              <a:rPr lang="nl-NL" sz="3600" dirty="0">
                <a:latin typeface="Verdana"/>
              </a:rPr>
            </a:br>
            <a:r>
              <a:rPr lang="nl-NL" sz="1600" dirty="0">
                <a:latin typeface="Verdana"/>
              </a:rPr>
              <a:t>2023</a:t>
            </a:r>
            <a:endParaRPr lang="nl-NL" sz="2800" dirty="0"/>
          </a:p>
        </p:txBody>
      </p:sp>
      <p:sp>
        <p:nvSpPr>
          <p:cNvPr id="2" name="Tijdelijke aanduiding voor datum 1">
            <a:extLst>
              <a:ext uri="{FF2B5EF4-FFF2-40B4-BE49-F238E27FC236}">
                <a16:creationId xmlns:a16="http://schemas.microsoft.com/office/drawing/2014/main" id="{A5D8DAF9-CE01-4040-9338-7BDE5D69B4D6}"/>
              </a:ext>
            </a:extLst>
          </p:cNvPr>
          <p:cNvSpPr>
            <a:spLocks noGrp="1"/>
          </p:cNvSpPr>
          <p:nvPr>
            <p:ph type="dt" sz="half" idx="10"/>
          </p:nvPr>
        </p:nvSpPr>
        <p:spPr/>
        <p:txBody>
          <a:bodyPr/>
          <a:lstStyle/>
          <a:p>
            <a:fld id="{AACC7DA4-C49F-427E-8CC2-6C84B38325CB}" type="datetime1">
              <a:rPr lang="nl-NL" smtClean="0"/>
              <a:t>31-3-2023</a:t>
            </a:fld>
            <a:endParaRPr lang="nl-NL" dirty="0"/>
          </a:p>
        </p:txBody>
      </p:sp>
      <p:sp>
        <p:nvSpPr>
          <p:cNvPr id="3" name="Tijdelijke aanduiding voor dianummer 2">
            <a:extLst>
              <a:ext uri="{FF2B5EF4-FFF2-40B4-BE49-F238E27FC236}">
                <a16:creationId xmlns:a16="http://schemas.microsoft.com/office/drawing/2014/main" id="{25B718DF-27A3-41B3-B77B-9FFBC51F6324}"/>
              </a:ext>
            </a:extLst>
          </p:cNvPr>
          <p:cNvSpPr>
            <a:spLocks noGrp="1"/>
          </p:cNvSpPr>
          <p:nvPr>
            <p:ph type="sldNum" sz="quarter" idx="12"/>
          </p:nvPr>
        </p:nvSpPr>
        <p:spPr/>
        <p:txBody>
          <a:bodyPr/>
          <a:lstStyle/>
          <a:p>
            <a:fld id="{14F1411D-0280-154F-AEAC-4C20B7AA46B2}" type="slidenum">
              <a:rPr lang="nl-NL" smtClean="0"/>
              <a:t>1</a:t>
            </a:fld>
            <a:endParaRPr lang="nl-NL" dirty="0"/>
          </a:p>
        </p:txBody>
      </p:sp>
      <p:pic>
        <p:nvPicPr>
          <p:cNvPr id="12" name="Afbeelding 11">
            <a:extLst>
              <a:ext uri="{FF2B5EF4-FFF2-40B4-BE49-F238E27FC236}">
                <a16:creationId xmlns:a16="http://schemas.microsoft.com/office/drawing/2014/main" id="{73ED118D-E6B0-BA15-5770-2F115125B659}"/>
              </a:ext>
            </a:extLst>
          </p:cNvPr>
          <p:cNvPicPr>
            <a:picLocks noChangeAspect="1"/>
          </p:cNvPicPr>
          <p:nvPr/>
        </p:nvPicPr>
        <p:blipFill rotWithShape="1">
          <a:blip r:embed="rId2"/>
          <a:srcRect/>
          <a:stretch/>
        </p:blipFill>
        <p:spPr>
          <a:xfrm>
            <a:off x="958217" y="1049057"/>
            <a:ext cx="2567074" cy="3043439"/>
          </a:xfrm>
          <a:prstGeom prst="rect">
            <a:avLst/>
          </a:prstGeom>
        </p:spPr>
      </p:pic>
      <p:sp>
        <p:nvSpPr>
          <p:cNvPr id="4" name="Tijdelijke aanduiding voor inhoud 2">
            <a:extLst>
              <a:ext uri="{FF2B5EF4-FFF2-40B4-BE49-F238E27FC236}">
                <a16:creationId xmlns:a16="http://schemas.microsoft.com/office/drawing/2014/main" id="{D14F2299-2E98-D043-DF93-AE04E4DF2311}"/>
              </a:ext>
            </a:extLst>
          </p:cNvPr>
          <p:cNvSpPr txBox="1">
            <a:spLocks/>
          </p:cNvSpPr>
          <p:nvPr/>
        </p:nvSpPr>
        <p:spPr>
          <a:xfrm>
            <a:off x="6717889" y="2457449"/>
            <a:ext cx="2230677" cy="248324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nl-NL" sz="800" b="1" dirty="0"/>
              <a:t>Contactpersonen</a:t>
            </a:r>
          </a:p>
          <a:p>
            <a:pPr algn="l"/>
            <a:r>
              <a:rPr lang="nl-NL" sz="750" u="sng" dirty="0"/>
              <a:t>Regionale samenwerkingsstructuur:</a:t>
            </a:r>
          </a:p>
          <a:p>
            <a:pPr algn="l">
              <a:spcBef>
                <a:spcPts val="150"/>
              </a:spcBef>
            </a:pPr>
            <a:r>
              <a:rPr lang="nl-NL" sz="750" dirty="0"/>
              <a:t>Naam</a:t>
            </a:r>
          </a:p>
          <a:p>
            <a:pPr algn="l">
              <a:spcBef>
                <a:spcPts val="150"/>
              </a:spcBef>
            </a:pPr>
            <a:r>
              <a:rPr lang="nl-NL" sz="750" dirty="0"/>
              <a:t>Functie</a:t>
            </a:r>
          </a:p>
          <a:p>
            <a:pPr algn="l">
              <a:spcBef>
                <a:spcPts val="150"/>
              </a:spcBef>
            </a:pPr>
            <a:r>
              <a:rPr lang="nl-NL" sz="750" dirty="0"/>
              <a:t>Mailadres</a:t>
            </a:r>
          </a:p>
          <a:p>
            <a:pPr algn="l">
              <a:spcBef>
                <a:spcPts val="150"/>
              </a:spcBef>
            </a:pPr>
            <a:r>
              <a:rPr lang="nl-NL" sz="750" dirty="0"/>
              <a:t>Telefoonnummer</a:t>
            </a:r>
          </a:p>
          <a:p>
            <a:pPr algn="l">
              <a:spcBef>
                <a:spcPts val="0"/>
              </a:spcBef>
            </a:pPr>
            <a:endParaRPr lang="nl-NL" sz="750" dirty="0"/>
          </a:p>
          <a:p>
            <a:pPr algn="l">
              <a:spcBef>
                <a:spcPts val="0"/>
              </a:spcBef>
            </a:pPr>
            <a:r>
              <a:rPr lang="nl-NL" sz="750" u="sng" dirty="0"/>
              <a:t>Coördinerende zorgverzekeraar:</a:t>
            </a:r>
          </a:p>
          <a:p>
            <a:pPr algn="l">
              <a:spcBef>
                <a:spcPts val="150"/>
              </a:spcBef>
            </a:pPr>
            <a:r>
              <a:rPr lang="nl-NL" sz="750" dirty="0"/>
              <a:t>Naam</a:t>
            </a:r>
          </a:p>
          <a:p>
            <a:pPr algn="l">
              <a:spcBef>
                <a:spcPts val="150"/>
              </a:spcBef>
            </a:pPr>
            <a:r>
              <a:rPr lang="nl-NL" sz="750" dirty="0"/>
              <a:t>Functie</a:t>
            </a:r>
          </a:p>
          <a:p>
            <a:pPr algn="l">
              <a:spcBef>
                <a:spcPts val="150"/>
              </a:spcBef>
            </a:pPr>
            <a:r>
              <a:rPr lang="nl-NL" sz="750" dirty="0"/>
              <a:t>Mailadres</a:t>
            </a:r>
          </a:p>
          <a:p>
            <a:pPr algn="l">
              <a:spcBef>
                <a:spcPts val="150"/>
              </a:spcBef>
            </a:pPr>
            <a:r>
              <a:rPr lang="nl-NL" sz="750" dirty="0"/>
              <a:t>Telefoonnummer</a:t>
            </a:r>
          </a:p>
          <a:p>
            <a:pPr algn="l">
              <a:spcBef>
                <a:spcPts val="0"/>
              </a:spcBef>
            </a:pPr>
            <a:endParaRPr lang="nl-NL" sz="750" dirty="0"/>
          </a:p>
          <a:p>
            <a:pPr algn="l">
              <a:spcBef>
                <a:spcPts val="0"/>
              </a:spcBef>
            </a:pPr>
            <a:r>
              <a:rPr lang="nl-NL" sz="750" u="sng" dirty="0"/>
              <a:t>Coördinerende gemeente:</a:t>
            </a:r>
          </a:p>
          <a:p>
            <a:pPr algn="l">
              <a:spcBef>
                <a:spcPts val="150"/>
              </a:spcBef>
            </a:pPr>
            <a:r>
              <a:rPr lang="nl-NL" sz="750" dirty="0"/>
              <a:t>Naam</a:t>
            </a:r>
          </a:p>
          <a:p>
            <a:pPr algn="l">
              <a:spcBef>
                <a:spcPts val="150"/>
              </a:spcBef>
            </a:pPr>
            <a:r>
              <a:rPr lang="nl-NL" sz="750" dirty="0"/>
              <a:t>Functie</a:t>
            </a:r>
          </a:p>
          <a:p>
            <a:pPr algn="l">
              <a:spcBef>
                <a:spcPts val="150"/>
              </a:spcBef>
            </a:pPr>
            <a:r>
              <a:rPr lang="nl-NL" sz="750" dirty="0"/>
              <a:t>Mailadres</a:t>
            </a:r>
          </a:p>
          <a:p>
            <a:pPr algn="l">
              <a:spcBef>
                <a:spcPts val="150"/>
              </a:spcBef>
            </a:pPr>
            <a:r>
              <a:rPr lang="nl-NL" sz="750" dirty="0"/>
              <a:t>Telefoonnummer</a:t>
            </a:r>
          </a:p>
        </p:txBody>
      </p:sp>
    </p:spTree>
    <p:extLst>
      <p:ext uri="{BB962C8B-B14F-4D97-AF65-F5344CB8AC3E}">
        <p14:creationId xmlns:p14="http://schemas.microsoft.com/office/powerpoint/2010/main" val="254463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a:defRPr/>
            </a:pPr>
            <a:fld id="{DEA49D5D-94F6-A14E-9B1F-41E0B8197FAE}" type="slidenum">
              <a:rPr lang="nl-NL" smtClean="0"/>
              <a:pPr>
                <a:defRPr/>
              </a:pPr>
              <a:t>10</a:t>
            </a:fld>
            <a:endParaRPr lang="nl-NL"/>
          </a:p>
        </p:txBody>
      </p:sp>
      <p:pic>
        <p:nvPicPr>
          <p:cNvPr id="2" name="Afbeelding 1">
            <a:extLst>
              <a:ext uri="{FF2B5EF4-FFF2-40B4-BE49-F238E27FC236}">
                <a16:creationId xmlns:a16="http://schemas.microsoft.com/office/drawing/2014/main" id="{1840A331-7082-C5B8-E610-B04FBE46C1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3" name="Afbeelding 2">
            <a:extLst>
              <a:ext uri="{FF2B5EF4-FFF2-40B4-BE49-F238E27FC236}">
                <a16:creationId xmlns:a16="http://schemas.microsoft.com/office/drawing/2014/main" id="{F7C9D934-5E07-4BE0-682D-B8CAC37F3D5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59999"/>
          </a:xfrm>
          <a:prstGeom prst="rect">
            <a:avLst/>
          </a:prstGeom>
        </p:spPr>
      </p:pic>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1A. Bevolkingsontwikkeling en leeftijdsopbouw</a:t>
            </a:r>
            <a:endParaRPr lang="nl-NL" dirty="0"/>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140443"/>
            <a:ext cx="3240000" cy="17427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bevolkingsaantal stijgt naar verwachting van 959.620 in 2023, naar 1.168.600 in 2040; dit is een stijging van circa 21,8%.</a:t>
            </a:r>
          </a:p>
          <a:p>
            <a:pPr>
              <a:spcAft>
                <a:spcPts val="600"/>
              </a:spcAft>
            </a:pPr>
            <a:r>
              <a:rPr lang="nl-NL" sz="750" dirty="0"/>
              <a:t>De bevolkingsgroei in de zorgkantoorregio is sterker dan de gemiddelde bevolkingsgroei in Nederland.</a:t>
            </a:r>
          </a:p>
          <a:p>
            <a:pPr>
              <a:spcAft>
                <a:spcPts val="600"/>
              </a:spcAft>
            </a:pPr>
            <a:r>
              <a:rPr lang="nl-NL" sz="750" i="1" dirty="0">
                <a:solidFill>
                  <a:srgbClr val="FF0000"/>
                </a:solidFill>
              </a:rPr>
              <a:t>Verdere duiding/aanvulling door regio…</a:t>
            </a: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140443"/>
            <a:ext cx="3240000" cy="17427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In de periode 2023 – 2040 neemt in de regio Amsterdam het aandeel inwoners van 65-79 jaar toe van 10,8% naar 11,8% en het aandeel van de groep inwoners ouder dan 80 jaar stijgt van 2,8% naar 4,9%.</a:t>
            </a:r>
          </a:p>
          <a:p>
            <a:pPr>
              <a:spcAft>
                <a:spcPts val="600"/>
              </a:spcAft>
            </a:pPr>
            <a:r>
              <a:rPr lang="nl-NL" sz="750" dirty="0"/>
              <a:t>Het aandeel inwoners van 20-64 daalt in de periode 2023 – 2040 van 67,8% naar 64,6%. </a:t>
            </a:r>
          </a:p>
          <a:p>
            <a:pPr>
              <a:spcAft>
                <a:spcPts val="600"/>
              </a:spcAft>
            </a:pPr>
            <a:r>
              <a:rPr lang="nl-NL" sz="750" dirty="0"/>
              <a:t>Het aandeel inwoners jonger dan 20 is in zowel 2023 als 2040 18,6%.</a:t>
            </a:r>
          </a:p>
          <a:p>
            <a:pPr>
              <a:spcAft>
                <a:spcPts val="600"/>
              </a:spcAft>
            </a:pPr>
            <a:r>
              <a:rPr lang="nl-NL" sz="750" i="1" dirty="0">
                <a:solidFill>
                  <a:srgbClr val="FF0000"/>
                </a:solidFill>
              </a:rPr>
              <a:t>Verdere duiding/aanvulling door regio…</a:t>
            </a:r>
            <a:endParaRPr lang="nl-NL" sz="750" dirty="0"/>
          </a:p>
        </p:txBody>
      </p:sp>
    </p:spTree>
    <p:extLst>
      <p:ext uri="{BB962C8B-B14F-4D97-AF65-F5344CB8AC3E}">
        <p14:creationId xmlns:p14="http://schemas.microsoft.com/office/powerpoint/2010/main" val="103479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a:defRPr/>
            </a:pPr>
            <a:fld id="{DEA49D5D-94F6-A14E-9B1F-41E0B8197FAE}" type="slidenum">
              <a:rPr lang="nl-NL" smtClean="0"/>
              <a:pPr>
                <a:defRPr/>
              </a:pPr>
              <a:t>11</a:t>
            </a:fld>
            <a:endParaRPr lang="nl-NL"/>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1B. Vergrijzing en geboortes</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percentage inwoners van 65 jaar en ouder stijgt van 13,6% in 2023, naar 16,8% in 2040. </a:t>
            </a:r>
          </a:p>
          <a:p>
            <a:pPr>
              <a:spcAft>
                <a:spcPts val="600"/>
              </a:spcAft>
            </a:pPr>
            <a:r>
              <a:rPr lang="nl-NL" sz="750" dirty="0"/>
              <a:t>Absoluut stijgt het aantal ouderen van 130.540 in 2023 naar 195.950 in 2040; een toename van 65.410 personen.</a:t>
            </a:r>
          </a:p>
          <a:p>
            <a:pPr>
              <a:spcAft>
                <a:spcPts val="600"/>
              </a:spcAft>
            </a:pPr>
            <a:r>
              <a:rPr lang="nl-NL" sz="750" dirty="0"/>
              <a:t>Het percentage inwoners van 65 jaar en ouder ligt in de zorgkantoorregio Amsterdam lager dan het gemiddelde in Nederland.</a:t>
            </a:r>
          </a:p>
          <a:p>
            <a:pPr>
              <a:spcAft>
                <a:spcPts val="600"/>
              </a:spcAft>
            </a:pPr>
            <a:r>
              <a:rPr lang="nl-NL" sz="750" i="1" dirty="0">
                <a:solidFill>
                  <a:srgbClr val="FF0000"/>
                </a:solidFill>
              </a:rPr>
              <a:t>Verdere duiding/aanvulling door regio…</a:t>
            </a:r>
          </a:p>
        </p:txBody>
      </p:sp>
      <p:pic>
        <p:nvPicPr>
          <p:cNvPr id="9" name="Afbeelding 8">
            <a:extLst>
              <a:ext uri="{FF2B5EF4-FFF2-40B4-BE49-F238E27FC236}">
                <a16:creationId xmlns:a16="http://schemas.microsoft.com/office/drawing/2014/main" id="{5458505B-D0A7-4048-B252-B2C749C804D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2" name="Tijdelijke aanduiding voor tekst 4">
            <a:extLst>
              <a:ext uri="{FF2B5EF4-FFF2-40B4-BE49-F238E27FC236}">
                <a16:creationId xmlns:a16="http://schemas.microsoft.com/office/drawing/2014/main" id="{A1576B9E-431C-EF73-EC3D-22665D0AB06D}"/>
              </a:ext>
            </a:extLst>
          </p:cNvPr>
          <p:cNvSpPr txBox="1">
            <a:spLocks/>
          </p:cNvSpPr>
          <p:nvPr/>
        </p:nvSpPr>
        <p:spPr>
          <a:xfrm>
            <a:off x="4889136"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aantal levend geboren kinderen laat in de regio Amsterdam in de periode 2002 – 2021 een licht stijgende trend zien. </a:t>
            </a:r>
          </a:p>
          <a:p>
            <a:pPr>
              <a:spcAft>
                <a:spcPts val="600"/>
              </a:spcAft>
            </a:pPr>
            <a:r>
              <a:rPr lang="nl-NL" sz="750" dirty="0"/>
              <a:t>Het gemiddeld aantal levend geboren kinderen in Nederland in de periode 2002 – 2021 laat een dalende trend zien.</a:t>
            </a:r>
          </a:p>
          <a:p>
            <a:pPr>
              <a:spcAft>
                <a:spcPts val="600"/>
              </a:spcAft>
            </a:pPr>
            <a:r>
              <a:rPr lang="nl-NL" sz="750" dirty="0"/>
              <a:t>Het aantal levend geboren kinderen in de regio Amsterdam bedroeg 11.400 in 2021.</a:t>
            </a:r>
          </a:p>
          <a:p>
            <a:pPr>
              <a:spcAft>
                <a:spcPts val="600"/>
              </a:spcAft>
            </a:pPr>
            <a:r>
              <a:rPr lang="nl-NL" sz="750" i="1" dirty="0">
                <a:solidFill>
                  <a:srgbClr val="FF0000"/>
                </a:solidFill>
              </a:rPr>
              <a:t>Verdere duiding/aanvulling door regio…</a:t>
            </a:r>
          </a:p>
        </p:txBody>
      </p:sp>
      <p:pic>
        <p:nvPicPr>
          <p:cNvPr id="3" name="Afbeelding 2">
            <a:extLst>
              <a:ext uri="{FF2B5EF4-FFF2-40B4-BE49-F238E27FC236}">
                <a16:creationId xmlns:a16="http://schemas.microsoft.com/office/drawing/2014/main" id="{2BB4635D-4592-A91E-2462-8F07A3CC5032}"/>
              </a:ext>
            </a:extLst>
          </p:cNvPr>
          <p:cNvPicPr>
            <a:picLocks noChangeAspect="1"/>
          </p:cNvPicPr>
          <p:nvPr/>
        </p:nvPicPr>
        <p:blipFill>
          <a:blip r:embed="rId3"/>
          <a:srcRect/>
          <a:stretch/>
        </p:blipFill>
        <p:spPr>
          <a:xfrm>
            <a:off x="4889136" y="869431"/>
            <a:ext cx="3239999" cy="2160000"/>
          </a:xfrm>
          <a:prstGeom prst="rect">
            <a:avLst/>
          </a:prstGeom>
        </p:spPr>
      </p:pic>
    </p:spTree>
    <p:extLst>
      <p:ext uri="{BB962C8B-B14F-4D97-AF65-F5344CB8AC3E}">
        <p14:creationId xmlns:p14="http://schemas.microsoft.com/office/powerpoint/2010/main" val="205977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1C. Demografische druk</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889136" y="869430"/>
            <a:ext cx="3240000" cy="161341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demografische druk in de regio Amsterdam neemt in de periode 2023 – 2040 toe van 47,5% naar 54,8%.</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demografische druk is in de regio Amsterdam lager dan gemiddeld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regio Amsterdam laat een vergelijkbare trend zien met de rest van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ECBF3B2B-A0DB-7E1C-36A3-558571AFA5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9" name="Tijdelijke aanduiding voor tekst 4">
            <a:extLst>
              <a:ext uri="{FF2B5EF4-FFF2-40B4-BE49-F238E27FC236}">
                <a16:creationId xmlns:a16="http://schemas.microsoft.com/office/drawing/2014/main" id="{057E3367-2E80-781B-B501-20FB206D9754}"/>
              </a:ext>
            </a:extLst>
          </p:cNvPr>
          <p:cNvSpPr txBox="1">
            <a:spLocks/>
          </p:cNvSpPr>
          <p:nvPr/>
        </p:nvSpPr>
        <p:spPr>
          <a:xfrm>
            <a:off x="527248" y="3670383"/>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Demografische druk geeft de verhouding aan tussen de som van het aantal personen van 0-19 jaar en 65 jaar of ouder en de personen in de zogenaamde 'productieve leeftijdsgroep' van 20-64 jaar. Het cijfer van de demografische druk geeft inzicht in de verhouding tussen het niet-werkende deel van de bevolking en het werkende deel van de bevolking.</a:t>
            </a:r>
          </a:p>
        </p:txBody>
      </p:sp>
    </p:spTree>
    <p:extLst>
      <p:ext uri="{BB962C8B-B14F-4D97-AF65-F5344CB8AC3E}">
        <p14:creationId xmlns:p14="http://schemas.microsoft.com/office/powerpoint/2010/main" val="418699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2.	Sociale determinanten</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SES-WOA per gemeente</a:t>
            </a:r>
          </a:p>
          <a:p>
            <a:pPr marL="45720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Inkomensverdeling</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Regie over het eigen leven </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Eenzaamheid</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13</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descr="Universele toegang silhouet">
            <a:extLst>
              <a:ext uri="{FF2B5EF4-FFF2-40B4-BE49-F238E27FC236}">
                <a16:creationId xmlns:a16="http://schemas.microsoft.com/office/drawing/2014/main" id="{C03870A4-F052-787E-6BBE-D89EDA3CA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Tree>
    <p:extLst>
      <p:ext uri="{BB962C8B-B14F-4D97-AF65-F5344CB8AC3E}">
        <p14:creationId xmlns:p14="http://schemas.microsoft.com/office/powerpoint/2010/main" val="168710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2A</a:t>
            </a:r>
            <a:r>
              <a:rPr kumimoji="0" lang="nl-NL" sz="2000" b="1" i="0" u="none" strike="noStrike" kern="1200" cap="none" spc="0" normalizeH="0" baseline="0" noProof="0" dirty="0">
                <a:ln>
                  <a:noFill/>
                </a:ln>
                <a:solidFill>
                  <a:srgbClr val="00305B"/>
                </a:solidFill>
                <a:effectLst/>
                <a:uLnTx/>
                <a:uFillTx/>
                <a:latin typeface="Verdana"/>
                <a:ea typeface="+mj-ea"/>
                <a:cs typeface="+mj-cs"/>
              </a:rPr>
              <a:t>. SES-WOA</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823999" y="896993"/>
            <a:ext cx="3240000" cy="153087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SES-WOA score in de gemeente Amsterdam is licht boven het landelijk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SES-WOA score in de gemeente Diemen is licht </a:t>
            </a:r>
            <a:r>
              <a:rPr lang="nl-NL" sz="750" dirty="0">
                <a:solidFill>
                  <a:srgbClr val="00305B"/>
                </a:solidFill>
                <a:latin typeface="Verdana"/>
              </a:rPr>
              <a:t>onder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Tijdelijke aanduiding voor tekst 4">
            <a:extLst>
              <a:ext uri="{FF2B5EF4-FFF2-40B4-BE49-F238E27FC236}">
                <a16:creationId xmlns:a16="http://schemas.microsoft.com/office/drawing/2014/main" id="{057E3367-2E80-781B-B501-20FB206D9754}"/>
              </a:ext>
            </a:extLst>
          </p:cNvPr>
          <p:cNvSpPr txBox="1">
            <a:spLocks/>
          </p:cNvSpPr>
          <p:nvPr/>
        </p:nvSpPr>
        <p:spPr>
          <a:xfrm>
            <a:off x="527248" y="421758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Deze kaart toont per gemeente in regio Amsterdam de gemiddelde sociaaleconomische status (SES-WOA). De SES-WOA score is voor het eerst bepaald door het Centraal Bureau voor de Statistiek op basis van gegevens over financiële welvaart (W), opleidingsniveau (O) en recent arbeidsverleden (A) van de huishoudens in de betreffende regio. Een hogere score reflecteert een hogere sociaaleconomische status.</a:t>
            </a:r>
          </a:p>
        </p:txBody>
      </p:sp>
      <p:pic>
        <p:nvPicPr>
          <p:cNvPr id="2" name="Afbeelding 1">
            <a:extLst>
              <a:ext uri="{FF2B5EF4-FFF2-40B4-BE49-F238E27FC236}">
                <a16:creationId xmlns:a16="http://schemas.microsoft.com/office/drawing/2014/main" id="{7252D576-4765-1686-474C-71275A56433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40000" cy="3240000"/>
          </a:xfrm>
          <a:prstGeom prst="rect">
            <a:avLst/>
          </a:prstGeom>
        </p:spPr>
      </p:pic>
    </p:spTree>
    <p:extLst>
      <p:ext uri="{BB962C8B-B14F-4D97-AF65-F5344CB8AC3E}">
        <p14:creationId xmlns:p14="http://schemas.microsoft.com/office/powerpoint/2010/main" val="306171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2B. Inkomensverdeling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5DB37339-FDBD-1F71-FD1C-5A86139F22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7" name="Tijdelijke aanduiding voor tekst 4">
            <a:extLst>
              <a:ext uri="{FF2B5EF4-FFF2-40B4-BE49-F238E27FC236}">
                <a16:creationId xmlns:a16="http://schemas.microsoft.com/office/drawing/2014/main" id="{C858FD79-ED96-576F-E71B-329086DE73D5}"/>
              </a:ext>
            </a:extLst>
          </p:cNvPr>
          <p:cNvSpPr txBox="1">
            <a:spLocks/>
          </p:cNvSpPr>
          <p:nvPr/>
        </p:nvSpPr>
        <p:spPr>
          <a:xfrm>
            <a:off x="4823999" y="869431"/>
            <a:ext cx="3240000" cy="12873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regio Amsterdam is een relatief minder welvarende regio. Er zijn </a:t>
            </a:r>
            <a:r>
              <a:rPr lang="nl-NL" sz="750" dirty="0">
                <a:solidFill>
                  <a:srgbClr val="00305B"/>
                </a:solidFill>
                <a:latin typeface="Verdana"/>
              </a:rPr>
              <a:t>minder</a:t>
            </a:r>
            <a:r>
              <a:rPr kumimoji="0" lang="nl-NL" sz="750" b="0" i="0" u="none" strike="noStrike" kern="1200" cap="none" spc="0" normalizeH="0" baseline="0" noProof="0" dirty="0">
                <a:ln>
                  <a:noFill/>
                </a:ln>
                <a:solidFill>
                  <a:srgbClr val="00305B"/>
                </a:solidFill>
                <a:effectLst/>
                <a:uLnTx/>
                <a:uFillTx/>
                <a:latin typeface="Verdana"/>
                <a:ea typeface="+mn-ea"/>
                <a:cs typeface="+mn-cs"/>
              </a:rPr>
              <a:t> mensen in het tweede, derde en vierde inkomenskwintiel en opvallend meer in het eerste en vijfde inkomenskwintiel.</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346228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2C. Regie over het eigen leven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259240"/>
            <a:ext cx="3240000" cy="14524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in de regio Amsterdam dat regie over het eigen leven heeft, ligt hoger dan het gemiddelde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a:t>
            </a:r>
            <a:r>
              <a:rPr kumimoji="0" lang="nl-NL" sz="750" b="0" i="0" u="none" strike="noStrike" kern="1200" cap="none" spc="0" normalizeH="0" baseline="0" noProof="0" dirty="0">
                <a:ln>
                  <a:noFill/>
                </a:ln>
                <a:solidFill>
                  <a:srgbClr val="00305B"/>
                </a:solidFill>
                <a:effectLst/>
                <a:uLnTx/>
                <a:uFillTx/>
                <a:latin typeface="Verdana"/>
                <a:ea typeface="+mn-ea"/>
                <a:cs typeface="+mn-cs"/>
              </a:rPr>
              <a:t>percentage inwoners van 20 jaar en ouder dat regie over het eigen leven heeft, laat een dalende trend zien.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9C52373C-20CF-C516-FFF5-FBC346AE464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12" name="Tijdelijke aanduiding voor tekst 4">
            <a:extLst>
              <a:ext uri="{FF2B5EF4-FFF2-40B4-BE49-F238E27FC236}">
                <a16:creationId xmlns:a16="http://schemas.microsoft.com/office/drawing/2014/main" id="{BFC8A4CA-DA86-84E1-C7A4-76B2CEDE0350}"/>
              </a:ext>
            </a:extLst>
          </p:cNvPr>
          <p:cNvSpPr txBox="1">
            <a:spLocks/>
          </p:cNvSpPr>
          <p:nvPr/>
        </p:nvSpPr>
        <p:spPr>
          <a:xfrm>
            <a:off x="4889136" y="3717560"/>
            <a:ext cx="3240000" cy="99414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20 jaar en ouder dat regie over het eigen leven heeft in de regio Amsterdam </a:t>
            </a:r>
            <a:r>
              <a:rPr lang="nl-NL" sz="750" dirty="0">
                <a:solidFill>
                  <a:srgbClr val="00305B"/>
                </a:solidFill>
                <a:latin typeface="Verdana"/>
              </a:rPr>
              <a:t>i</a:t>
            </a:r>
            <a:r>
              <a:rPr kumimoji="0" lang="nl-NL" sz="750" b="0" i="0" u="none" strike="noStrike" kern="1200" cap="none" spc="0" normalizeH="0" baseline="0" noProof="0" dirty="0">
                <a:ln>
                  <a:noFill/>
                </a:ln>
                <a:solidFill>
                  <a:srgbClr val="00305B"/>
                </a:solidFill>
                <a:effectLst/>
                <a:uLnTx/>
                <a:uFillTx/>
                <a:latin typeface="Verdana"/>
                <a:ea typeface="+mn-ea"/>
                <a:cs typeface="+mn-cs"/>
              </a:rPr>
              <a:t>s relatief hoog. Het hoogst scoort de gemeente Diemen (91,0%).</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7" name="Afbeelding 6">
            <a:extLst>
              <a:ext uri="{FF2B5EF4-FFF2-40B4-BE49-F238E27FC236}">
                <a16:creationId xmlns:a16="http://schemas.microsoft.com/office/drawing/2014/main" id="{73AD65A6-1EEE-595F-4CF3-B7A03465D8F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5071" y="869430"/>
            <a:ext cx="2848130" cy="2848130"/>
          </a:xfrm>
          <a:prstGeom prst="rect">
            <a:avLst/>
          </a:prstGeom>
        </p:spPr>
      </p:pic>
    </p:spTree>
    <p:extLst>
      <p:ext uri="{BB962C8B-B14F-4D97-AF65-F5344CB8AC3E}">
        <p14:creationId xmlns:p14="http://schemas.microsoft.com/office/powerpoint/2010/main" val="351965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2D. Eenzaamheid</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259240"/>
            <a:ext cx="3240000" cy="15647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waarbij sprake is van eenzaamheid, ligt in de regio Amsterdam hoger dan het gemiddelde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waarbij sprake is van eenzaamheid, laat een licht stijgende trend zien.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10" name="Afbeelding 9">
            <a:extLst>
              <a:ext uri="{FF2B5EF4-FFF2-40B4-BE49-F238E27FC236}">
                <a16:creationId xmlns:a16="http://schemas.microsoft.com/office/drawing/2014/main" id="{71FF528A-F74A-28DC-7756-11B9B5C8B0D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7" name="Tijdelijke aanduiding voor tekst 4">
            <a:extLst>
              <a:ext uri="{FF2B5EF4-FFF2-40B4-BE49-F238E27FC236}">
                <a16:creationId xmlns:a16="http://schemas.microsoft.com/office/drawing/2014/main" id="{E960AAD5-BC9D-BEE8-F3F3-7683B68167A1}"/>
              </a:ext>
            </a:extLst>
          </p:cNvPr>
          <p:cNvSpPr txBox="1">
            <a:spLocks/>
          </p:cNvSpPr>
          <p:nvPr/>
        </p:nvSpPr>
        <p:spPr>
          <a:xfrm>
            <a:off x="4889136" y="3717561"/>
            <a:ext cx="3240000" cy="110079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waarbij sprake is van ernstige of zeer ernstige eenzaamheid, ligt hoog in de regio Amsterdam.</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483092ED-A692-7374-1A5E-8BDB4A3D81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5072" y="869431"/>
            <a:ext cx="2848130" cy="2848130"/>
          </a:xfrm>
          <a:prstGeom prst="rect">
            <a:avLst/>
          </a:prstGeom>
        </p:spPr>
      </p:pic>
    </p:spTree>
    <p:extLst>
      <p:ext uri="{BB962C8B-B14F-4D97-AF65-F5344CB8AC3E}">
        <p14:creationId xmlns:p14="http://schemas.microsoft.com/office/powerpoint/2010/main" val="334801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3.	Gezondheid en leefstijl</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Ervaren gezondheid en Levensverwachting</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Prevalentie aandoeningen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Medicijngebruik</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Leefstijlindicatoren</a:t>
            </a:r>
            <a:endParaRPr lang="en-US" sz="900" dirty="0">
              <a:solidFill>
                <a:srgbClr val="FFFFFF"/>
              </a:solidFill>
              <a:latin typeface="+mn-lt"/>
              <a:ea typeface="+mn-ea"/>
              <a:cs typeface="+mn-cs"/>
            </a:endParaRP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Zorgkosten (algemeen)</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nl-NL"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18</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Persoon in rolstoel silhouet">
            <a:extLst>
              <a:ext uri="{FF2B5EF4-FFF2-40B4-BE49-F238E27FC236}">
                <a16:creationId xmlns:a16="http://schemas.microsoft.com/office/drawing/2014/main" id="{A2E735B0-97D9-75B4-69C3-AFAFD66082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441590" y="1629622"/>
            <a:ext cx="1127550" cy="1197398"/>
          </a:xfrm>
          <a:prstGeom prst="rect">
            <a:avLst/>
          </a:prstGeom>
        </p:spPr>
      </p:pic>
      <p:pic>
        <p:nvPicPr>
          <p:cNvPr id="8" name="Graphic 7" descr="Lopen silhouet">
            <a:extLst>
              <a:ext uri="{FF2B5EF4-FFF2-40B4-BE49-F238E27FC236}">
                <a16:creationId xmlns:a16="http://schemas.microsoft.com/office/drawing/2014/main" id="{5AD96EA6-F476-5940-5252-A22F126199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920" y="1603248"/>
            <a:ext cx="1219200" cy="1219200"/>
          </a:xfrm>
          <a:prstGeom prst="rect">
            <a:avLst/>
          </a:prstGeom>
        </p:spPr>
      </p:pic>
    </p:spTree>
    <p:extLst>
      <p:ext uri="{BB962C8B-B14F-4D97-AF65-F5344CB8AC3E}">
        <p14:creationId xmlns:p14="http://schemas.microsoft.com/office/powerpoint/2010/main" val="2881755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3A</a:t>
            </a:r>
            <a:r>
              <a:rPr kumimoji="0" lang="nl-NL" sz="2000" b="1" i="0" u="none" strike="noStrike" kern="1200" cap="none" spc="0" normalizeH="0" baseline="0" noProof="0" dirty="0">
                <a:ln>
                  <a:noFill/>
                </a:ln>
                <a:solidFill>
                  <a:srgbClr val="00305B"/>
                </a:solidFill>
                <a:effectLst/>
                <a:uLnTx/>
                <a:uFillTx/>
                <a:latin typeface="Verdana"/>
                <a:ea typeface="+mj-ea"/>
                <a:cs typeface="+mj-cs"/>
              </a:rPr>
              <a:t>. Ervaren gezondheid en Levensverwachting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9" name="Afbeelding 8">
            <a:extLst>
              <a:ext uri="{FF2B5EF4-FFF2-40B4-BE49-F238E27FC236}">
                <a16:creationId xmlns:a16="http://schemas.microsoft.com/office/drawing/2014/main" id="{5F541BD9-5AD2-7B1B-7EC1-C1CDEAFAB5B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2" name="Tijdelijke aanduiding voor tekst 4">
            <a:extLst>
              <a:ext uri="{FF2B5EF4-FFF2-40B4-BE49-F238E27FC236}">
                <a16:creationId xmlns:a16="http://schemas.microsoft.com/office/drawing/2014/main" id="{4A4E98F9-0F50-F4D0-36DB-F89B9620E454}"/>
              </a:ext>
            </a:extLst>
          </p:cNvPr>
          <p:cNvSpPr txBox="1">
            <a:spLocks/>
          </p:cNvSpPr>
          <p:nvPr/>
        </p:nvSpPr>
        <p:spPr>
          <a:xfrm>
            <a:off x="616939" y="3260715"/>
            <a:ext cx="3240000" cy="155763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met een als goed ervaren gezondheid ligt in de regio Amsterdam </a:t>
            </a:r>
            <a:r>
              <a:rPr lang="nl-NL" sz="750" dirty="0">
                <a:solidFill>
                  <a:srgbClr val="00305B"/>
                </a:solidFill>
                <a:latin typeface="Verdana"/>
              </a:rPr>
              <a:t>hoger </a:t>
            </a:r>
            <a:r>
              <a:rPr kumimoji="0" lang="nl-NL" sz="750" b="0" i="0" u="none" strike="noStrike" kern="1200" cap="none" spc="0" normalizeH="0" baseline="0" noProof="0" dirty="0">
                <a:ln>
                  <a:noFill/>
                </a:ln>
                <a:solidFill>
                  <a:srgbClr val="00305B"/>
                </a:solidFill>
                <a:effectLst/>
                <a:uLnTx/>
                <a:uFillTx/>
                <a:latin typeface="Verdana"/>
                <a:ea typeface="+mn-ea"/>
                <a:cs typeface="+mn-cs"/>
              </a:rPr>
              <a:t>dan gemiddeld in Nederland.</a:t>
            </a:r>
          </a:p>
          <a:p>
            <a:pPr>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met een als goed ervaren gezondheid daalt in de periode 2023 – 2030 in de regio Amsterdam licht; van 76,6% naar 76,1%.</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tekst 4">
            <a:extLst>
              <a:ext uri="{FF2B5EF4-FFF2-40B4-BE49-F238E27FC236}">
                <a16:creationId xmlns:a16="http://schemas.microsoft.com/office/drawing/2014/main" id="{D003A270-DE50-57DC-A297-468C5EA6B994}"/>
              </a:ext>
            </a:extLst>
          </p:cNvPr>
          <p:cNvSpPr txBox="1">
            <a:spLocks/>
          </p:cNvSpPr>
          <p:nvPr/>
        </p:nvSpPr>
        <p:spPr>
          <a:xfrm>
            <a:off x="4889136" y="3260715"/>
            <a:ext cx="3240000" cy="155763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levensverwachting bij geboorte ligt in de regio Amsterdam </a:t>
            </a:r>
            <a:r>
              <a:rPr lang="nl-NL" sz="750" dirty="0">
                <a:solidFill>
                  <a:srgbClr val="00305B"/>
                </a:solidFill>
                <a:latin typeface="Verdana"/>
              </a:rPr>
              <a:t>lager</a:t>
            </a:r>
            <a:r>
              <a:rPr kumimoji="0" lang="nl-NL" sz="750" b="0" i="0" u="none" strike="noStrike" kern="1200" cap="none" spc="0" normalizeH="0" baseline="0" noProof="0" dirty="0">
                <a:ln>
                  <a:noFill/>
                </a:ln>
                <a:solidFill>
                  <a:srgbClr val="00305B"/>
                </a:solidFill>
                <a:effectLst/>
                <a:uLnTx/>
                <a:uFillTx/>
                <a:latin typeface="Verdana"/>
                <a:ea typeface="+mn-ea"/>
                <a:cs typeface="+mn-cs"/>
              </a:rPr>
              <a:t> dan gemiddeld in Nederland, maar laat wel een vergelijkbare stijgende trend zien in de periode 2000 –2023.</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7" name="Afbeelding 6">
            <a:extLst>
              <a:ext uri="{FF2B5EF4-FFF2-40B4-BE49-F238E27FC236}">
                <a16:creationId xmlns:a16="http://schemas.microsoft.com/office/drawing/2014/main" id="{9E066BE9-594B-2B72-A579-1011BE9DE480}"/>
              </a:ext>
            </a:extLst>
          </p:cNvPr>
          <p:cNvPicPr>
            <a:picLocks noChangeAspect="1"/>
          </p:cNvPicPr>
          <p:nvPr/>
        </p:nvPicPr>
        <p:blipFill>
          <a:blip r:embed="rId3"/>
          <a:srcRect/>
          <a:stretch/>
        </p:blipFill>
        <p:spPr>
          <a:xfrm>
            <a:off x="4889136" y="869431"/>
            <a:ext cx="3239999" cy="2160000"/>
          </a:xfrm>
          <a:prstGeom prst="rect">
            <a:avLst/>
          </a:prstGeom>
        </p:spPr>
      </p:pic>
    </p:spTree>
    <p:extLst>
      <p:ext uri="{BB962C8B-B14F-4D97-AF65-F5344CB8AC3E}">
        <p14:creationId xmlns:p14="http://schemas.microsoft.com/office/powerpoint/2010/main" val="192605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2</a:t>
            </a:fld>
            <a:endParaRPr lang="nl-NL" dirty="0"/>
          </a:p>
        </p:txBody>
      </p:sp>
      <p:sp>
        <p:nvSpPr>
          <p:cNvPr id="6" name="Tijdelijke aanduiding voor tekst 5">
            <a:extLst>
              <a:ext uri="{FF2B5EF4-FFF2-40B4-BE49-F238E27FC236}">
                <a16:creationId xmlns:a16="http://schemas.microsoft.com/office/drawing/2014/main" id="{DFC44281-2670-4996-804C-B8F31FE680D6}"/>
              </a:ext>
            </a:extLst>
          </p:cNvPr>
          <p:cNvSpPr>
            <a:spLocks noGrp="1"/>
          </p:cNvSpPr>
          <p:nvPr>
            <p:ph type="body" sz="half" idx="2"/>
          </p:nvPr>
        </p:nvSpPr>
        <p:spPr>
          <a:xfrm>
            <a:off x="5164217" y="900348"/>
            <a:ext cx="3481640" cy="2292373"/>
          </a:xfrm>
        </p:spPr>
        <p:txBody>
          <a:bodyPr/>
          <a:lstStyle/>
          <a:p>
            <a:r>
              <a:rPr lang="nl-NL" dirty="0">
                <a:effectLst/>
                <a:latin typeface="Verdana" panose="020B0604030504040204" pitchFamily="34" charset="0"/>
                <a:ea typeface="Calibri" panose="020F0502020204030204" pitchFamily="34" charset="0"/>
                <a:cs typeface="Times New Roman" panose="02020603050405020304" pitchFamily="18" charset="0"/>
              </a:rPr>
              <a:t>Dit regiobeeld geeft inzicht in:</a:t>
            </a:r>
          </a:p>
          <a:p>
            <a:pPr marL="228600" indent="-228600">
              <a:spcBef>
                <a:spcPts val="600"/>
              </a:spcBef>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P</a:t>
            </a:r>
            <a:r>
              <a:rPr lang="nl-NL" dirty="0">
                <a:effectLst/>
                <a:latin typeface="Verdana" panose="020B0604030504040204" pitchFamily="34" charset="0"/>
                <a:ea typeface="Calibri" panose="020F0502020204030204" pitchFamily="34" charset="0"/>
                <a:cs typeface="Times New Roman" panose="02020603050405020304" pitchFamily="18" charset="0"/>
              </a:rPr>
              <a:t>rognoses van en ontwikkelingen in de zorgbehoefte en andere relevante informatie over de bevolking van de regio; en </a:t>
            </a:r>
          </a:p>
          <a:p>
            <a:pPr marL="228600" indent="-228600">
              <a:spcBef>
                <a:spcPts val="600"/>
              </a:spcBef>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De capaciteit en prestaties van zorg, sociaal domein en ondersteuning in de regio. </a:t>
            </a:r>
          </a:p>
          <a:p>
            <a:endParaRPr lang="nl-NL" dirty="0">
              <a:latin typeface="Verdana" panose="020B0604030504040204" pitchFamily="34" charset="0"/>
              <a:cs typeface="Times New Roman" panose="02020603050405020304" pitchFamily="18" charset="0"/>
            </a:endParaRPr>
          </a:p>
          <a:p>
            <a:r>
              <a:rPr lang="nl-NL" dirty="0">
                <a:latin typeface="Verdana" panose="020B0604030504040204" pitchFamily="34" charset="0"/>
                <a:cs typeface="Times New Roman" panose="02020603050405020304" pitchFamily="18" charset="0"/>
              </a:rPr>
              <a:t>Het regiobeeld vormt de basis voor het regioplan. </a:t>
            </a:r>
          </a:p>
          <a:p>
            <a:endParaRPr lang="nl-NL" dirty="0">
              <a:latin typeface="Verdana" panose="020B0604030504040204" pitchFamily="34" charset="0"/>
              <a:cs typeface="Times New Roman" panose="02020603050405020304" pitchFamily="18" charset="0"/>
            </a:endParaRPr>
          </a:p>
          <a:p>
            <a:r>
              <a:rPr lang="nl-NL" dirty="0">
                <a:latin typeface="Verdana" panose="020B0604030504040204" pitchFamily="34" charset="0"/>
                <a:cs typeface="Times New Roman" panose="02020603050405020304" pitchFamily="18" charset="0"/>
              </a:rPr>
              <a:t>In het regioplan stellen de regionale zorgpartijen vast wat de belangrijkste prioritaire opgaven zijn en staan de afspraken hoe deze gezamenlijk worden aangepakt.</a:t>
            </a:r>
            <a:endParaRPr lang="nl-NL" sz="2000"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Doel van het regiobeeld</a:t>
            </a:r>
          </a:p>
          <a:p>
            <a:endParaRPr lang="nl-NL" dirty="0"/>
          </a:p>
        </p:txBody>
      </p:sp>
      <p:sp>
        <p:nvSpPr>
          <p:cNvPr id="2" name="Tijdelijke aanduiding voor tekst 4">
            <a:extLst>
              <a:ext uri="{FF2B5EF4-FFF2-40B4-BE49-F238E27FC236}">
                <a16:creationId xmlns:a16="http://schemas.microsoft.com/office/drawing/2014/main" id="{8E697C7C-FCA6-57B6-EE77-B53731BC94AF}"/>
              </a:ext>
            </a:extLst>
          </p:cNvPr>
          <p:cNvSpPr txBox="1">
            <a:spLocks/>
          </p:cNvSpPr>
          <p:nvPr/>
        </p:nvSpPr>
        <p:spPr>
          <a:xfrm>
            <a:off x="5314856" y="3613920"/>
            <a:ext cx="3180361" cy="39966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nl-NL" dirty="0"/>
              <a:t>Zie voor meer informatie, verdiepende data en vergelijking met andere regio’s: </a:t>
            </a:r>
            <a:r>
              <a:rPr lang="nl-NL" dirty="0">
                <a:hlinkClick r:id="rId2"/>
              </a:rPr>
              <a:t>www.regiobeeld.nl</a:t>
            </a:r>
            <a:r>
              <a:rPr lang="nl-NL" dirty="0"/>
              <a:t> </a:t>
            </a:r>
          </a:p>
        </p:txBody>
      </p:sp>
    </p:spTree>
    <p:extLst>
      <p:ext uri="{BB962C8B-B14F-4D97-AF65-F5344CB8AC3E}">
        <p14:creationId xmlns:p14="http://schemas.microsoft.com/office/powerpoint/2010/main" val="261061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3B. Prevalentie aandoeningen</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3"/>
            <a:ext cx="3240000" cy="176175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2023 heeft 48,2% van de inwoners </a:t>
            </a:r>
            <a:r>
              <a:rPr lang="nl-NL" sz="750" dirty="0">
                <a:solidFill>
                  <a:srgbClr val="00305B"/>
                </a:solidFill>
              </a:rPr>
              <a:t>in de regio Amsterdam </a:t>
            </a:r>
            <a:r>
              <a:rPr kumimoji="0" lang="nl-NL" sz="750" b="0" i="0" u="none" strike="noStrike" kern="1200" cap="none" spc="0" normalizeH="0" baseline="0" noProof="0" dirty="0">
                <a:ln>
                  <a:noFill/>
                </a:ln>
                <a:solidFill>
                  <a:srgbClr val="00305B"/>
                </a:solidFill>
                <a:effectLst/>
                <a:uLnTx/>
                <a:uFillTx/>
                <a:latin typeface="Verdana"/>
                <a:ea typeface="+mn-ea"/>
                <a:cs typeface="+mn-cs"/>
              </a:rPr>
              <a:t>minimaal één chronische aandoening.</a:t>
            </a:r>
          </a:p>
          <a:p>
            <a:pPr>
              <a:spcAft>
                <a:spcPts val="600"/>
              </a:spcAft>
              <a:buClr>
                <a:srgbClr val="E17000"/>
              </a:buCl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inwoners met één chronische aandoening stijgt van </a:t>
            </a:r>
            <a:r>
              <a:rPr lang="nl-NL" sz="750" dirty="0">
                <a:solidFill>
                  <a:srgbClr val="00305B"/>
                </a:solidFill>
                <a:latin typeface="Verdana"/>
              </a:rPr>
              <a:t>451.080</a:t>
            </a:r>
            <a:r>
              <a:rPr kumimoji="0" lang="nl-NL" sz="750" b="0" i="0" u="none" strike="noStrike" kern="1200" cap="none" spc="0" normalizeH="0" baseline="0" noProof="0" dirty="0">
                <a:ln>
                  <a:noFill/>
                </a:ln>
                <a:solidFill>
                  <a:srgbClr val="00305B"/>
                </a:solidFill>
                <a:effectLst/>
                <a:uLnTx/>
                <a:uFillTx/>
                <a:latin typeface="Verdana"/>
                <a:ea typeface="+mn-ea"/>
                <a:cs typeface="+mn-cs"/>
              </a:rPr>
              <a:t> in 2023 naar 486.740 in 2030</a:t>
            </a:r>
            <a:r>
              <a:rPr lang="nl-NL" sz="750" dirty="0"/>
              <a:t>; een toename van 35.660 personen in 7 jaar.</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a:p>
            <a:pPr lvl="0">
              <a:spcAft>
                <a:spcPts val="600"/>
              </a:spcAft>
              <a:buClr>
                <a:srgbClr val="E17000"/>
              </a:buClr>
            </a:pPr>
            <a:r>
              <a:rPr kumimoji="0" lang="nl-NL" sz="750" b="0" i="0" u="none" strike="noStrike" kern="1200" cap="none" spc="0" normalizeH="0" baseline="0" noProof="0" dirty="0">
                <a:ln>
                  <a:noFill/>
                </a:ln>
                <a:solidFill>
                  <a:srgbClr val="00305B"/>
                </a:solidFill>
                <a:effectLst/>
                <a:uLnTx/>
                <a:uFillTx/>
                <a:latin typeface="Verdana"/>
                <a:ea typeface="+mn-ea"/>
                <a:cs typeface="+mn-cs"/>
              </a:rPr>
              <a:t>De relatieve stijging van het aantal inwoners met een </a:t>
            </a:r>
            <a:r>
              <a:rPr lang="nl-NL" sz="750" dirty="0">
                <a:solidFill>
                  <a:srgbClr val="00305B"/>
                </a:solidFill>
              </a:rPr>
              <a:t>chronische aandoening is in de regio Amsterdam </a:t>
            </a:r>
            <a:r>
              <a:rPr lang="nl-NL" sz="750" dirty="0">
                <a:solidFill>
                  <a:srgbClr val="00305B"/>
                </a:solidFill>
                <a:latin typeface="Verdana"/>
              </a:rPr>
              <a:t>groter</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r>
              <a:rPr lang="nl-NL" sz="750" dirty="0">
                <a:solidFill>
                  <a:srgbClr val="00305B"/>
                </a:solidFill>
              </a:rPr>
              <a:t>dan het gemiddelde in Nederland.</a:t>
            </a:r>
          </a:p>
          <a:p>
            <a:pPr lvl="0">
              <a:spcAft>
                <a:spcPts val="600"/>
              </a:spcAft>
              <a:buClr>
                <a:srgbClr val="E17000"/>
              </a:buCl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0" name="Tijdelijke aanduiding voor tekst 4">
            <a:extLst>
              <a:ext uri="{FF2B5EF4-FFF2-40B4-BE49-F238E27FC236}">
                <a16:creationId xmlns:a16="http://schemas.microsoft.com/office/drawing/2014/main" id="{BFC86CA8-7527-8317-6205-15A9C878538A}"/>
              </a:ext>
            </a:extLst>
          </p:cNvPr>
          <p:cNvSpPr txBox="1">
            <a:spLocks/>
          </p:cNvSpPr>
          <p:nvPr/>
        </p:nvSpPr>
        <p:spPr>
          <a:xfrm>
            <a:off x="4889136" y="3140443"/>
            <a:ext cx="3240000" cy="176175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prevalentie van de in de grafiek getoonde zes veelvoorkomende aandoeningen, neemt in de periode tot 2030 sterk toe in de regio Amsterdam.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Met name de prevalentie van ouderdom gerelateerde aandoeningen neemt sterk toe. De prevalentie van dementie stijgt het hardst.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CAF3837C-44AF-0C40-6E6A-FF3B364F4B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3" name="Afbeelding 2">
            <a:extLst>
              <a:ext uri="{FF2B5EF4-FFF2-40B4-BE49-F238E27FC236}">
                <a16:creationId xmlns:a16="http://schemas.microsoft.com/office/drawing/2014/main" id="{FEDCAC45-094D-779B-6FD6-E1BE552579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89136" y="869431"/>
            <a:ext cx="3239999" cy="2159999"/>
          </a:xfrm>
          <a:prstGeom prst="rect">
            <a:avLst/>
          </a:prstGeom>
        </p:spPr>
      </p:pic>
    </p:spTree>
    <p:extLst>
      <p:ext uri="{BB962C8B-B14F-4D97-AF65-F5344CB8AC3E}">
        <p14:creationId xmlns:p14="http://schemas.microsoft.com/office/powerpoint/2010/main" val="307743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3C. Medicijngebruik</a:t>
            </a:r>
          </a:p>
        </p:txBody>
      </p:sp>
      <p:sp>
        <p:nvSpPr>
          <p:cNvPr id="9" name="Tijdelijke aanduiding voor tekst 4">
            <a:extLst>
              <a:ext uri="{FF2B5EF4-FFF2-40B4-BE49-F238E27FC236}">
                <a16:creationId xmlns:a16="http://schemas.microsoft.com/office/drawing/2014/main" id="{339504A4-D8C9-F536-DEF5-DD626C02A481}"/>
              </a:ext>
            </a:extLst>
          </p:cNvPr>
          <p:cNvSpPr txBox="1">
            <a:spLocks/>
          </p:cNvSpPr>
          <p:nvPr/>
        </p:nvSpPr>
        <p:spPr>
          <a:xfrm>
            <a:off x="6478093" y="826139"/>
            <a:ext cx="2148746" cy="297618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medicijngebruik ligt voor de in de bovenste tabel genoemde lichamelijke aandoeningen in de zorgkantoorregio Amsterdam rondom of lager dan het Nederlandse gemiddelde, op medicijngebruik voor hiv/aids en diabetes type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ll</a:t>
            </a:r>
            <a:r>
              <a:rPr kumimoji="0" lang="nl-NL" sz="750" b="0" i="0" u="none" strike="noStrike" kern="1200" cap="none" spc="0" normalizeH="0" baseline="0" noProof="0" dirty="0">
                <a:ln>
                  <a:noFill/>
                </a:ln>
                <a:solidFill>
                  <a:srgbClr val="00305B"/>
                </a:solidFill>
                <a:effectLst/>
                <a:uLnTx/>
                <a:uFillTx/>
                <a:latin typeface="Verdana"/>
                <a:ea typeface="+mn-ea"/>
                <a:cs typeface="+mn-cs"/>
              </a:rPr>
              <a:t> zonder hypertensie na.</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medicijngebruik ligt voor de in de onderste tabel genoemde geestelijke aandoeningen in de zorgkantoorregio Amsterdam licht lager of rondom aan het Nederlandse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Alleen het medicijngebruik voor psychose en verslaving ligt licht boven het Nederlandse gemiddelde.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26785018-4195-3C0B-B406-B25DF24FAF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93581" y="826139"/>
            <a:ext cx="4376586" cy="1964083"/>
          </a:xfrm>
          <a:prstGeom prst="rect">
            <a:avLst/>
          </a:prstGeom>
        </p:spPr>
      </p:pic>
      <p:pic>
        <p:nvPicPr>
          <p:cNvPr id="8" name="Afbeelding 7">
            <a:extLst>
              <a:ext uri="{FF2B5EF4-FFF2-40B4-BE49-F238E27FC236}">
                <a16:creationId xmlns:a16="http://schemas.microsoft.com/office/drawing/2014/main" id="{0DBC1BE1-A65D-8367-926F-7ACA33A773E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6877" y="2807605"/>
            <a:ext cx="4343958" cy="2027180"/>
          </a:xfrm>
          <a:prstGeom prst="rect">
            <a:avLst/>
          </a:prstGeom>
        </p:spPr>
      </p:pic>
    </p:spTree>
    <p:extLst>
      <p:ext uri="{BB962C8B-B14F-4D97-AF65-F5344CB8AC3E}">
        <p14:creationId xmlns:p14="http://schemas.microsoft.com/office/powerpoint/2010/main" val="103112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3D. Leefstijlindicatoren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6478093" y="826138"/>
            <a:ext cx="2076138" cy="267271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personen met overmatig </a:t>
            </a:r>
            <a:r>
              <a:rPr lang="nl-NL" sz="750" dirty="0">
                <a:solidFill>
                  <a:srgbClr val="00305B"/>
                </a:solidFill>
                <a:latin typeface="Verdana"/>
              </a:rPr>
              <a:t>alcoholgebruik, het percentage rokers en het percentage wekelijkse sporters </a:t>
            </a:r>
            <a:r>
              <a:rPr kumimoji="0" lang="nl-NL" sz="750" b="0" i="0" u="none" strike="noStrike" kern="1200" cap="none" spc="0" normalizeH="0" baseline="0" noProof="0" dirty="0">
                <a:ln>
                  <a:noFill/>
                </a:ln>
                <a:solidFill>
                  <a:srgbClr val="00305B"/>
                </a:solidFill>
                <a:effectLst/>
                <a:uLnTx/>
                <a:uFillTx/>
                <a:latin typeface="Verdana"/>
                <a:ea typeface="+mn-ea"/>
                <a:cs typeface="+mn-cs"/>
              </a:rPr>
              <a:t>ligt in de zorgkantoorregio Amsterdam hoger dan het gemiddelde in Nederland, terwijl het percentage mensen met overgewicht lager ligt.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percentage rokers neemt in de periode tot 2030 sterk af. Het percentage personen met overgewicht neemt sterk toe.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2C321EEF-FF2E-3A7E-6C20-93E85D6DC59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26139"/>
            <a:ext cx="2519999" cy="1679999"/>
          </a:xfrm>
          <a:prstGeom prst="rect">
            <a:avLst/>
          </a:prstGeom>
        </p:spPr>
      </p:pic>
      <p:pic>
        <p:nvPicPr>
          <p:cNvPr id="10" name="Afbeelding 9">
            <a:extLst>
              <a:ext uri="{FF2B5EF4-FFF2-40B4-BE49-F238E27FC236}">
                <a16:creationId xmlns:a16="http://schemas.microsoft.com/office/drawing/2014/main" id="{9C4F768B-8724-BE50-5641-C974F7B63D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47516" y="826139"/>
            <a:ext cx="2519999" cy="1679999"/>
          </a:xfrm>
          <a:prstGeom prst="rect">
            <a:avLst/>
          </a:prstGeom>
        </p:spPr>
      </p:pic>
      <p:pic>
        <p:nvPicPr>
          <p:cNvPr id="11" name="Afbeelding 10">
            <a:extLst>
              <a:ext uri="{FF2B5EF4-FFF2-40B4-BE49-F238E27FC236}">
                <a16:creationId xmlns:a16="http://schemas.microsoft.com/office/drawing/2014/main" id="{DE0C5B95-64E3-59FC-7E96-0EF8AC8E262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6939" y="2839434"/>
            <a:ext cx="2519999" cy="1679999"/>
          </a:xfrm>
          <a:prstGeom prst="rect">
            <a:avLst/>
          </a:prstGeom>
        </p:spPr>
      </p:pic>
      <p:pic>
        <p:nvPicPr>
          <p:cNvPr id="12" name="Afbeelding 11">
            <a:extLst>
              <a:ext uri="{FF2B5EF4-FFF2-40B4-BE49-F238E27FC236}">
                <a16:creationId xmlns:a16="http://schemas.microsoft.com/office/drawing/2014/main" id="{4CBFEE23-939C-D78E-AE90-87102828EC8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547516" y="2839434"/>
            <a:ext cx="2519999" cy="1679999"/>
          </a:xfrm>
          <a:prstGeom prst="rect">
            <a:avLst/>
          </a:prstGeom>
        </p:spPr>
      </p:pic>
    </p:spTree>
    <p:extLst>
      <p:ext uri="{BB962C8B-B14F-4D97-AF65-F5344CB8AC3E}">
        <p14:creationId xmlns:p14="http://schemas.microsoft.com/office/powerpoint/2010/main" val="186098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3E</a:t>
            </a:r>
            <a:r>
              <a:rPr kumimoji="0" lang="nl-NL" sz="2000" b="1" i="0" u="none" strike="noStrike" kern="1200" cap="none" spc="0" normalizeH="0" baseline="0" noProof="0" dirty="0">
                <a:ln>
                  <a:noFill/>
                </a:ln>
                <a:solidFill>
                  <a:srgbClr val="00305B"/>
                </a:solidFill>
                <a:effectLst/>
                <a:uLnTx/>
                <a:uFillTx/>
                <a:latin typeface="Verdana"/>
                <a:ea typeface="+mj-ea"/>
                <a:cs typeface="+mj-cs"/>
              </a:rPr>
              <a:t>. Zorgkosten (algemeen)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125896"/>
            <a:ext cx="3240000" cy="162390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gemiddelde gedeclareerde zorgkosten per persoon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Zvw</a:t>
            </a:r>
            <a:r>
              <a:rPr kumimoji="0" lang="nl-NL" sz="750" b="0" i="0" u="none" strike="noStrike" kern="1200" cap="none" spc="0" normalizeH="0" baseline="0" noProof="0" dirty="0">
                <a:ln>
                  <a:noFill/>
                </a:ln>
                <a:solidFill>
                  <a:srgbClr val="00305B"/>
                </a:solidFill>
                <a:effectLst/>
                <a:uLnTx/>
                <a:uFillTx/>
                <a:latin typeface="Verdana"/>
                <a:ea typeface="+mn-ea"/>
                <a:cs typeface="+mn-cs"/>
              </a:rPr>
              <a:t>) liggen in de regio Amsterdam voor alle leeftijdscategorieën rond </a:t>
            </a:r>
            <a:r>
              <a:rPr lang="nl-NL" sz="750" dirty="0">
                <a:solidFill>
                  <a:srgbClr val="00305B"/>
                </a:solidFill>
                <a:latin typeface="Verdana"/>
              </a:rPr>
              <a:t>of boven </a:t>
            </a:r>
            <a:r>
              <a:rPr kumimoji="0" lang="nl-NL" sz="750" b="0" i="0" u="none" strike="noStrike" kern="1200" cap="none" spc="0" normalizeH="0" baseline="0" noProof="0" dirty="0">
                <a:ln>
                  <a:noFill/>
                </a:ln>
                <a:solidFill>
                  <a:srgbClr val="00305B"/>
                </a:solidFill>
                <a:effectLst/>
                <a:uLnTx/>
                <a:uFillTx/>
                <a:latin typeface="Verdana"/>
                <a:ea typeface="+mn-ea"/>
                <a:cs typeface="+mn-cs"/>
              </a:rPr>
              <a:t>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gemiddelde gedeclareerde kosten in de leeftijdscategorieën 55 t/m 64, 65 t/m 74, 75 t/m 84 en 85 jaar en ouder liggen hoger dan het Nederlandse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FE487F2F-3C6A-22E4-D77D-CAB5C19172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2000" y="846209"/>
            <a:ext cx="3960000" cy="1989419"/>
          </a:xfrm>
          <a:prstGeom prst="rect">
            <a:avLst/>
          </a:prstGeom>
        </p:spPr>
      </p:pic>
      <p:pic>
        <p:nvPicPr>
          <p:cNvPr id="8" name="Afbeelding 7">
            <a:extLst>
              <a:ext uri="{FF2B5EF4-FFF2-40B4-BE49-F238E27FC236}">
                <a16:creationId xmlns:a16="http://schemas.microsoft.com/office/drawing/2014/main" id="{BCA1FF88-E280-1D56-F0BC-C347893D5B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6020" y="841558"/>
            <a:ext cx="3960000" cy="1995028"/>
          </a:xfrm>
          <a:prstGeom prst="rect">
            <a:avLst/>
          </a:prstGeom>
        </p:spPr>
      </p:pic>
      <p:sp>
        <p:nvSpPr>
          <p:cNvPr id="9" name="Tijdelijke aanduiding voor tekst 4">
            <a:extLst>
              <a:ext uri="{FF2B5EF4-FFF2-40B4-BE49-F238E27FC236}">
                <a16:creationId xmlns:a16="http://schemas.microsoft.com/office/drawing/2014/main" id="{6CDFDCE5-0AB7-6110-4A1F-F8EC349679FE}"/>
              </a:ext>
            </a:extLst>
          </p:cNvPr>
          <p:cNvSpPr txBox="1">
            <a:spLocks/>
          </p:cNvSpPr>
          <p:nvPr/>
        </p:nvSpPr>
        <p:spPr>
          <a:xfrm>
            <a:off x="4736020" y="3125895"/>
            <a:ext cx="3240000" cy="162390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gemiddelde gedeclareerde zorgkosten per persoon liggen in de regio Amsterdam voor de verschillende in de grafieken beschreven zorgsoorten en leeftijdscategorieën rond 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69943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4.	IZA-doelgroepen</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beperkte gezondheidsvaardigheden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psychische klachten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(risico op) kanker</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(risico op) hart- en vaatziekten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Ouderen met een kwetsbare gezondheid</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Zorgprofessionals</a:t>
            </a:r>
          </a:p>
          <a:p>
            <a:pPr marL="457200" lvl="0" indent="-342900" defTabSz="914400">
              <a:lnSpc>
                <a:spcPct val="110000"/>
              </a:lnSpc>
              <a:spcBef>
                <a:spcPts val="400"/>
              </a:spcBef>
              <a:buFont typeface="+mj-lt"/>
              <a:buAutoNum type="alphaUcPeriod"/>
            </a:pP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24</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Universele toegang silhouet">
            <a:extLst>
              <a:ext uri="{FF2B5EF4-FFF2-40B4-BE49-F238E27FC236}">
                <a16:creationId xmlns:a16="http://schemas.microsoft.com/office/drawing/2014/main" id="{CBA8323F-0CD2-595F-DD24-970CF2D114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
        <p:nvSpPr>
          <p:cNvPr id="6" name="Tekstvak 5">
            <a:extLst>
              <a:ext uri="{FF2B5EF4-FFF2-40B4-BE49-F238E27FC236}">
                <a16:creationId xmlns:a16="http://schemas.microsoft.com/office/drawing/2014/main" id="{94DDA13E-902D-3284-14FA-E8759D28E0DF}"/>
              </a:ext>
            </a:extLst>
          </p:cNvPr>
          <p:cNvSpPr txBox="1"/>
          <p:nvPr/>
        </p:nvSpPr>
        <p:spPr>
          <a:xfrm>
            <a:off x="491900" y="3311862"/>
            <a:ext cx="2557083" cy="1323439"/>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het IZA is afgesproken dat enkele doelgroepen zullen worden gemonitord. Momenteel wordt deze monitor nog vormgegeven en uitgevoerd. Specifieke data daaruit is daarom helaas nog niet beschikbaar.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De verwachting is dat deze monitor per zomer 2023 beschikbaar zal zijn. Zodra dit het geval is, wordt hier een verwijzing opgenomen.</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i="1" dirty="0">
                <a:solidFill>
                  <a:srgbClr val="FF0000"/>
                </a:solidFill>
                <a:latin typeface="RO Sans"/>
              </a:rPr>
              <a:t>Uiteraard kunnen regio’s zelf, waar gewenst en voor zover dit niet al in het regiobeeld staat, informatie over deze doelgroepen toevoegen aan het regiobeeld.</a:t>
            </a:r>
          </a:p>
        </p:txBody>
      </p:sp>
    </p:spTree>
    <p:extLst>
      <p:ext uri="{BB962C8B-B14F-4D97-AF65-F5344CB8AC3E}">
        <p14:creationId xmlns:p14="http://schemas.microsoft.com/office/powerpoint/2010/main" val="145992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5.	Fysieke omgeving</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Toe te voegen door de regio</a:t>
            </a: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25</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Graphic 9" descr="Stad silhouet">
            <a:extLst>
              <a:ext uri="{FF2B5EF4-FFF2-40B4-BE49-F238E27FC236}">
                <a16:creationId xmlns:a16="http://schemas.microsoft.com/office/drawing/2014/main" id="{36381B2E-A3B8-3A9B-08FE-21439A6CC1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4479" y="1900428"/>
            <a:ext cx="1151819" cy="1151819"/>
          </a:xfrm>
          <a:prstGeom prst="rect">
            <a:avLst/>
          </a:prstGeom>
        </p:spPr>
      </p:pic>
      <p:pic>
        <p:nvPicPr>
          <p:cNvPr id="12" name="Graphic 11" descr="Buurt silhouet">
            <a:extLst>
              <a:ext uri="{FF2B5EF4-FFF2-40B4-BE49-F238E27FC236}">
                <a16:creationId xmlns:a16="http://schemas.microsoft.com/office/drawing/2014/main" id="{04D0F224-129B-2F58-EE86-53DFEF0857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547" y="1789500"/>
            <a:ext cx="1213980" cy="1213980"/>
          </a:xfrm>
          <a:prstGeom prst="rect">
            <a:avLst/>
          </a:prstGeom>
        </p:spPr>
      </p:pic>
    </p:spTree>
    <p:extLst>
      <p:ext uri="{BB962C8B-B14F-4D97-AF65-F5344CB8AC3E}">
        <p14:creationId xmlns:p14="http://schemas.microsoft.com/office/powerpoint/2010/main" val="86810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5A. ……</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0F99A6C8-EC29-0498-D2B5-1127A14598E8}"/>
              </a:ext>
            </a:extLst>
          </p:cNvPr>
          <p:cNvSpPr txBox="1"/>
          <p:nvPr/>
        </p:nvSpPr>
        <p:spPr>
          <a:xfrm rot="1126478">
            <a:off x="3293458" y="2163933"/>
            <a:ext cx="2557083" cy="507831"/>
          </a:xfrm>
          <a:prstGeom prst="rect">
            <a:avLst/>
          </a:prstGeom>
          <a:noFill/>
          <a:ln w="31750">
            <a:solidFill>
              <a:srgbClr val="FF0000"/>
            </a:solidFill>
          </a:ln>
        </p:spPr>
        <p:txBody>
          <a:bodyPr wrap="square" rtlCol="0">
            <a:spAutoFit/>
          </a:bodyPr>
          <a:lstStyle/>
          <a:p>
            <a:pPr algn="ctr"/>
            <a:r>
              <a:rPr lang="nl-NL" b="1" dirty="0"/>
              <a:t>Aan de regio om in te vullen</a:t>
            </a:r>
            <a:endParaRPr lang="nl-NL" sz="1100" b="1" dirty="0"/>
          </a:p>
        </p:txBody>
      </p:sp>
    </p:spTree>
    <p:extLst>
      <p:ext uri="{BB962C8B-B14F-4D97-AF65-F5344CB8AC3E}">
        <p14:creationId xmlns:p14="http://schemas.microsoft.com/office/powerpoint/2010/main" val="339931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6.	Arbeidsmarkt</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Personeelstekort in de regio</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Percentage 55+ in zorg en welzijn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Mantelzorgpotentieel</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Vrouwelijke arts silhouet">
            <a:extLst>
              <a:ext uri="{FF2B5EF4-FFF2-40B4-BE49-F238E27FC236}">
                <a16:creationId xmlns:a16="http://schemas.microsoft.com/office/drawing/2014/main" id="{C3ECF18D-7E35-F28D-15E9-E89FD89B98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065" y="1649163"/>
            <a:ext cx="914400" cy="914400"/>
          </a:xfrm>
          <a:prstGeom prst="rect">
            <a:avLst/>
          </a:prstGeom>
        </p:spPr>
      </p:pic>
      <p:pic>
        <p:nvPicPr>
          <p:cNvPr id="11" name="Graphic 10" descr="Vrouwelijke wetenschapper silhouet">
            <a:extLst>
              <a:ext uri="{FF2B5EF4-FFF2-40B4-BE49-F238E27FC236}">
                <a16:creationId xmlns:a16="http://schemas.microsoft.com/office/drawing/2014/main" id="{FC660F35-1CA1-30EF-66C4-A619E6EA3E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9540" y="1637558"/>
            <a:ext cx="914400" cy="914400"/>
          </a:xfrm>
          <a:prstGeom prst="rect">
            <a:avLst/>
          </a:prstGeom>
        </p:spPr>
      </p:pic>
      <p:pic>
        <p:nvPicPr>
          <p:cNvPr id="14" name="Graphic 13" descr="Mannelijke programmeur silhouet">
            <a:extLst>
              <a:ext uri="{FF2B5EF4-FFF2-40B4-BE49-F238E27FC236}">
                <a16:creationId xmlns:a16="http://schemas.microsoft.com/office/drawing/2014/main" id="{40C1B5A6-5979-30F4-3A5C-1C70B9ECFF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031" y="1598734"/>
            <a:ext cx="914400" cy="914400"/>
          </a:xfrm>
          <a:prstGeom prst="rect">
            <a:avLst/>
          </a:prstGeom>
        </p:spPr>
      </p:pic>
      <p:sp>
        <p:nvSpPr>
          <p:cNvPr id="5" name="Tijdelijke aanduiding voor tekst 4">
            <a:extLst>
              <a:ext uri="{FF2B5EF4-FFF2-40B4-BE49-F238E27FC236}">
                <a16:creationId xmlns:a16="http://schemas.microsoft.com/office/drawing/2014/main" id="{DFA0BDE8-C07B-BD4F-8C16-70981A610E3A}"/>
              </a:ext>
            </a:extLst>
          </p:cNvPr>
          <p:cNvSpPr txBox="1">
            <a:spLocks/>
          </p:cNvSpPr>
          <p:nvPr/>
        </p:nvSpPr>
        <p:spPr>
          <a:xfrm>
            <a:off x="728664" y="3607324"/>
            <a:ext cx="1776053" cy="41222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auto" latinLnBrk="0" hangingPunct="1">
              <a:spcBef>
                <a:spcPts val="750"/>
              </a:spcBef>
              <a:spcAft>
                <a:spcPts val="0"/>
              </a:spcAft>
              <a:buClrTx/>
              <a:buSzTx/>
              <a:buFont typeface="Arial" panose="020B0604020202020204" pitchFamily="34" charset="0"/>
              <a:buNone/>
              <a:tabLst/>
              <a:defRPr/>
            </a:pPr>
            <a:r>
              <a:rPr lang="nl-NL" sz="750" dirty="0">
                <a:solidFill>
                  <a:srgbClr val="00305B"/>
                </a:solidFill>
                <a:latin typeface="Verdana" panose="020B0604030504040204" pitchFamily="34" charset="0"/>
                <a:ea typeface="Verdana" panose="020B0604030504040204" pitchFamily="34" charset="0"/>
              </a:rPr>
              <a:t>Zie voor verdiepende informatie: </a:t>
            </a:r>
            <a:r>
              <a:rPr kumimoji="0" lang="nl-NL" sz="75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hlinkClick r:id="rId8"/>
              </a:rPr>
              <a:t>Prognosemodel zorg en welzijn</a:t>
            </a:r>
            <a:endParaRPr kumimoji="0" lang="nl-NL" sz="75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97238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6A. </a:t>
            </a:r>
            <a:r>
              <a:rPr lang="nl-NL" sz="2000" dirty="0">
                <a:solidFill>
                  <a:srgbClr val="00305B"/>
                </a:solidFill>
                <a:latin typeface="Verdana"/>
              </a:rPr>
              <a:t>Personeelstekort in de regio</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AC666877-ACF3-938F-1856-F9927B5FA5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9763" y="756696"/>
            <a:ext cx="5703758" cy="3948755"/>
          </a:xfrm>
          <a:prstGeom prst="rect">
            <a:avLst/>
          </a:prstGeom>
        </p:spPr>
      </p:pic>
      <p:sp>
        <p:nvSpPr>
          <p:cNvPr id="5" name="Tijdelijke aanduiding voor tekst 4">
            <a:extLst>
              <a:ext uri="{FF2B5EF4-FFF2-40B4-BE49-F238E27FC236}">
                <a16:creationId xmlns:a16="http://schemas.microsoft.com/office/drawing/2014/main" id="{0B0B359F-1C32-5BB0-25A1-C9B13EEF8764}"/>
              </a:ext>
            </a:extLst>
          </p:cNvPr>
          <p:cNvSpPr txBox="1">
            <a:spLocks/>
          </p:cNvSpPr>
          <p:nvPr/>
        </p:nvSpPr>
        <p:spPr>
          <a:xfrm>
            <a:off x="6478093" y="946016"/>
            <a:ext cx="2076138" cy="214643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personeelstekort binnen de sector zorg en welzijn in de regio Amsterdam daalt van 4,0% in 2021 naar </a:t>
            </a:r>
            <a:r>
              <a:rPr lang="nl-NL" sz="750" dirty="0">
                <a:solidFill>
                  <a:srgbClr val="00305B"/>
                </a:solidFill>
                <a:latin typeface="Verdana"/>
              </a:rPr>
              <a:t>3,9%</a:t>
            </a:r>
            <a:r>
              <a:rPr kumimoji="0" lang="nl-NL" sz="750" b="0" i="0" u="none" strike="noStrike" kern="1200" cap="none" spc="0" normalizeH="0" baseline="0" noProof="0" dirty="0">
                <a:ln>
                  <a:noFill/>
                </a:ln>
                <a:solidFill>
                  <a:srgbClr val="00305B"/>
                </a:solidFill>
                <a:effectLst/>
                <a:uLnTx/>
                <a:uFillTx/>
                <a:latin typeface="Verdana"/>
                <a:ea typeface="+mn-ea"/>
                <a:cs typeface="+mn-cs"/>
              </a:rPr>
              <a:t> in 2030</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personeelstekort in de regio ligt onder het Nederlandse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8" name="Pijl: rechts 7">
            <a:extLst>
              <a:ext uri="{FF2B5EF4-FFF2-40B4-BE49-F238E27FC236}">
                <a16:creationId xmlns:a16="http://schemas.microsoft.com/office/drawing/2014/main" id="{9323152E-CA7D-3316-F8FE-D0B3FEBF2A21}"/>
              </a:ext>
            </a:extLst>
          </p:cNvPr>
          <p:cNvSpPr/>
          <p:nvPr/>
        </p:nvSpPr>
        <p:spPr>
          <a:xfrm>
            <a:off x="460574" y="3971047"/>
            <a:ext cx="164893" cy="1124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4">
            <a:extLst>
              <a:ext uri="{FF2B5EF4-FFF2-40B4-BE49-F238E27FC236}">
                <a16:creationId xmlns:a16="http://schemas.microsoft.com/office/drawing/2014/main" id="{FC7631C8-5210-6205-32C3-2EE419397E4E}"/>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Deze </a:t>
            </a:r>
            <a:r>
              <a:rPr lang="nl-NL" sz="750" dirty="0">
                <a:solidFill>
                  <a:srgbClr val="00305B"/>
                </a:solidFill>
                <a:latin typeface="Verdana"/>
              </a:rPr>
              <a:t>grafiek toont het personeelstekort binnen de sector zorg en welzijn. (Bron: prognosemodel zorg en welzijn.) </a:t>
            </a:r>
          </a:p>
        </p:txBody>
      </p:sp>
    </p:spTree>
    <p:extLst>
      <p:ext uri="{BB962C8B-B14F-4D97-AF65-F5344CB8AC3E}">
        <p14:creationId xmlns:p14="http://schemas.microsoft.com/office/powerpoint/2010/main" val="353493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6B. Percentage 55+ in zorg en welzijn </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029430"/>
            <a:ext cx="3240000" cy="149812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werknemers van 55 jaar en ouder in de zorg en welzijnssector in de arbeidsmarktregio Amsterdam laat in de afgelopen 13 jaar een licht stijgende trend zien.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Met name h</a:t>
            </a:r>
            <a:r>
              <a:rPr kumimoji="0" lang="nl-NL" sz="750" b="0" i="0" u="none" strike="noStrike" kern="1200" cap="none" spc="0" normalizeH="0" baseline="0" noProof="0" dirty="0">
                <a:ln>
                  <a:noFill/>
                </a:ln>
                <a:solidFill>
                  <a:srgbClr val="00305B"/>
                </a:solidFill>
                <a:effectLst/>
                <a:uLnTx/>
                <a:uFillTx/>
                <a:latin typeface="Verdana"/>
                <a:ea typeface="+mn-ea"/>
                <a:cs typeface="+mn-cs"/>
              </a:rPr>
              <a:t>et </a:t>
            </a:r>
            <a:r>
              <a:rPr lang="nl-NL" sz="750" dirty="0">
                <a:solidFill>
                  <a:srgbClr val="00305B"/>
                </a:solidFill>
                <a:latin typeface="Verdana"/>
              </a:rPr>
              <a:t>percentage werknemers werkzaam als </a:t>
            </a:r>
            <a:r>
              <a:rPr kumimoji="0" lang="nl-NL" sz="750" b="0" i="0" u="none" strike="noStrike" kern="1200" cap="none" spc="0" normalizeH="0" baseline="0" noProof="0" dirty="0">
                <a:ln>
                  <a:noFill/>
                </a:ln>
                <a:solidFill>
                  <a:srgbClr val="00305B"/>
                </a:solidFill>
                <a:effectLst/>
                <a:uLnTx/>
                <a:uFillTx/>
                <a:latin typeface="Verdana"/>
                <a:ea typeface="+mn-ea"/>
                <a:cs typeface="+mn-cs"/>
              </a:rPr>
              <a:t>huisartsen </a:t>
            </a:r>
            <a:r>
              <a:rPr lang="nl-NL" sz="750" dirty="0">
                <a:solidFill>
                  <a:srgbClr val="00305B"/>
                </a:solidFill>
                <a:latin typeface="Verdana"/>
              </a:rPr>
              <a:t>of in </a:t>
            </a:r>
            <a:r>
              <a:rPr kumimoji="0" lang="nl-NL" sz="750" b="0" i="0" u="none" strike="noStrike" kern="1200" cap="none" spc="0" normalizeH="0" baseline="0" noProof="0" dirty="0">
                <a:ln>
                  <a:noFill/>
                </a:ln>
                <a:solidFill>
                  <a:srgbClr val="00305B"/>
                </a:solidFill>
                <a:effectLst/>
                <a:uLnTx/>
                <a:uFillTx/>
                <a:latin typeface="Verdana"/>
                <a:ea typeface="+mn-ea"/>
                <a:cs typeface="+mn-cs"/>
              </a:rPr>
              <a:t>gezondheidscentra van 55 jaar en ouder in de arbeidsmarktregio Amsterdam laat in de afgelopen 13 jaar een stijgende trend zien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6" name="Afbeelding 5">
            <a:extLst>
              <a:ext uri="{FF2B5EF4-FFF2-40B4-BE49-F238E27FC236}">
                <a16:creationId xmlns:a16="http://schemas.microsoft.com/office/drawing/2014/main" id="{921583FE-53BF-4A8C-1F0C-2D17DBF6869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7" name="Afbeelding 6">
            <a:extLst>
              <a:ext uri="{FF2B5EF4-FFF2-40B4-BE49-F238E27FC236}">
                <a16:creationId xmlns:a16="http://schemas.microsoft.com/office/drawing/2014/main" id="{2787D80E-5155-AA36-2426-A35F72C6B71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59999"/>
          </a:xfrm>
          <a:prstGeom prst="rect">
            <a:avLst/>
          </a:prstGeom>
        </p:spPr>
      </p:pic>
      <p:sp>
        <p:nvSpPr>
          <p:cNvPr id="9" name="Tijdelijke aanduiding voor tekst 4">
            <a:extLst>
              <a:ext uri="{FF2B5EF4-FFF2-40B4-BE49-F238E27FC236}">
                <a16:creationId xmlns:a16="http://schemas.microsoft.com/office/drawing/2014/main" id="{DFFE2D2F-84F6-A4E8-4F33-0F2500224841}"/>
              </a:ext>
            </a:extLst>
          </p:cNvPr>
          <p:cNvSpPr txBox="1">
            <a:spLocks/>
          </p:cNvSpPr>
          <p:nvPr/>
        </p:nvSpPr>
        <p:spPr>
          <a:xfrm>
            <a:off x="4889136" y="3029430"/>
            <a:ext cx="3240000" cy="149812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werknemers van 55 jaar en ouder in zorg en welzijnssector in de arbeidsmarktregio Amsterdam in de afgelopen 13 jaar</a:t>
            </a:r>
            <a:r>
              <a:rPr lang="nl-NL" sz="750" dirty="0">
                <a:solidFill>
                  <a:srgbClr val="00305B"/>
                </a:solidFill>
                <a:latin typeface="Verdana"/>
              </a:rPr>
              <a:t> </a:t>
            </a:r>
            <a:r>
              <a:rPr kumimoji="0" lang="nl-NL" sz="750" b="0" i="0" u="none" strike="noStrike" kern="1200" cap="none" spc="0" normalizeH="0" baseline="0" noProof="0" dirty="0">
                <a:ln>
                  <a:noFill/>
                </a:ln>
                <a:solidFill>
                  <a:srgbClr val="00305B"/>
                </a:solidFill>
                <a:effectLst/>
                <a:uLnTx/>
                <a:uFillTx/>
                <a:latin typeface="Verdana"/>
                <a:ea typeface="+mn-ea"/>
                <a:cs typeface="+mn-cs"/>
              </a:rPr>
              <a:t>laat een stijgende trend zien.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Met name in de VVT is het percentage werknemers ouder dan 55 jaar hoog. In de jeugdzorg is het percentage werknemers ouder dan 55 jaar relatief laag.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0CA96F5E-C8A1-DF24-EB71-B82FCB462825}"/>
              </a:ext>
            </a:extLst>
          </p:cNvPr>
          <p:cNvSpPr txBox="1">
            <a:spLocks/>
          </p:cNvSpPr>
          <p:nvPr/>
        </p:nvSpPr>
        <p:spPr>
          <a:xfrm>
            <a:off x="527248" y="4586985"/>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Bovenstaande grafieken tonen het aandeel werknemers van 55 jaar en ouder per branche in de sector zorg en welzijn ten opzichte van het totaal aantal werknemers in de branche tussen 2010 en 2022. De cijfers zijn alleen beschikbaar per arbeidsmarktregio.</a:t>
            </a:r>
          </a:p>
        </p:txBody>
      </p:sp>
    </p:spTree>
    <p:extLst>
      <p:ext uri="{BB962C8B-B14F-4D97-AF65-F5344CB8AC3E}">
        <p14:creationId xmlns:p14="http://schemas.microsoft.com/office/powerpoint/2010/main" val="209026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3</a:t>
            </a:fld>
            <a:endParaRPr lang="nl-NL"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Betrokken partijen</a:t>
            </a:r>
          </a:p>
          <a:p>
            <a:endParaRPr lang="nl-NL" dirty="0"/>
          </a:p>
        </p:txBody>
      </p:sp>
      <p:sp>
        <p:nvSpPr>
          <p:cNvPr id="9" name="Tijdelijke aanduiding voor inhoud 2">
            <a:extLst>
              <a:ext uri="{FF2B5EF4-FFF2-40B4-BE49-F238E27FC236}">
                <a16:creationId xmlns:a16="http://schemas.microsoft.com/office/drawing/2014/main" id="{48477A32-4B3B-0706-702F-AED415B43237}"/>
              </a:ext>
            </a:extLst>
          </p:cNvPr>
          <p:cNvSpPr txBox="1">
            <a:spLocks/>
          </p:cNvSpPr>
          <p:nvPr/>
        </p:nvSpPr>
        <p:spPr>
          <a:xfrm>
            <a:off x="4813300" y="374650"/>
            <a:ext cx="4152899" cy="4258072"/>
          </a:xfrm>
          <a:prstGeom prst="rect">
            <a:avLst/>
          </a:prstGeom>
        </p:spPr>
        <p:txBody>
          <a:bodyPr vert="horz" lIns="91440" tIns="45720" rIns="91440" bIns="45720" rtlCol="0" anchor="t">
            <a:normAutofit/>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Aft>
                <a:spcPts val="800"/>
              </a:spcAft>
              <a:buClr>
                <a:schemeClr val="accent2"/>
              </a:buClr>
              <a:buFont typeface="Arial" panose="020B0604020202020204" pitchFamily="34" charset="0"/>
              <a:buNone/>
              <a:tabLst>
                <a:tab pos="914400" algn="l"/>
              </a:tabLst>
            </a:pPr>
            <a:r>
              <a:rPr lang="nl-NL" sz="850" dirty="0">
                <a:cs typeface="Times New Roman" panose="02020603050405020304" pitchFamily="18" charset="0"/>
              </a:rPr>
              <a:t>Bij het opstellen van dit regiobeeld zijn de volgende partijen betrokken:</a:t>
            </a:r>
          </a:p>
          <a:p>
            <a:pPr marL="171450" lvl="1" indent="-171450">
              <a:spcAft>
                <a:spcPts val="800"/>
              </a:spcAft>
              <a:buClr>
                <a:schemeClr val="accent2"/>
              </a:buClr>
              <a:tabLst>
                <a:tab pos="914400" algn="l"/>
              </a:tabLst>
            </a:pPr>
            <a:r>
              <a:rPr lang="nl-NL" sz="850" i="1" dirty="0">
                <a:solidFill>
                  <a:srgbClr val="FF0000"/>
                </a:solidFill>
                <a:cs typeface="Times New Roman" panose="02020603050405020304" pitchFamily="18" charset="0"/>
              </a:rPr>
              <a:t>Is aan de regio om dit in te vullen. Kan met namen, maar bijvoorbeeld ook met logo’s o.i.d.</a:t>
            </a:r>
            <a:endParaRPr lang="en-US" sz="850" i="1" dirty="0">
              <a:solidFill>
                <a:srgbClr val="FF0000"/>
              </a:solidFill>
              <a:cs typeface="Times New Roman" panose="02020603050405020304" pitchFamily="18" charset="0"/>
            </a:endParaRPr>
          </a:p>
          <a:p>
            <a:pPr indent="-228600" defTabSz="914400"/>
            <a:endParaRPr lang="en-US" dirty="0"/>
          </a:p>
        </p:txBody>
      </p:sp>
    </p:spTree>
    <p:extLst>
      <p:ext uri="{BB962C8B-B14F-4D97-AF65-F5344CB8AC3E}">
        <p14:creationId xmlns:p14="http://schemas.microsoft.com/office/powerpoint/2010/main" val="1724971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6C. Mantelzorgpotentieel</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4889136" y="869430"/>
            <a:ext cx="3240000" cy="108001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mantelzorgpotentieel daalt in de periode 2023 van 14,1 naar 6,5; dit is meer dan een halvering.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2" name="Afbeelding 1">
            <a:extLst>
              <a:ext uri="{FF2B5EF4-FFF2-40B4-BE49-F238E27FC236}">
                <a16:creationId xmlns:a16="http://schemas.microsoft.com/office/drawing/2014/main" id="{943BFD37-3D1B-E201-DA74-3A2F5E470B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3" name="Tijdelijke aanduiding voor tekst 4">
            <a:extLst>
              <a:ext uri="{FF2B5EF4-FFF2-40B4-BE49-F238E27FC236}">
                <a16:creationId xmlns:a16="http://schemas.microsoft.com/office/drawing/2014/main" id="{67DC35C5-F498-2A3C-1D3F-893DB90A41A5}"/>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Bovenstaande grafiek laat de ontwikkeling van het aantal 50- tot 65-jarige mantelzorgers zien per 85-jarig en ouder persoon. Dit wordt het zogenaamde mantelzorgpotentieel genoemd.</a:t>
            </a:r>
          </a:p>
        </p:txBody>
      </p:sp>
    </p:spTree>
    <p:extLst>
      <p:ext uri="{BB962C8B-B14F-4D97-AF65-F5344CB8AC3E}">
        <p14:creationId xmlns:p14="http://schemas.microsoft.com/office/powerpoint/2010/main" val="3693573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b="1" dirty="0">
                <a:latin typeface="Verdana" panose="020B0604030504040204" pitchFamily="34" charset="0"/>
                <a:ea typeface="Calibri" panose="020F0502020204030204" pitchFamily="34" charset="0"/>
                <a:cs typeface="Times New Roman" panose="02020603050405020304" pitchFamily="18" charset="0"/>
              </a:rPr>
              <a:t>B. Zorg in de regio (per sector)</a:t>
            </a:r>
            <a:endParaRPr lang="nl-NL" sz="2600" dirty="0"/>
          </a:p>
        </p:txBody>
      </p:sp>
      <p:pic>
        <p:nvPicPr>
          <p:cNvPr id="9" name="Graphic 8" descr="Stethoscoop silhouet">
            <a:extLst>
              <a:ext uri="{FF2B5EF4-FFF2-40B4-BE49-F238E27FC236}">
                <a16:creationId xmlns:a16="http://schemas.microsoft.com/office/drawing/2014/main" id="{C30B9EC9-88C6-BE5B-B057-B6E2B5593C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0764" y="1433273"/>
            <a:ext cx="1886147" cy="1886147"/>
          </a:xfrm>
          <a:prstGeom prst="rect">
            <a:avLst/>
          </a:prstGeom>
        </p:spPr>
      </p:pic>
      <p:sp>
        <p:nvSpPr>
          <p:cNvPr id="10" name="Tekstvak 9">
            <a:extLst>
              <a:ext uri="{FF2B5EF4-FFF2-40B4-BE49-F238E27FC236}">
                <a16:creationId xmlns:a16="http://schemas.microsoft.com/office/drawing/2014/main" id="{5C5DD825-4D88-C950-1AFA-A50971DE955C}"/>
              </a:ext>
            </a:extLst>
          </p:cNvPr>
          <p:cNvSpPr txBox="1"/>
          <p:nvPr/>
        </p:nvSpPr>
        <p:spPr>
          <a:xfrm>
            <a:off x="491900" y="3311862"/>
            <a:ext cx="2613250" cy="707886"/>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dit basisbeeld zijn de belangrijkste sectoren gekozen en waarbij we momenteel beschikken over landelijke data.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Het staat de regio’s uiteraard vrij om waar gewenst hier nog andere sectoren aan toe te voegen. Denk aan o.a. mondzorg, farmacie, </a:t>
            </a:r>
            <a:r>
              <a:rPr lang="nl-NL" sz="750" dirty="0" err="1">
                <a:solidFill>
                  <a:srgbClr val="000000"/>
                </a:solidFill>
                <a:latin typeface="RO Sans"/>
              </a:rPr>
              <a:t>paramedie</a:t>
            </a:r>
            <a:r>
              <a:rPr lang="nl-NL" sz="750" dirty="0">
                <a:solidFill>
                  <a:srgbClr val="000000"/>
                </a:solidFill>
                <a:latin typeface="RO Sans"/>
              </a:rPr>
              <a:t> en hulpmiddelen. </a:t>
            </a:r>
            <a:endParaRPr lang="nl-NL" sz="750" i="1" dirty="0">
              <a:solidFill>
                <a:srgbClr val="FF0000"/>
              </a:solidFill>
              <a:latin typeface="RO Sans"/>
            </a:endParaRPr>
          </a:p>
        </p:txBody>
      </p:sp>
    </p:spTree>
    <p:extLst>
      <p:ext uri="{BB962C8B-B14F-4D97-AF65-F5344CB8AC3E}">
        <p14:creationId xmlns:p14="http://schemas.microsoft.com/office/powerpoint/2010/main" val="3790917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7.	</a:t>
            </a:r>
            <a:r>
              <a:rPr lang="nl-NL" sz="3000" dirty="0">
                <a:solidFill>
                  <a:srgbClr val="FFFFFF"/>
                </a:solidFill>
                <a:latin typeface="+mj-lt"/>
                <a:ea typeface="+mj-ea"/>
                <a:cs typeface="+mj-cs"/>
              </a:rPr>
              <a:t>Huisartsenzorg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Aanbod</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Consulten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Capaciteit</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32</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Vrouwelijke arts silhouet">
            <a:extLst>
              <a:ext uri="{FF2B5EF4-FFF2-40B4-BE49-F238E27FC236}">
                <a16:creationId xmlns:a16="http://schemas.microsoft.com/office/drawing/2014/main" id="{ADA183D2-063B-4F28-96B0-78B23CD7FB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632" y="1719834"/>
            <a:ext cx="1404192" cy="1404192"/>
          </a:xfrm>
          <a:prstGeom prst="rect">
            <a:avLst/>
          </a:prstGeom>
        </p:spPr>
      </p:pic>
    </p:spTree>
    <p:extLst>
      <p:ext uri="{BB962C8B-B14F-4D97-AF65-F5344CB8AC3E}">
        <p14:creationId xmlns:p14="http://schemas.microsoft.com/office/powerpoint/2010/main" val="1977583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7A. Huisartsenzorg – aanbod</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751748"/>
            <a:ext cx="3240000" cy="93455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Amsterdam wonen inwoners over het algemeen (zeer) dichtbij een huisartsenpraktijk.</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751748"/>
            <a:ext cx="3240000" cy="93455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huisartsen per 10.000 inwoners is in de regio Amsterdam (7,6) hoog.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Diemen (6,0) is deze verhouding </a:t>
            </a:r>
            <a:r>
              <a:rPr lang="nl-NL" sz="750" dirty="0">
                <a:solidFill>
                  <a:srgbClr val="00305B"/>
                </a:solidFill>
                <a:latin typeface="Verdana"/>
              </a:rPr>
              <a:t>het laagst.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lang="nl-NL" sz="750" dirty="0">
                <a:solidFill>
                  <a:srgbClr val="00305B"/>
                </a:solidFill>
                <a:latin typeface="Verdana"/>
              </a:rPr>
              <a:t>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2750C19B-9D33-262F-D6D4-B469A1B5B0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5358" y="948587"/>
            <a:ext cx="2803161" cy="2803161"/>
          </a:xfrm>
          <a:prstGeom prst="rect">
            <a:avLst/>
          </a:prstGeom>
        </p:spPr>
      </p:pic>
      <p:pic>
        <p:nvPicPr>
          <p:cNvPr id="3" name="Afbeelding 2">
            <a:extLst>
              <a:ext uri="{FF2B5EF4-FFF2-40B4-BE49-F238E27FC236}">
                <a16:creationId xmlns:a16="http://schemas.microsoft.com/office/drawing/2014/main" id="{D3633802-60B1-11D1-336D-2956552C6B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66103" y="865683"/>
            <a:ext cx="2886065" cy="2886065"/>
          </a:xfrm>
          <a:prstGeom prst="rect">
            <a:avLst/>
          </a:prstGeom>
        </p:spPr>
      </p:pic>
    </p:spTree>
    <p:extLst>
      <p:ext uri="{BB962C8B-B14F-4D97-AF65-F5344CB8AC3E}">
        <p14:creationId xmlns:p14="http://schemas.microsoft.com/office/powerpoint/2010/main" val="2039483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4"/>
            <a:ext cx="3240000" cy="126645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reguliere huisartsconsulten is in 2040 472.900 per jaar meer dan in 2023; een stijging van </a:t>
            </a:r>
            <a:r>
              <a:rPr lang="nl-NL" sz="750" dirty="0">
                <a:solidFill>
                  <a:srgbClr val="00305B"/>
                </a:solidFill>
                <a:latin typeface="Verdana"/>
              </a:rPr>
              <a:t>24,8</a:t>
            </a: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reguliere huisartsconsulten in de regio Amsterdam is sterker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Tijdelijke aanduiding voor tekst 4">
            <a:extLst>
              <a:ext uri="{FF2B5EF4-FFF2-40B4-BE49-F238E27FC236}">
                <a16:creationId xmlns:a16="http://schemas.microsoft.com/office/drawing/2014/main" id="{DFFE2D2F-84F6-A4E8-4F33-0F2500224841}"/>
              </a:ext>
            </a:extLst>
          </p:cNvPr>
          <p:cNvSpPr txBox="1">
            <a:spLocks/>
          </p:cNvSpPr>
          <p:nvPr/>
        </p:nvSpPr>
        <p:spPr>
          <a:xfrm>
            <a:off x="4889136" y="3140444"/>
            <a:ext cx="3240000" cy="126645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telefonische huisartsconsulten is in 2040 154.120 per jaar meer dan in 2023; een stijging van 28,9%.</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telefonische huisartsconsulten in de regio Amsterdam is licht sterker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7B. Huisartsenzorg – consulten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1C653E78-91A5-2187-0C8C-43EAA810300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0"/>
            <a:ext cx="3239999" cy="2159999"/>
          </a:xfrm>
          <a:prstGeom prst="rect">
            <a:avLst/>
          </a:prstGeom>
        </p:spPr>
      </p:pic>
      <p:pic>
        <p:nvPicPr>
          <p:cNvPr id="10" name="Afbeelding 9">
            <a:extLst>
              <a:ext uri="{FF2B5EF4-FFF2-40B4-BE49-F238E27FC236}">
                <a16:creationId xmlns:a16="http://schemas.microsoft.com/office/drawing/2014/main" id="{C7F6204F-CAB1-CF93-24E4-E49AC6646E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0"/>
            <a:ext cx="3239999" cy="2160000"/>
          </a:xfrm>
          <a:prstGeom prst="rect">
            <a:avLst/>
          </a:prstGeom>
        </p:spPr>
      </p:pic>
    </p:spTree>
    <p:extLst>
      <p:ext uri="{BB962C8B-B14F-4D97-AF65-F5344CB8AC3E}">
        <p14:creationId xmlns:p14="http://schemas.microsoft.com/office/powerpoint/2010/main" val="3499592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7C. Huisartsenzorg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3071" y="972599"/>
            <a:ext cx="4987736" cy="2550547"/>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45554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huisartsen-zorg</a:t>
            </a:r>
            <a:r>
              <a:rPr kumimoji="0" lang="nl-NL" sz="750" b="0" i="0" u="none" strike="noStrike" kern="1200" cap="none" spc="0" normalizeH="0" baseline="0" noProof="0" dirty="0">
                <a:ln>
                  <a:noFill/>
                </a:ln>
                <a:solidFill>
                  <a:srgbClr val="00305B"/>
                </a:solidFill>
                <a:effectLst/>
                <a:uLnTx/>
                <a:uFillTx/>
                <a:latin typeface="Verdana"/>
                <a:ea typeface="+mn-ea"/>
                <a:cs typeface="+mn-cs"/>
              </a:rPr>
              <a:t> liggen in de regio Amsterdam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4074745" y="1412200"/>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7003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7D. Huisartsenzorg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ekstvak 5">
            <a:extLst>
              <a:ext uri="{FF2B5EF4-FFF2-40B4-BE49-F238E27FC236}">
                <a16:creationId xmlns:a16="http://schemas.microsoft.com/office/drawing/2014/main" id="{83E87296-1743-8285-F65F-FA1A0DA4EA97}"/>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812969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8.	</a:t>
            </a:r>
            <a:r>
              <a:rPr lang="nl-NL" sz="3000" dirty="0">
                <a:solidFill>
                  <a:srgbClr val="FFFFFF"/>
                </a:solidFill>
                <a:latin typeface="+mj-lt"/>
                <a:ea typeface="+mj-ea"/>
                <a:cs typeface="+mj-cs"/>
              </a:rPr>
              <a:t>Medisch specialistische 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Locaties ziekenhuizen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DBC’s</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37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Graphic 7" descr="Ziekenhuis silhouet">
            <a:extLst>
              <a:ext uri="{FF2B5EF4-FFF2-40B4-BE49-F238E27FC236}">
                <a16:creationId xmlns:a16="http://schemas.microsoft.com/office/drawing/2014/main" id="{9F763DDE-3819-4F69-1E69-3274F71765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708" y="1674000"/>
            <a:ext cx="1450200" cy="1450200"/>
          </a:xfrm>
          <a:prstGeom prst="rect">
            <a:avLst/>
          </a:prstGeom>
        </p:spPr>
      </p:pic>
    </p:spTree>
    <p:extLst>
      <p:ext uri="{BB962C8B-B14F-4D97-AF65-F5344CB8AC3E}">
        <p14:creationId xmlns:p14="http://schemas.microsoft.com/office/powerpoint/2010/main" val="2158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8A. MSZ – locaties ziekenhuizen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3" y="860858"/>
            <a:ext cx="4140097" cy="159880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Amsterdam zijn </a:t>
            </a:r>
            <a:r>
              <a:rPr lang="nl-NL" sz="750" dirty="0">
                <a:solidFill>
                  <a:srgbClr val="00305B"/>
                </a:solidFill>
                <a:latin typeface="Verdana"/>
              </a:rPr>
              <a:t>zes</a:t>
            </a:r>
            <a:r>
              <a:rPr kumimoji="0" lang="nl-NL" sz="750" b="0" i="0" u="none" strike="noStrike" kern="1200" cap="none" spc="0" normalizeH="0" baseline="0" noProof="0" dirty="0">
                <a:ln>
                  <a:noFill/>
                </a:ln>
                <a:solidFill>
                  <a:srgbClr val="00305B"/>
                </a:solidFill>
                <a:effectLst/>
                <a:uLnTx/>
                <a:uFillTx/>
                <a:latin typeface="Verdana"/>
                <a:ea typeface="+mn-ea"/>
                <a:cs typeface="+mn-cs"/>
              </a:rPr>
              <a:t> ziekenhuizen:</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err="1">
                <a:ln>
                  <a:noFill/>
                </a:ln>
                <a:solidFill>
                  <a:srgbClr val="00305B"/>
                </a:solidFill>
                <a:effectLst/>
                <a:uLnTx/>
                <a:uFillTx/>
                <a:latin typeface="Verdana"/>
                <a:ea typeface="+mn-ea"/>
                <a:cs typeface="+mn-cs"/>
              </a:rPr>
              <a:t>BovenIJ</a:t>
            </a:r>
            <a:r>
              <a:rPr kumimoji="0" lang="nl-NL" sz="750" b="0" i="0" u="none" strike="noStrike" kern="1200" cap="none" spc="0" normalizeH="0" baseline="0" noProof="0" dirty="0">
                <a:ln>
                  <a:noFill/>
                </a:ln>
                <a:solidFill>
                  <a:srgbClr val="00305B"/>
                </a:solidFill>
                <a:effectLst/>
                <a:uLnTx/>
                <a:uFillTx/>
                <a:latin typeface="Verdana"/>
                <a:ea typeface="+mn-ea"/>
                <a:cs typeface="+mn-cs"/>
              </a:rPr>
              <a:t> Ziekenhuis (Amsterdam)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Onze Lieve Vrouwen Gasthuis locatie West (Amsterdam)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a:solidFill>
                  <a:srgbClr val="00305B"/>
                </a:solidFill>
                <a:latin typeface="Verdana"/>
              </a:rPr>
              <a:t>Onze Lieve Vrouwen Gasthuis locatie Oost (Amsterdam)</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a:solidFill>
                  <a:srgbClr val="00305B"/>
                </a:solidFill>
                <a:latin typeface="Verdana"/>
              </a:rPr>
              <a:t>Antoni van Leeuwenhoek (Amsterdam)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Amsterdam UMC: locatie VUMC (Amsterdam) – UMC</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Amsterdam UMC: locatie UMC (Amsterdam) – UMC</a:t>
            </a:r>
          </a:p>
        </p:txBody>
      </p:sp>
      <p:pic>
        <p:nvPicPr>
          <p:cNvPr id="3" name="Afbeelding 2">
            <a:extLst>
              <a:ext uri="{FF2B5EF4-FFF2-40B4-BE49-F238E27FC236}">
                <a16:creationId xmlns:a16="http://schemas.microsoft.com/office/drawing/2014/main" id="{0BAB0A6A-AE41-49AF-900F-A3616D4C7A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1791" y="860857"/>
            <a:ext cx="2790295" cy="2790295"/>
          </a:xfrm>
          <a:prstGeom prst="rect">
            <a:avLst/>
          </a:prstGeom>
        </p:spPr>
      </p:pic>
      <p:pic>
        <p:nvPicPr>
          <p:cNvPr id="8" name="Afbeelding 7">
            <a:extLst>
              <a:ext uri="{FF2B5EF4-FFF2-40B4-BE49-F238E27FC236}">
                <a16:creationId xmlns:a16="http://schemas.microsoft.com/office/drawing/2014/main" id="{51166C0D-D8B6-BCDC-B074-B7914AADB6D7}"/>
              </a:ext>
            </a:extLst>
          </p:cNvPr>
          <p:cNvPicPr>
            <a:picLocks noChangeAspect="1"/>
          </p:cNvPicPr>
          <p:nvPr/>
        </p:nvPicPr>
        <p:blipFill>
          <a:blip r:embed="rId3"/>
          <a:stretch>
            <a:fillRect/>
          </a:stretch>
        </p:blipFill>
        <p:spPr>
          <a:xfrm>
            <a:off x="2241293" y="1636415"/>
            <a:ext cx="201185" cy="213378"/>
          </a:xfrm>
          <a:prstGeom prst="rect">
            <a:avLst/>
          </a:prstGeom>
        </p:spPr>
      </p:pic>
      <p:sp>
        <p:nvSpPr>
          <p:cNvPr id="7" name="Tijdelijke aanduiding voor tekst 4">
            <a:extLst>
              <a:ext uri="{FF2B5EF4-FFF2-40B4-BE49-F238E27FC236}">
                <a16:creationId xmlns:a16="http://schemas.microsoft.com/office/drawing/2014/main" id="{3639ED0E-2A4D-D9A7-D64A-BBE161E9A8A1}"/>
              </a:ext>
            </a:extLst>
          </p:cNvPr>
          <p:cNvSpPr txBox="1">
            <a:spLocks/>
          </p:cNvSpPr>
          <p:nvPr/>
        </p:nvSpPr>
        <p:spPr>
          <a:xfrm>
            <a:off x="616939" y="3770026"/>
            <a:ext cx="3240000" cy="35112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In de regio Amsterdam is de afstand tot ziekenhuislocaties (in kilometers) relatief groot. </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11" name="Afbeelding 10">
            <a:extLst>
              <a:ext uri="{FF2B5EF4-FFF2-40B4-BE49-F238E27FC236}">
                <a16:creationId xmlns:a16="http://schemas.microsoft.com/office/drawing/2014/main" id="{492C461A-2142-E351-FDF3-AF28988CFCC0}"/>
              </a:ext>
            </a:extLst>
          </p:cNvPr>
          <p:cNvPicPr>
            <a:picLocks noChangeAspect="1"/>
          </p:cNvPicPr>
          <p:nvPr/>
        </p:nvPicPr>
        <p:blipFill>
          <a:blip r:embed="rId4"/>
          <a:stretch>
            <a:fillRect/>
          </a:stretch>
        </p:blipFill>
        <p:spPr>
          <a:xfrm>
            <a:off x="1798035" y="1826582"/>
            <a:ext cx="201185" cy="213378"/>
          </a:xfrm>
          <a:prstGeom prst="rect">
            <a:avLst/>
          </a:prstGeom>
        </p:spPr>
      </p:pic>
      <p:pic>
        <p:nvPicPr>
          <p:cNvPr id="14" name="Afbeelding 13">
            <a:extLst>
              <a:ext uri="{FF2B5EF4-FFF2-40B4-BE49-F238E27FC236}">
                <a16:creationId xmlns:a16="http://schemas.microsoft.com/office/drawing/2014/main" id="{C0567726-6DB8-F633-2EA1-6C9742B41ED0}"/>
              </a:ext>
            </a:extLst>
          </p:cNvPr>
          <p:cNvPicPr>
            <a:picLocks noChangeAspect="1"/>
          </p:cNvPicPr>
          <p:nvPr/>
        </p:nvPicPr>
        <p:blipFill>
          <a:blip r:embed="rId5"/>
          <a:stretch>
            <a:fillRect/>
          </a:stretch>
        </p:blipFill>
        <p:spPr>
          <a:xfrm>
            <a:off x="1873371" y="2052145"/>
            <a:ext cx="207282" cy="213378"/>
          </a:xfrm>
          <a:prstGeom prst="rect">
            <a:avLst/>
          </a:prstGeom>
        </p:spPr>
      </p:pic>
      <p:pic>
        <p:nvPicPr>
          <p:cNvPr id="16" name="Afbeelding 15">
            <a:extLst>
              <a:ext uri="{FF2B5EF4-FFF2-40B4-BE49-F238E27FC236}">
                <a16:creationId xmlns:a16="http://schemas.microsoft.com/office/drawing/2014/main" id="{09001A7A-8221-9607-1972-508F1CEB72C4}"/>
              </a:ext>
            </a:extLst>
          </p:cNvPr>
          <p:cNvPicPr>
            <a:picLocks noChangeAspect="1"/>
          </p:cNvPicPr>
          <p:nvPr/>
        </p:nvPicPr>
        <p:blipFill>
          <a:blip r:embed="rId6"/>
          <a:stretch>
            <a:fillRect/>
          </a:stretch>
        </p:blipFill>
        <p:spPr>
          <a:xfrm>
            <a:off x="2263002" y="1915244"/>
            <a:ext cx="195089" cy="213378"/>
          </a:xfrm>
          <a:prstGeom prst="rect">
            <a:avLst/>
          </a:prstGeom>
        </p:spPr>
      </p:pic>
      <p:sp>
        <p:nvSpPr>
          <p:cNvPr id="9" name="Tekstvak 8">
            <a:extLst>
              <a:ext uri="{FF2B5EF4-FFF2-40B4-BE49-F238E27FC236}">
                <a16:creationId xmlns:a16="http://schemas.microsoft.com/office/drawing/2014/main" id="{DFB865CB-CC60-544E-2B91-E482ABE3C73F}"/>
              </a:ext>
            </a:extLst>
          </p:cNvPr>
          <p:cNvSpPr txBox="1"/>
          <p:nvPr/>
        </p:nvSpPr>
        <p:spPr>
          <a:xfrm>
            <a:off x="2046485" y="2199334"/>
            <a:ext cx="319577" cy="207749"/>
          </a:xfrm>
          <a:prstGeom prst="rect">
            <a:avLst/>
          </a:prstGeom>
          <a:noFill/>
        </p:spPr>
        <p:txBody>
          <a:bodyPr wrap="square" rtlCol="0">
            <a:spAutoFit/>
          </a:bodyPr>
          <a:lstStyle/>
          <a:p>
            <a:r>
              <a:rPr lang="nl-NL" sz="750" b="1" dirty="0">
                <a:solidFill>
                  <a:srgbClr val="F3700D"/>
                </a:solidFill>
              </a:rPr>
              <a:t>E</a:t>
            </a:r>
          </a:p>
        </p:txBody>
      </p:sp>
      <p:sp>
        <p:nvSpPr>
          <p:cNvPr id="13" name="Tekstvak 12">
            <a:extLst>
              <a:ext uri="{FF2B5EF4-FFF2-40B4-BE49-F238E27FC236}">
                <a16:creationId xmlns:a16="http://schemas.microsoft.com/office/drawing/2014/main" id="{ACD568C5-C0F1-5D8A-4726-43BA898A3382}"/>
              </a:ext>
            </a:extLst>
          </p:cNvPr>
          <p:cNvSpPr txBox="1"/>
          <p:nvPr/>
        </p:nvSpPr>
        <p:spPr>
          <a:xfrm>
            <a:off x="2298303" y="2242626"/>
            <a:ext cx="319577" cy="207749"/>
          </a:xfrm>
          <a:prstGeom prst="rect">
            <a:avLst/>
          </a:prstGeom>
          <a:noFill/>
        </p:spPr>
        <p:txBody>
          <a:bodyPr wrap="square" rtlCol="0">
            <a:spAutoFit/>
          </a:bodyPr>
          <a:lstStyle/>
          <a:p>
            <a:r>
              <a:rPr lang="nl-NL" sz="750" b="1" dirty="0">
                <a:solidFill>
                  <a:srgbClr val="F3700D"/>
                </a:solidFill>
              </a:rPr>
              <a:t>F</a:t>
            </a:r>
          </a:p>
        </p:txBody>
      </p:sp>
    </p:spTree>
    <p:extLst>
      <p:ext uri="{BB962C8B-B14F-4D97-AF65-F5344CB8AC3E}">
        <p14:creationId xmlns:p14="http://schemas.microsoft.com/office/powerpoint/2010/main" val="253105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8B</a:t>
            </a:r>
            <a:r>
              <a:rPr kumimoji="0" lang="nl-NL" sz="2000" b="1" i="0" u="none" strike="noStrike" kern="1200" cap="none" spc="0" normalizeH="0" baseline="0" noProof="0" dirty="0">
                <a:ln>
                  <a:noFill/>
                </a:ln>
                <a:solidFill>
                  <a:srgbClr val="00305B"/>
                </a:solidFill>
                <a:effectLst/>
                <a:uLnTx/>
                <a:uFillTx/>
                <a:latin typeface="Verdana"/>
                <a:ea typeface="+mj-ea"/>
                <a:cs typeface="+mj-cs"/>
              </a:rPr>
              <a:t>. MSZ – aantal DBC’s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2594071"/>
            <a:ext cx="2520000" cy="21578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Amsterdam dat onder behandeling is in een algemeen ziekenhuis stijgt van 383.360 in 2023 naar </a:t>
            </a:r>
            <a:r>
              <a:rPr lang="nl-NL" sz="750" dirty="0">
                <a:solidFill>
                  <a:srgbClr val="00305B"/>
                </a:solidFill>
                <a:latin typeface="Verdana"/>
              </a:rPr>
              <a:t>478.910</a:t>
            </a:r>
            <a:r>
              <a:rPr kumimoji="0" lang="nl-NL" sz="750" b="0" i="0" u="none" strike="noStrike" kern="1200" cap="none" spc="0" normalizeH="0" baseline="0" noProof="0" dirty="0">
                <a:ln>
                  <a:noFill/>
                </a:ln>
                <a:solidFill>
                  <a:srgbClr val="00305B"/>
                </a:solidFill>
                <a:effectLst/>
                <a:uLnTx/>
                <a:uFillTx/>
                <a:latin typeface="Verdana"/>
                <a:ea typeface="+mn-ea"/>
                <a:cs typeface="+mn-cs"/>
              </a:rPr>
              <a:t> in 2040; dit is een stijging van 95.550 personen, een toename van </a:t>
            </a:r>
            <a:r>
              <a:rPr lang="nl-NL" sz="750" dirty="0">
                <a:solidFill>
                  <a:srgbClr val="00305B"/>
                </a:solidFill>
                <a:latin typeface="Verdana"/>
              </a:rPr>
              <a:t>24,9</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Amsterdam dat onder behandeling is in een algemeen ziekenhuis stijgt in de regio Amsterdam sterker dan de gemiddelde stijging in Nederland.</a:t>
            </a:r>
            <a:r>
              <a:rPr lang="nl-NL" sz="750" i="1" dirty="0">
                <a:solidFill>
                  <a:srgbClr val="FF0000"/>
                </a:solidFill>
              </a:rPr>
              <a:t>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6264234" y="2594071"/>
            <a:ext cx="2519765" cy="21578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DBC’s in de regio Amsterdam stijgt met 28,2% in de periode 2023-2040.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stijging van het aantal DBC’s in de regio Amsterdam is </a:t>
            </a:r>
            <a:r>
              <a:rPr lang="nl-NL" sz="750" dirty="0">
                <a:solidFill>
                  <a:srgbClr val="00305B"/>
                </a:solidFill>
                <a:latin typeface="Verdana"/>
              </a:rPr>
              <a:t>licht sterker</a:t>
            </a:r>
            <a:r>
              <a:rPr kumimoji="0" lang="nl-NL" sz="750" b="0" i="0" u="none" strike="noStrike" kern="1200" cap="none" spc="0" normalizeH="0" baseline="0" noProof="0" dirty="0">
                <a:ln>
                  <a:noFill/>
                </a:ln>
                <a:solidFill>
                  <a:srgbClr val="00305B"/>
                </a:solidFill>
                <a:effectLst/>
                <a:uLnTx/>
                <a:uFillTx/>
                <a:latin typeface="Verdana"/>
                <a:ea typeface="+mn-ea"/>
                <a:cs typeface="+mn-cs"/>
              </a:rPr>
              <a:t>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AA0A5B2D-F51B-2D20-48AC-CC611D39321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2519999" cy="1679999"/>
          </a:xfrm>
          <a:prstGeom prst="rect">
            <a:avLst/>
          </a:prstGeom>
        </p:spPr>
      </p:pic>
      <p:pic>
        <p:nvPicPr>
          <p:cNvPr id="9" name="Afbeelding 8">
            <a:extLst>
              <a:ext uri="{FF2B5EF4-FFF2-40B4-BE49-F238E27FC236}">
                <a16:creationId xmlns:a16="http://schemas.microsoft.com/office/drawing/2014/main" id="{2340125E-1393-9DC4-5F1D-1D9A305B2DD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63999" y="869431"/>
            <a:ext cx="2519999" cy="1679999"/>
          </a:xfrm>
          <a:prstGeom prst="rect">
            <a:avLst/>
          </a:prstGeom>
        </p:spPr>
      </p:pic>
      <p:pic>
        <p:nvPicPr>
          <p:cNvPr id="2" name="Afbeelding 1">
            <a:extLst>
              <a:ext uri="{FF2B5EF4-FFF2-40B4-BE49-F238E27FC236}">
                <a16:creationId xmlns:a16="http://schemas.microsoft.com/office/drawing/2014/main" id="{966F1EF5-BBD2-4D15-CAA1-8180433EC1E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40469" y="869431"/>
            <a:ext cx="2519999" cy="1679999"/>
          </a:xfrm>
          <a:prstGeom prst="rect">
            <a:avLst/>
          </a:prstGeom>
        </p:spPr>
      </p:pic>
      <p:sp>
        <p:nvSpPr>
          <p:cNvPr id="3" name="Tijdelijke aanduiding voor tekst 4">
            <a:extLst>
              <a:ext uri="{FF2B5EF4-FFF2-40B4-BE49-F238E27FC236}">
                <a16:creationId xmlns:a16="http://schemas.microsoft.com/office/drawing/2014/main" id="{C83C9A8D-FDC8-AEE7-F7C8-735A8B4C4F45}"/>
              </a:ext>
            </a:extLst>
          </p:cNvPr>
          <p:cNvSpPr txBox="1">
            <a:spLocks/>
          </p:cNvSpPr>
          <p:nvPr/>
        </p:nvSpPr>
        <p:spPr>
          <a:xfrm>
            <a:off x="3440469" y="2597340"/>
            <a:ext cx="2520000" cy="215454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Amsterdam dat onder behandeling is in een UMC stijgt van 88.660 in 2023 naar 109.060 in 2040; dit is een stijging van 20.400 personen, een toename van 23,0%.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Amsterdam dat onder behandeling is in een UMC stijgt in de regio Amsterdam licht sterker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3516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4</a:t>
            </a:fld>
            <a:endParaRPr lang="nl-NL" dirty="0"/>
          </a:p>
        </p:txBody>
      </p:sp>
      <p:sp>
        <p:nvSpPr>
          <p:cNvPr id="6" name="Tijdelijke aanduiding voor tekst 5">
            <a:extLst>
              <a:ext uri="{FF2B5EF4-FFF2-40B4-BE49-F238E27FC236}">
                <a16:creationId xmlns:a16="http://schemas.microsoft.com/office/drawing/2014/main" id="{DFC44281-2670-4996-804C-B8F31FE680D6}"/>
              </a:ext>
            </a:extLst>
          </p:cNvPr>
          <p:cNvSpPr>
            <a:spLocks noGrp="1"/>
          </p:cNvSpPr>
          <p:nvPr>
            <p:ph type="body" sz="half" idx="2"/>
          </p:nvPr>
        </p:nvSpPr>
        <p:spPr>
          <a:xfrm>
            <a:off x="5081860" y="545877"/>
            <a:ext cx="3481640" cy="2951999"/>
          </a:xfrm>
        </p:spPr>
        <p:txBody>
          <a:bodyPr/>
          <a:lstStyle/>
          <a:p>
            <a:r>
              <a:rPr lang="nl-NL" b="1" dirty="0">
                <a:effectLst/>
                <a:latin typeface="Verdana" panose="020B0604030504040204" pitchFamily="34" charset="0"/>
                <a:ea typeface="Calibri" panose="020F0502020204030204" pitchFamily="34" charset="0"/>
                <a:cs typeface="Times New Roman" panose="02020603050405020304" pitchFamily="18" charset="0"/>
              </a:rPr>
              <a:t>Samenvatting en belangrijkste conclusies</a:t>
            </a:r>
          </a:p>
          <a:p>
            <a:endParaRPr lang="nl-NL" b="1" dirty="0">
              <a:effectLst/>
              <a:latin typeface="Verdana" panose="020B0604030504040204" pitchFamily="34" charset="0"/>
              <a:ea typeface="Calibri" panose="020F0502020204030204" pitchFamily="34" charset="0"/>
              <a:cs typeface="Times New Roman" panose="02020603050405020304" pitchFamily="18" charset="0"/>
            </a:endParaRPr>
          </a:p>
          <a:p>
            <a:r>
              <a:rPr lang="nl-NL" b="1" dirty="0">
                <a:effectLst/>
                <a:latin typeface="Verdana" panose="020B0604030504040204" pitchFamily="34" charset="0"/>
                <a:ea typeface="Calibri" panose="020F0502020204030204" pitchFamily="34" charset="0"/>
                <a:cs typeface="Times New Roman" panose="02020603050405020304" pitchFamily="18" charset="0"/>
              </a:rPr>
              <a:t>A. Kenmerken van de regio:</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Demografie</a:t>
            </a: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Sociale factoren</a:t>
            </a:r>
            <a:endParaRPr lang="nl-NL" dirty="0">
              <a:effectLst/>
              <a:latin typeface="Verdana" panose="020B060403050404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Gezondheid en leefstijl</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IZA-doelgroepen</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Fysieke omgeving</a:t>
            </a: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Arbeidsmarkt</a:t>
            </a:r>
          </a:p>
          <a:p>
            <a:endParaRPr lang="nl-NL" dirty="0">
              <a:effectLst/>
              <a:latin typeface="Verdana" panose="020B0604030504040204" pitchFamily="34" charset="0"/>
              <a:ea typeface="Calibri" panose="020F0502020204030204" pitchFamily="34" charset="0"/>
              <a:cs typeface="Times New Roman" panose="02020603050405020304" pitchFamily="18" charset="0"/>
            </a:endParaRPr>
          </a:p>
          <a:p>
            <a:r>
              <a:rPr lang="nl-NL" b="1" dirty="0">
                <a:latin typeface="Verdana" panose="020B0604030504040204" pitchFamily="34" charset="0"/>
                <a:ea typeface="Calibri" panose="020F0502020204030204" pitchFamily="34" charset="0"/>
                <a:cs typeface="Times New Roman" panose="02020603050405020304" pitchFamily="18" charset="0"/>
              </a:rPr>
              <a:t>B. Zorg in de regio (per sector):</a:t>
            </a:r>
            <a:endParaRPr lang="nl-NL" b="1" dirty="0">
              <a:effectLst/>
              <a:latin typeface="Verdana" panose="020B0604030504040204" pitchFamily="34" charset="0"/>
              <a:ea typeface="Calibri" panose="020F0502020204030204" pitchFamily="34" charset="0"/>
              <a:cs typeface="Times New Roman" panose="02020603050405020304" pitchFamily="18" charset="0"/>
            </a:endParaRP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Huisartsenzorg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Medisch specialistische 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Acute 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Geboortezorg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Geestelijke gezondheidszorg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Verpleeg- en verzorgingshuizen en thuiszorg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Gehandicaptenzorg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Jeugdwet en </a:t>
            </a:r>
            <a:r>
              <a:rPr lang="nl-NL" dirty="0" err="1">
                <a:latin typeface="Verdana" panose="020B0604030504040204" pitchFamily="34" charset="0"/>
                <a:cs typeface="Times New Roman" panose="02020603050405020304" pitchFamily="18" charset="0"/>
              </a:rPr>
              <a:t>Wmo</a:t>
            </a:r>
            <a:endParaRPr lang="nl-NL" dirty="0">
              <a:latin typeface="Verdana" panose="020B0604030504040204" pitchFamily="34" charset="0"/>
              <a:cs typeface="Times New Roman" panose="02020603050405020304" pitchFamily="18" charset="0"/>
            </a:endParaRP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Preventie</a:t>
            </a:r>
          </a:p>
          <a:p>
            <a:endParaRPr lang="nl-NL" dirty="0"/>
          </a:p>
          <a:p>
            <a:r>
              <a:rPr lang="nl-NL" b="1" dirty="0"/>
              <a:t>C. Regionale samenwerking</a:t>
            </a:r>
          </a:p>
          <a:p>
            <a:endParaRPr lang="nl-NL" dirty="0"/>
          </a:p>
          <a:p>
            <a:r>
              <a:rPr lang="nl-NL" b="1" dirty="0"/>
              <a:t>D. Conclusies</a:t>
            </a:r>
            <a:endParaRPr lang="nl-NL" dirty="0"/>
          </a:p>
          <a:p>
            <a:pPr marL="457200" indent="-457200">
              <a:buAutoNum type="arabicPeriod"/>
            </a:pPr>
            <a:endParaRPr lang="nl-NL" sz="1600" dirty="0"/>
          </a:p>
          <a:p>
            <a:pPr marL="457200" indent="-457200">
              <a:buAutoNum type="arabicPeriod"/>
            </a:pPr>
            <a:endParaRPr lang="nl-NL" sz="1600" dirty="0"/>
          </a:p>
          <a:p>
            <a:pPr marL="457200" indent="-457200">
              <a:buAutoNum type="arabicPeriod"/>
            </a:pPr>
            <a:endParaRPr lang="nl-NL" sz="2000"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Inhoudsopgave</a:t>
            </a:r>
          </a:p>
          <a:p>
            <a:endParaRPr lang="nl-NL" dirty="0"/>
          </a:p>
        </p:txBody>
      </p:sp>
    </p:spTree>
    <p:extLst>
      <p:ext uri="{BB962C8B-B14F-4D97-AF65-F5344CB8AC3E}">
        <p14:creationId xmlns:p14="http://schemas.microsoft.com/office/powerpoint/2010/main" val="3965279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8C. MSZ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6939" y="854388"/>
            <a:ext cx="4101220" cy="32096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i="1" dirty="0">
                <a:solidFill>
                  <a:srgbClr val="FF0000"/>
                </a:solidFill>
              </a:rPr>
              <a:t>Op dit moment loopt er een apart traject voor de uitvoering van de VWS-opdracht Toegankelijkheid van MSZ en (regio)rapportages. De uitkomsten hiervan kunnen t.z.t. mogelijk worden verwerkt in dit regiobeeld. </a:t>
            </a:r>
            <a:endParaRPr kumimoji="0" lang="nl-NL" sz="750" b="0" i="1"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2899703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8D. MSZ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72599"/>
            <a:ext cx="5040000" cy="2550547"/>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79637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800" dirty="0">
                <a:solidFill>
                  <a:srgbClr val="00305B"/>
                </a:solidFill>
              </a:rPr>
              <a:t>De </a:t>
            </a:r>
            <a:r>
              <a:rPr kumimoji="0" lang="nl-NL" sz="800" b="0" i="0" u="none" strike="noStrike" kern="1200" cap="none" spc="0" normalizeH="0" baseline="0" noProof="0" dirty="0">
                <a:ln>
                  <a:noFill/>
                </a:ln>
                <a:solidFill>
                  <a:srgbClr val="00305B"/>
                </a:solidFill>
                <a:effectLst/>
                <a:uLnTx/>
                <a:uFillTx/>
                <a:latin typeface="Verdana"/>
                <a:ea typeface="+mn-ea"/>
                <a:cs typeface="+mn-cs"/>
              </a:rPr>
              <a:t>gemiddelde kosten voor medisch specialistische zorg liggen in de regio Amsterdam voor alle </a:t>
            </a:r>
            <a:r>
              <a:rPr lang="nl-NL" sz="800" dirty="0">
                <a:solidFill>
                  <a:srgbClr val="00305B"/>
                </a:solidFill>
                <a:latin typeface="Verdana"/>
              </a:rPr>
              <a:t>leeftijdscategorieën op of rondom </a:t>
            </a:r>
            <a:r>
              <a:rPr kumimoji="0" lang="nl-NL" sz="80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800" i="1" dirty="0">
                <a:solidFill>
                  <a:srgbClr val="FF0000"/>
                </a:solidFill>
              </a:rPr>
              <a:t>Verdere duiding/aanvulling door regio…</a:t>
            </a: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971802" y="2268402"/>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5676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8E. MSZ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520615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9.	</a:t>
            </a:r>
            <a:r>
              <a:rPr lang="nl-NL" sz="3000" dirty="0">
                <a:solidFill>
                  <a:srgbClr val="FFFFFF"/>
                </a:solidFill>
                <a:latin typeface="+mj-lt"/>
                <a:ea typeface="+mj-ea"/>
                <a:cs typeface="+mj-cs"/>
              </a:rPr>
              <a:t>Acute 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43</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Ambulance silhouet">
            <a:extLst>
              <a:ext uri="{FF2B5EF4-FFF2-40B4-BE49-F238E27FC236}">
                <a16:creationId xmlns:a16="http://schemas.microsoft.com/office/drawing/2014/main" id="{BD1B6930-679D-50D0-B8E9-DD8885FDAE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8664" y="1712100"/>
            <a:ext cx="1466850" cy="1466850"/>
          </a:xfrm>
          <a:prstGeom prst="rect">
            <a:avLst/>
          </a:prstGeom>
        </p:spPr>
      </p:pic>
      <p:sp>
        <p:nvSpPr>
          <p:cNvPr id="9" name="Tijdelijke aanduiding voor tekst 4">
            <a:extLst>
              <a:ext uri="{FF2B5EF4-FFF2-40B4-BE49-F238E27FC236}">
                <a16:creationId xmlns:a16="http://schemas.microsoft.com/office/drawing/2014/main" id="{0AD71868-58B4-BDCD-57B1-7FF48201D1D3}"/>
              </a:ext>
            </a:extLst>
          </p:cNvPr>
          <p:cNvSpPr txBox="1">
            <a:spLocks/>
          </p:cNvSpPr>
          <p:nvPr/>
        </p:nvSpPr>
        <p:spPr>
          <a:xfrm>
            <a:off x="728664" y="3607324"/>
            <a:ext cx="1776053" cy="50112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auto" latinLnBrk="0" hangingPunct="1">
              <a:spcBef>
                <a:spcPts val="750"/>
              </a:spcBef>
              <a:spcAft>
                <a:spcPts val="0"/>
              </a:spcAft>
              <a:buClrTx/>
              <a:buSzTx/>
              <a:buFont typeface="Arial" panose="020B0604020202020204" pitchFamily="34" charset="0"/>
              <a:buNone/>
              <a:tabLst/>
              <a:defRPr/>
            </a:pPr>
            <a:r>
              <a:rPr lang="nl-NL" sz="750" dirty="0">
                <a:solidFill>
                  <a:srgbClr val="00305B"/>
                </a:solidFill>
                <a:latin typeface="Verdana" panose="020B0604030504040204" pitchFamily="34" charset="0"/>
                <a:ea typeface="Verdana" panose="020B0604030504040204" pitchFamily="34" charset="0"/>
              </a:rPr>
              <a:t>Zie ook het ROAZ-beeld van de ROAZ-regio Traumazorgnetwerk Noord-Holland/Flevoland.</a:t>
            </a: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8" name="Tijdelijke aanduiding voor inhoud 2">
            <a:extLst>
              <a:ext uri="{FF2B5EF4-FFF2-40B4-BE49-F238E27FC236}">
                <a16:creationId xmlns:a16="http://schemas.microsoft.com/office/drawing/2014/main" id="{F9B52E4A-DD4B-4D7B-444A-8DEC2FC77297}"/>
              </a:ext>
            </a:extLst>
          </p:cNvPr>
          <p:cNvSpPr txBox="1">
            <a:spLocks/>
          </p:cNvSpPr>
          <p:nvPr/>
        </p:nvSpPr>
        <p:spPr>
          <a:xfrm>
            <a:off x="4319515" y="2098548"/>
            <a:ext cx="4095821" cy="256320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erdana" pitchFamily="34" charset="0"/>
                <a:ea typeface="Verdana" pitchFamily="34" charset="0"/>
                <a:cs typeface="Verdana" pitchFamily="34" charset="0"/>
              </a:defRPr>
            </a:lvl1pPr>
            <a:lvl2pPr marL="134541" indent="-134541" algn="l" defTabSz="685800" rtl="0" eaLnBrk="1" latinLnBrk="0" hangingPunct="1">
              <a:lnSpc>
                <a:spcPct val="90000"/>
              </a:lnSpc>
              <a:spcBef>
                <a:spcPts val="375"/>
              </a:spcBef>
              <a:buFont typeface="Arial" pitchFamily="34" charset="0"/>
              <a:buChar char="•"/>
              <a:defRPr sz="1350" kern="1200">
                <a:solidFill>
                  <a:schemeClr val="tx1"/>
                </a:solidFill>
                <a:latin typeface="Verdana" pitchFamily="34" charset="0"/>
                <a:ea typeface="Verdana" pitchFamily="34" charset="0"/>
                <a:cs typeface="Verdana" pitchFamily="34" charset="0"/>
              </a:defRPr>
            </a:lvl2pPr>
            <a:lvl3pPr marL="297000" indent="-189000" algn="l" defTabSz="685800" rtl="0" eaLnBrk="1" latinLnBrk="0" hangingPunct="1">
              <a:lnSpc>
                <a:spcPct val="90000"/>
              </a:lnSpc>
              <a:spcBef>
                <a:spcPts val="375"/>
              </a:spcBef>
              <a:buFontTx/>
              <a:buBlip>
                <a:blip r:embed="rId4"/>
              </a:buBlip>
              <a:defRPr sz="1350" kern="1200">
                <a:solidFill>
                  <a:schemeClr val="tx1"/>
                </a:solidFill>
                <a:latin typeface="Verdana" pitchFamily="34" charset="0"/>
                <a:ea typeface="Verdana" pitchFamily="34" charset="0"/>
                <a:cs typeface="Verdana" pitchFamily="34" charset="0"/>
              </a:defRPr>
            </a:lvl3pPr>
            <a:lvl4pPr marL="404813" indent="-108000" algn="l" defTabSz="685800" rtl="0" eaLnBrk="1" latinLnBrk="0" hangingPunct="1">
              <a:lnSpc>
                <a:spcPct val="90000"/>
              </a:lnSpc>
              <a:spcBef>
                <a:spcPts val="375"/>
              </a:spcBef>
              <a:buSzPct val="100000"/>
              <a:buFontTx/>
              <a:buBlip>
                <a:blip r:embed="rId5"/>
              </a:buBlip>
              <a:defRPr sz="135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Acute zorgvoorzieningen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Bezoeken huisartsenpost en SEH</a:t>
            </a:r>
          </a:p>
          <a:p>
            <a:pPr marL="457200" indent="-342900" defTabSz="914400">
              <a:lnSpc>
                <a:spcPct val="120000"/>
              </a:lnSpc>
              <a:spcBef>
                <a:spcPts val="400"/>
              </a:spcBef>
              <a:buFont typeface="+mj-lt"/>
              <a:buAutoNum type="alphaUcPeriod"/>
            </a:pPr>
            <a:r>
              <a:rPr lang="nl-NL" sz="1000" i="1">
                <a:solidFill>
                  <a:srgbClr val="FF0000"/>
                </a:solidFill>
                <a:latin typeface="+mn-lt"/>
                <a:ea typeface="+mn-ea"/>
                <a:cs typeface="+mn-cs"/>
              </a:rPr>
              <a:t>Eventuele andere items – toe te voegen door de regio</a:t>
            </a: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Tree>
    <p:extLst>
      <p:ext uri="{BB962C8B-B14F-4D97-AF65-F5344CB8AC3E}">
        <p14:creationId xmlns:p14="http://schemas.microsoft.com/office/powerpoint/2010/main" val="1630184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9A. Acute Zorg – acute zorgvoorzieningen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3" y="860856"/>
            <a:ext cx="4140097" cy="367020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Amsterdam zijn vijf SEH’s: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err="1">
                <a:ln>
                  <a:noFill/>
                </a:ln>
                <a:solidFill>
                  <a:srgbClr val="00305B"/>
                </a:solidFill>
                <a:effectLst/>
                <a:uLnTx/>
                <a:uFillTx/>
                <a:latin typeface="Verdana"/>
                <a:ea typeface="+mn-ea"/>
                <a:cs typeface="+mn-cs"/>
              </a:rPr>
              <a:t>BovenIJ</a:t>
            </a:r>
            <a:r>
              <a:rPr kumimoji="0" lang="nl-NL" sz="750" b="0" i="0" u="none" strike="noStrike" kern="1200" cap="none" spc="0" normalizeH="0" baseline="0" noProof="0" dirty="0">
                <a:ln>
                  <a:noFill/>
                </a:ln>
                <a:solidFill>
                  <a:srgbClr val="00305B"/>
                </a:solidFill>
                <a:effectLst/>
                <a:uLnTx/>
                <a:uFillTx/>
                <a:latin typeface="Verdana"/>
                <a:ea typeface="+mn-ea"/>
                <a:cs typeface="+mn-cs"/>
              </a:rPr>
              <a:t> Ziekenhuis (Amsterdam)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Onze Lieve Vrouwen Gasthuis locatie West (Amsterdam)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a:solidFill>
                  <a:srgbClr val="00305B"/>
                </a:solidFill>
                <a:latin typeface="Verdana"/>
              </a:rPr>
              <a:t>Onze Lieve Vrouwen Gasthuis locatie Oost (Amsterdam)</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Emma Kinderziekenhuis (Amsterdam)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Amsterdam UMC: locatie VUMC (Amsterdam) – UMC</a:t>
            </a:r>
          </a:p>
          <a:p>
            <a:pPr marL="0" marR="0" lvl="0" indent="0" algn="l" defTabSz="685800" rtl="0" eaLnBrk="1" fontAlgn="auto" latinLnBrk="0" hangingPunct="1">
              <a:lnSpc>
                <a:spcPct val="120000"/>
              </a:lnSpc>
              <a:spcBef>
                <a:spcPts val="0"/>
              </a:spcBef>
              <a:buClr>
                <a:srgbClr val="E17000"/>
              </a:buClr>
              <a:buSzTx/>
              <a:buNone/>
              <a:tabLst/>
              <a:defRPr/>
            </a:pPr>
            <a:endParaRPr kumimoji="0" lang="nl-NL" sz="750" b="1" i="0" u="none" strike="noStrike" kern="1200" cap="none" spc="0" normalizeH="0" baseline="0" noProof="0" dirty="0">
              <a:ln>
                <a:noFill/>
              </a:ln>
              <a:solidFill>
                <a:srgbClr val="00305B"/>
              </a:solidFill>
              <a:effectLst/>
              <a:uLnTx/>
              <a:uFillTx/>
              <a:latin typeface="Verdana"/>
              <a:ea typeface="+mn-ea"/>
              <a:cs typeface="+mn-cs"/>
            </a:endParaRPr>
          </a:p>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Amsterdam zijn vijf huisartsenposten:</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Amsterdam Noord</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Amsterdam West</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Amsterdam </a:t>
            </a:r>
            <a:r>
              <a:rPr lang="nl-NL" sz="750" dirty="0" err="1">
                <a:solidFill>
                  <a:srgbClr val="00305B"/>
                </a:solidFill>
                <a:latin typeface="Verdana"/>
              </a:rPr>
              <a:t>CentrumOost</a:t>
            </a:r>
            <a:endParaRPr lang="nl-NL" sz="750" dirty="0">
              <a:solidFill>
                <a:srgbClr val="00305B"/>
              </a:solidFill>
              <a:latin typeface="Verdana"/>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Amsterdam Zuid</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Amsterdam Zuidoost</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endParaRPr lang="nl-NL" sz="750" dirty="0">
              <a:solidFill>
                <a:srgbClr val="00305B"/>
              </a:solidFill>
              <a:latin typeface="Verdana"/>
            </a:endParaRPr>
          </a:p>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lang="nl-NL" sz="750" dirty="0">
                <a:solidFill>
                  <a:srgbClr val="00305B"/>
                </a:solidFill>
                <a:latin typeface="Verdana"/>
              </a:rPr>
              <a:t>In de regio Amsterdam zijn twee aanbieders van acute GGZ</a:t>
            </a: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285750" marR="0" lvl="0" indent="-285750" algn="l" defTabSz="685800" rtl="0" eaLnBrk="1" fontAlgn="auto" latinLnBrk="0" hangingPunct="1">
              <a:lnSpc>
                <a:spcPct val="120000"/>
              </a:lnSpc>
              <a:spcBef>
                <a:spcPts val="0"/>
              </a:spcBef>
              <a:spcAft>
                <a:spcPts val="600"/>
              </a:spcAft>
              <a:buClr>
                <a:srgbClr val="E17000"/>
              </a:buClr>
              <a:buSzTx/>
              <a:buFont typeface="+mj-lt"/>
              <a:buAutoNum type="romanUcPeriod"/>
              <a:tabLst/>
              <a:defRPr/>
            </a:pPr>
            <a:r>
              <a:rPr kumimoji="0" lang="nl-NL" sz="750" b="0" i="0" u="none" strike="noStrike" kern="1200" cap="none" spc="0" normalizeH="0" baseline="0" noProof="0" dirty="0" err="1">
                <a:ln>
                  <a:noFill/>
                </a:ln>
                <a:solidFill>
                  <a:srgbClr val="00305B"/>
                </a:solidFill>
                <a:effectLst/>
                <a:uLnTx/>
                <a:uFillTx/>
                <a:latin typeface="Verdana"/>
                <a:ea typeface="+mn-ea"/>
                <a:cs typeface="+mn-cs"/>
              </a:rPr>
              <a:t>Arkin</a:t>
            </a:r>
            <a:r>
              <a:rPr kumimoji="0" lang="nl-NL" sz="750" b="0" i="0" u="none" strike="noStrike" kern="1200" cap="none" spc="0" normalizeH="0" baseline="0" noProof="0" dirty="0">
                <a:ln>
                  <a:noFill/>
                </a:ln>
                <a:solidFill>
                  <a:srgbClr val="00305B"/>
                </a:solidFill>
                <a:effectLst/>
                <a:uLnTx/>
                <a:uFillTx/>
                <a:latin typeface="Verdana"/>
                <a:ea typeface="+mn-ea"/>
                <a:cs typeface="+mn-cs"/>
              </a:rPr>
              <a:t> SPA, Amsterdam</a:t>
            </a:r>
            <a:endParaRPr kumimoji="0" lang="nl-NL" sz="750" b="1" i="0" u="none" strike="noStrike" kern="1200" cap="none" spc="0" normalizeH="0" baseline="0" noProof="0" dirty="0">
              <a:ln>
                <a:noFill/>
              </a:ln>
              <a:solidFill>
                <a:srgbClr val="F3700D"/>
              </a:solidFill>
              <a:effectLst/>
              <a:uLnTx/>
              <a:uFillTx/>
              <a:latin typeface="Verdana"/>
              <a:ea typeface="+mn-ea"/>
              <a:cs typeface="+mn-cs"/>
            </a:endParaRPr>
          </a:p>
        </p:txBody>
      </p:sp>
      <p:sp>
        <p:nvSpPr>
          <p:cNvPr id="7" name="Tijdelijke aanduiding voor tekst 4">
            <a:extLst>
              <a:ext uri="{FF2B5EF4-FFF2-40B4-BE49-F238E27FC236}">
                <a16:creationId xmlns:a16="http://schemas.microsoft.com/office/drawing/2014/main" id="{3639ED0E-2A4D-D9A7-D64A-BBE161E9A8A1}"/>
              </a:ext>
            </a:extLst>
          </p:cNvPr>
          <p:cNvSpPr txBox="1">
            <a:spLocks/>
          </p:cNvSpPr>
          <p:nvPr/>
        </p:nvSpPr>
        <p:spPr>
          <a:xfrm>
            <a:off x="616939" y="3770026"/>
            <a:ext cx="3240000" cy="40473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In de regio Amsterdam is de afstand tot SEH’s en huisartsenposten (in kilometers) relatief groot. </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2" name="Afbeelding 1">
            <a:extLst>
              <a:ext uri="{FF2B5EF4-FFF2-40B4-BE49-F238E27FC236}">
                <a16:creationId xmlns:a16="http://schemas.microsoft.com/office/drawing/2014/main" id="{73446311-D3BF-BFC9-2D93-31460DAFA927}"/>
              </a:ext>
            </a:extLst>
          </p:cNvPr>
          <p:cNvPicPr>
            <a:picLocks noChangeAspect="1"/>
          </p:cNvPicPr>
          <p:nvPr/>
        </p:nvPicPr>
        <p:blipFill rotWithShape="1">
          <a:blip r:embed="rId2"/>
          <a:srcRect/>
          <a:stretch/>
        </p:blipFill>
        <p:spPr>
          <a:xfrm>
            <a:off x="841791" y="860856"/>
            <a:ext cx="2790295" cy="2790295"/>
          </a:xfrm>
          <a:prstGeom prst="rect">
            <a:avLst/>
          </a:prstGeom>
        </p:spPr>
      </p:pic>
      <p:pic>
        <p:nvPicPr>
          <p:cNvPr id="16" name="Afbeelding 15">
            <a:extLst>
              <a:ext uri="{FF2B5EF4-FFF2-40B4-BE49-F238E27FC236}">
                <a16:creationId xmlns:a16="http://schemas.microsoft.com/office/drawing/2014/main" id="{30941246-59FB-0246-4CFD-4915ED66E913}"/>
              </a:ext>
            </a:extLst>
          </p:cNvPr>
          <p:cNvPicPr>
            <a:picLocks noChangeAspect="1"/>
          </p:cNvPicPr>
          <p:nvPr/>
        </p:nvPicPr>
        <p:blipFill>
          <a:blip r:embed="rId3"/>
          <a:stretch>
            <a:fillRect/>
          </a:stretch>
        </p:blipFill>
        <p:spPr>
          <a:xfrm>
            <a:off x="2168177" y="1702474"/>
            <a:ext cx="195089" cy="213378"/>
          </a:xfrm>
          <a:prstGeom prst="rect">
            <a:avLst/>
          </a:prstGeom>
        </p:spPr>
      </p:pic>
      <p:pic>
        <p:nvPicPr>
          <p:cNvPr id="18" name="Afbeelding 17">
            <a:extLst>
              <a:ext uri="{FF2B5EF4-FFF2-40B4-BE49-F238E27FC236}">
                <a16:creationId xmlns:a16="http://schemas.microsoft.com/office/drawing/2014/main" id="{0D243A89-0210-AFD9-5FE3-F2C00F592307}"/>
              </a:ext>
            </a:extLst>
          </p:cNvPr>
          <p:cNvPicPr>
            <a:picLocks noChangeAspect="1"/>
          </p:cNvPicPr>
          <p:nvPr/>
        </p:nvPicPr>
        <p:blipFill>
          <a:blip r:embed="rId4"/>
          <a:stretch>
            <a:fillRect/>
          </a:stretch>
        </p:blipFill>
        <p:spPr>
          <a:xfrm>
            <a:off x="1885524" y="1915852"/>
            <a:ext cx="195089" cy="213378"/>
          </a:xfrm>
          <a:prstGeom prst="rect">
            <a:avLst/>
          </a:prstGeom>
        </p:spPr>
      </p:pic>
      <p:pic>
        <p:nvPicPr>
          <p:cNvPr id="20" name="Afbeelding 19">
            <a:extLst>
              <a:ext uri="{FF2B5EF4-FFF2-40B4-BE49-F238E27FC236}">
                <a16:creationId xmlns:a16="http://schemas.microsoft.com/office/drawing/2014/main" id="{7CFA3757-BD4C-A349-F45D-4F30DB141A29}"/>
              </a:ext>
            </a:extLst>
          </p:cNvPr>
          <p:cNvPicPr>
            <a:picLocks noChangeAspect="1"/>
          </p:cNvPicPr>
          <p:nvPr/>
        </p:nvPicPr>
        <p:blipFill>
          <a:blip r:embed="rId5"/>
          <a:stretch>
            <a:fillRect/>
          </a:stretch>
        </p:blipFill>
        <p:spPr>
          <a:xfrm>
            <a:off x="2329597" y="1961009"/>
            <a:ext cx="195089" cy="213378"/>
          </a:xfrm>
          <a:prstGeom prst="rect">
            <a:avLst/>
          </a:prstGeom>
        </p:spPr>
      </p:pic>
      <p:pic>
        <p:nvPicPr>
          <p:cNvPr id="22" name="Afbeelding 21">
            <a:extLst>
              <a:ext uri="{FF2B5EF4-FFF2-40B4-BE49-F238E27FC236}">
                <a16:creationId xmlns:a16="http://schemas.microsoft.com/office/drawing/2014/main" id="{CD92A20B-8C5F-9A60-D0B0-4E8F56B13762}"/>
              </a:ext>
            </a:extLst>
          </p:cNvPr>
          <p:cNvPicPr>
            <a:picLocks noChangeAspect="1"/>
          </p:cNvPicPr>
          <p:nvPr/>
        </p:nvPicPr>
        <p:blipFill>
          <a:blip r:embed="rId6"/>
          <a:stretch>
            <a:fillRect/>
          </a:stretch>
        </p:blipFill>
        <p:spPr>
          <a:xfrm>
            <a:off x="1983068" y="2129230"/>
            <a:ext cx="195089" cy="213378"/>
          </a:xfrm>
          <a:prstGeom prst="rect">
            <a:avLst/>
          </a:prstGeom>
        </p:spPr>
      </p:pic>
      <p:pic>
        <p:nvPicPr>
          <p:cNvPr id="24" name="Afbeelding 23">
            <a:extLst>
              <a:ext uri="{FF2B5EF4-FFF2-40B4-BE49-F238E27FC236}">
                <a16:creationId xmlns:a16="http://schemas.microsoft.com/office/drawing/2014/main" id="{106E96EC-F257-E67E-A8B3-9A68316148EE}"/>
              </a:ext>
            </a:extLst>
          </p:cNvPr>
          <p:cNvPicPr>
            <a:picLocks noChangeAspect="1"/>
          </p:cNvPicPr>
          <p:nvPr/>
        </p:nvPicPr>
        <p:blipFill>
          <a:blip r:embed="rId7"/>
          <a:stretch>
            <a:fillRect/>
          </a:stretch>
        </p:blipFill>
        <p:spPr>
          <a:xfrm>
            <a:off x="2339485" y="2266292"/>
            <a:ext cx="195089" cy="213378"/>
          </a:xfrm>
          <a:prstGeom prst="rect">
            <a:avLst/>
          </a:prstGeom>
        </p:spPr>
      </p:pic>
      <p:pic>
        <p:nvPicPr>
          <p:cNvPr id="38" name="Afbeelding 37">
            <a:extLst>
              <a:ext uri="{FF2B5EF4-FFF2-40B4-BE49-F238E27FC236}">
                <a16:creationId xmlns:a16="http://schemas.microsoft.com/office/drawing/2014/main" id="{6A361C89-F27B-168F-3627-154274CEF7EB}"/>
              </a:ext>
            </a:extLst>
          </p:cNvPr>
          <p:cNvPicPr>
            <a:picLocks noChangeAspect="1"/>
          </p:cNvPicPr>
          <p:nvPr/>
        </p:nvPicPr>
        <p:blipFill>
          <a:blip r:embed="rId8"/>
          <a:stretch>
            <a:fillRect/>
          </a:stretch>
        </p:blipFill>
        <p:spPr>
          <a:xfrm>
            <a:off x="2238474" y="2080172"/>
            <a:ext cx="176799" cy="213378"/>
          </a:xfrm>
          <a:prstGeom prst="rect">
            <a:avLst/>
          </a:prstGeom>
        </p:spPr>
      </p:pic>
      <p:pic>
        <p:nvPicPr>
          <p:cNvPr id="8" name="Afbeelding 7">
            <a:extLst>
              <a:ext uri="{FF2B5EF4-FFF2-40B4-BE49-F238E27FC236}">
                <a16:creationId xmlns:a16="http://schemas.microsoft.com/office/drawing/2014/main" id="{155B97DD-B9A6-D98C-22CD-42D013295B66}"/>
              </a:ext>
            </a:extLst>
          </p:cNvPr>
          <p:cNvPicPr>
            <a:picLocks noChangeAspect="1"/>
          </p:cNvPicPr>
          <p:nvPr/>
        </p:nvPicPr>
        <p:blipFill>
          <a:blip r:embed="rId9"/>
          <a:stretch>
            <a:fillRect/>
          </a:stretch>
        </p:blipFill>
        <p:spPr>
          <a:xfrm>
            <a:off x="2241293" y="1636415"/>
            <a:ext cx="201185" cy="213378"/>
          </a:xfrm>
          <a:prstGeom prst="rect">
            <a:avLst/>
          </a:prstGeom>
        </p:spPr>
      </p:pic>
      <p:pic>
        <p:nvPicPr>
          <p:cNvPr id="9" name="Afbeelding 8">
            <a:extLst>
              <a:ext uri="{FF2B5EF4-FFF2-40B4-BE49-F238E27FC236}">
                <a16:creationId xmlns:a16="http://schemas.microsoft.com/office/drawing/2014/main" id="{6FFD5F22-DCC8-9798-AF61-147F1D204E29}"/>
              </a:ext>
            </a:extLst>
          </p:cNvPr>
          <p:cNvPicPr>
            <a:picLocks noChangeAspect="1"/>
          </p:cNvPicPr>
          <p:nvPr/>
        </p:nvPicPr>
        <p:blipFill>
          <a:blip r:embed="rId10"/>
          <a:stretch>
            <a:fillRect/>
          </a:stretch>
        </p:blipFill>
        <p:spPr>
          <a:xfrm>
            <a:off x="1798035" y="1826582"/>
            <a:ext cx="201185" cy="213378"/>
          </a:xfrm>
          <a:prstGeom prst="rect">
            <a:avLst/>
          </a:prstGeom>
        </p:spPr>
      </p:pic>
      <p:pic>
        <p:nvPicPr>
          <p:cNvPr id="10" name="Afbeelding 9">
            <a:extLst>
              <a:ext uri="{FF2B5EF4-FFF2-40B4-BE49-F238E27FC236}">
                <a16:creationId xmlns:a16="http://schemas.microsoft.com/office/drawing/2014/main" id="{CE972462-F4D0-5A07-65EB-8D618306E3FF}"/>
              </a:ext>
            </a:extLst>
          </p:cNvPr>
          <p:cNvPicPr>
            <a:picLocks noChangeAspect="1"/>
          </p:cNvPicPr>
          <p:nvPr/>
        </p:nvPicPr>
        <p:blipFill>
          <a:blip r:embed="rId11"/>
          <a:stretch>
            <a:fillRect/>
          </a:stretch>
        </p:blipFill>
        <p:spPr>
          <a:xfrm>
            <a:off x="2641124" y="2695956"/>
            <a:ext cx="207282" cy="213378"/>
          </a:xfrm>
          <a:prstGeom prst="rect">
            <a:avLst/>
          </a:prstGeom>
        </p:spPr>
      </p:pic>
      <p:pic>
        <p:nvPicPr>
          <p:cNvPr id="14" name="Afbeelding 13">
            <a:extLst>
              <a:ext uri="{FF2B5EF4-FFF2-40B4-BE49-F238E27FC236}">
                <a16:creationId xmlns:a16="http://schemas.microsoft.com/office/drawing/2014/main" id="{78D15C52-16DB-45B6-42EC-69A612F2539E}"/>
              </a:ext>
            </a:extLst>
          </p:cNvPr>
          <p:cNvPicPr>
            <a:picLocks noChangeAspect="1"/>
          </p:cNvPicPr>
          <p:nvPr/>
        </p:nvPicPr>
        <p:blipFill>
          <a:blip r:embed="rId12"/>
          <a:stretch>
            <a:fillRect/>
          </a:stretch>
        </p:blipFill>
        <p:spPr>
          <a:xfrm>
            <a:off x="2263002" y="1915244"/>
            <a:ext cx="195089" cy="213378"/>
          </a:xfrm>
          <a:prstGeom prst="rect">
            <a:avLst/>
          </a:prstGeom>
        </p:spPr>
      </p:pic>
      <p:sp>
        <p:nvSpPr>
          <p:cNvPr id="15" name="Tekstvak 14">
            <a:extLst>
              <a:ext uri="{FF2B5EF4-FFF2-40B4-BE49-F238E27FC236}">
                <a16:creationId xmlns:a16="http://schemas.microsoft.com/office/drawing/2014/main" id="{6C28D2DC-6C6F-8C02-985B-611823CBD3DE}"/>
              </a:ext>
            </a:extLst>
          </p:cNvPr>
          <p:cNvSpPr txBox="1"/>
          <p:nvPr/>
        </p:nvSpPr>
        <p:spPr>
          <a:xfrm>
            <a:off x="2046485" y="2199334"/>
            <a:ext cx="319577" cy="207749"/>
          </a:xfrm>
          <a:prstGeom prst="rect">
            <a:avLst/>
          </a:prstGeom>
          <a:noFill/>
        </p:spPr>
        <p:txBody>
          <a:bodyPr wrap="square" rtlCol="0">
            <a:spAutoFit/>
          </a:bodyPr>
          <a:lstStyle/>
          <a:p>
            <a:r>
              <a:rPr lang="nl-NL" sz="750" b="1" dirty="0">
                <a:solidFill>
                  <a:srgbClr val="F3700D"/>
                </a:solidFill>
              </a:rPr>
              <a:t>E</a:t>
            </a:r>
          </a:p>
        </p:txBody>
      </p:sp>
    </p:spTree>
    <p:extLst>
      <p:ext uri="{BB962C8B-B14F-4D97-AF65-F5344CB8AC3E}">
        <p14:creationId xmlns:p14="http://schemas.microsoft.com/office/powerpoint/2010/main" val="108788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4"/>
            <a:ext cx="3240000" cy="14990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bezoeken aan de huisartsenpost is in 2040 23.360 per jaar meer dan in 2023; een stijging van 14,6%.</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a:t>
            </a:r>
            <a:r>
              <a:rPr kumimoji="0" lang="nl-NL" sz="750" b="0" i="0" u="none" strike="noStrike" kern="1200" cap="none" spc="0" normalizeH="0" baseline="0" noProof="0" dirty="0">
                <a:ln>
                  <a:noFill/>
                </a:ln>
                <a:solidFill>
                  <a:srgbClr val="00305B"/>
                </a:solidFill>
                <a:effectLst/>
                <a:uLnTx/>
                <a:uFillTx/>
                <a:latin typeface="Verdana"/>
                <a:ea typeface="+mn-ea"/>
                <a:cs typeface="+mn-cs"/>
              </a:rPr>
              <a:t>bezoeken aan de huisartsenpost is </a:t>
            </a:r>
            <a:r>
              <a:rPr lang="nl-NL" sz="750" dirty="0">
                <a:solidFill>
                  <a:srgbClr val="00305B"/>
                </a:solidFill>
                <a:latin typeface="Verdana"/>
              </a:rPr>
              <a:t>in de regio Amsterdam is sterker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Tijdelijke aanduiding voor tekst 4">
            <a:extLst>
              <a:ext uri="{FF2B5EF4-FFF2-40B4-BE49-F238E27FC236}">
                <a16:creationId xmlns:a16="http://schemas.microsoft.com/office/drawing/2014/main" id="{DFFE2D2F-84F6-A4E8-4F33-0F2500224841}"/>
              </a:ext>
            </a:extLst>
          </p:cNvPr>
          <p:cNvSpPr txBox="1">
            <a:spLocks/>
          </p:cNvSpPr>
          <p:nvPr/>
        </p:nvSpPr>
        <p:spPr>
          <a:xfrm>
            <a:off x="4889136" y="3140444"/>
            <a:ext cx="3240000" cy="14990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bezoeken aan de SEH is in 2040 41.530 per jaar meer dan in 2023; een stijging van 23,2%.</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a:t>
            </a:r>
            <a:r>
              <a:rPr kumimoji="0" lang="nl-NL" sz="750" b="0" i="0" u="none" strike="noStrike" kern="1200" cap="none" spc="0" normalizeH="0" baseline="0" noProof="0" dirty="0">
                <a:ln>
                  <a:noFill/>
                </a:ln>
                <a:solidFill>
                  <a:srgbClr val="00305B"/>
                </a:solidFill>
                <a:effectLst/>
                <a:uLnTx/>
                <a:uFillTx/>
                <a:latin typeface="Verdana"/>
                <a:ea typeface="+mn-ea"/>
                <a:cs typeface="+mn-cs"/>
              </a:rPr>
              <a:t>bezoeken aan de SEH is </a:t>
            </a:r>
            <a:r>
              <a:rPr lang="nl-NL" sz="750" dirty="0">
                <a:solidFill>
                  <a:srgbClr val="00305B"/>
                </a:solidFill>
                <a:latin typeface="Verdana"/>
              </a:rPr>
              <a:t>in de regio Amsterdam is sterker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5" name="Afbeelding 4">
            <a:extLst>
              <a:ext uri="{FF2B5EF4-FFF2-40B4-BE49-F238E27FC236}">
                <a16:creationId xmlns:a16="http://schemas.microsoft.com/office/drawing/2014/main" id="{086C6436-237D-F9BC-F18A-C98A3C98A22D}"/>
              </a:ext>
            </a:extLst>
          </p:cNvPr>
          <p:cNvPicPr>
            <a:picLocks noChangeAspect="1"/>
          </p:cNvPicPr>
          <p:nvPr/>
        </p:nvPicPr>
        <p:blipFill>
          <a:blip r:embed="rId2"/>
          <a:stretch>
            <a:fillRect/>
          </a:stretch>
        </p:blipFill>
        <p:spPr>
          <a:xfrm>
            <a:off x="616939" y="869430"/>
            <a:ext cx="3313711" cy="2209141"/>
          </a:xfrm>
          <a:prstGeom prst="rect">
            <a:avLst/>
          </a:prstGeom>
        </p:spPr>
      </p:pic>
      <p:pic>
        <p:nvPicPr>
          <p:cNvPr id="6" name="Afbeelding 5">
            <a:extLst>
              <a:ext uri="{FF2B5EF4-FFF2-40B4-BE49-F238E27FC236}">
                <a16:creationId xmlns:a16="http://schemas.microsoft.com/office/drawing/2014/main" id="{AFAE20ED-F4DD-0187-4A23-833BC140D1A7}"/>
              </a:ext>
            </a:extLst>
          </p:cNvPr>
          <p:cNvPicPr>
            <a:picLocks noChangeAspect="1"/>
          </p:cNvPicPr>
          <p:nvPr/>
        </p:nvPicPr>
        <p:blipFill>
          <a:blip r:embed="rId3"/>
          <a:stretch>
            <a:fillRect/>
          </a:stretch>
        </p:blipFill>
        <p:spPr>
          <a:xfrm>
            <a:off x="4889136" y="863804"/>
            <a:ext cx="3240000" cy="2160000"/>
          </a:xfrm>
          <a:prstGeom prst="rect">
            <a:avLst/>
          </a:prstGeom>
        </p:spPr>
      </p:pic>
      <p:sp>
        <p:nvSpPr>
          <p:cNvPr id="7" name="Titel 1">
            <a:extLst>
              <a:ext uri="{FF2B5EF4-FFF2-40B4-BE49-F238E27FC236}">
                <a16:creationId xmlns:a16="http://schemas.microsoft.com/office/drawing/2014/main" id="{B1AE882A-78AB-D3BE-6C16-809AFB23F493}"/>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9B. Acute Zorg – bezoeken huisartsenpost en SEH</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Tree>
    <p:extLst>
      <p:ext uri="{BB962C8B-B14F-4D97-AF65-F5344CB8AC3E}">
        <p14:creationId xmlns:p14="http://schemas.microsoft.com/office/powerpoint/2010/main" val="4279011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630238" indent="-630238" defTabSz="914400"/>
            <a:r>
              <a:rPr lang="nl-NL" sz="3000" kern="1200" dirty="0">
                <a:solidFill>
                  <a:srgbClr val="FFFFFF"/>
                </a:solidFill>
                <a:latin typeface="+mj-lt"/>
                <a:ea typeface="+mj-ea"/>
                <a:cs typeface="+mj-cs"/>
              </a:rPr>
              <a:t>10.</a:t>
            </a:r>
            <a:r>
              <a:rPr lang="nl-NL" sz="3000" dirty="0">
                <a:solidFill>
                  <a:srgbClr val="FFFFFF"/>
                </a:solidFill>
                <a:latin typeface="+mj-lt"/>
                <a:ea typeface="+mj-ea"/>
                <a:cs typeface="+mj-cs"/>
              </a:rPr>
              <a:t> Geboortezorg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46</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Vrouw die baby verschoont silhouet">
            <a:extLst>
              <a:ext uri="{FF2B5EF4-FFF2-40B4-BE49-F238E27FC236}">
                <a16:creationId xmlns:a16="http://schemas.microsoft.com/office/drawing/2014/main" id="{A486865E-7680-64DC-C2B9-03CF3BFFFA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1915" y="1876436"/>
            <a:ext cx="1527993" cy="1527993"/>
          </a:xfrm>
          <a:prstGeom prst="rect">
            <a:avLst/>
          </a:prstGeom>
        </p:spPr>
      </p:pic>
      <p:sp>
        <p:nvSpPr>
          <p:cNvPr id="7" name="Tijdelijke aanduiding voor inhoud 6">
            <a:extLst>
              <a:ext uri="{FF2B5EF4-FFF2-40B4-BE49-F238E27FC236}">
                <a16:creationId xmlns:a16="http://schemas.microsoft.com/office/drawing/2014/main" id="{D892E42C-D0BE-427B-9A17-829984E87186}"/>
              </a:ext>
            </a:extLst>
          </p:cNvPr>
          <p:cNvSpPr>
            <a:spLocks noGrp="1"/>
          </p:cNvSpPr>
          <p:nvPr>
            <p:ph idx="1"/>
          </p:nvPr>
        </p:nvSpPr>
        <p:spPr/>
        <p:txBody>
          <a:bodyPr/>
          <a:lstStyle/>
          <a:p>
            <a:endParaRPr lang="nl-NL"/>
          </a:p>
        </p:txBody>
      </p:sp>
      <p:sp>
        <p:nvSpPr>
          <p:cNvPr id="8" name="Tijdelijke aanduiding voor inhoud 2">
            <a:extLst>
              <a:ext uri="{FF2B5EF4-FFF2-40B4-BE49-F238E27FC236}">
                <a16:creationId xmlns:a16="http://schemas.microsoft.com/office/drawing/2014/main" id="{0ED687CE-F3E1-157B-0828-C844C4C43BC1}"/>
              </a:ext>
            </a:extLst>
          </p:cNvPr>
          <p:cNvSpPr txBox="1">
            <a:spLocks/>
          </p:cNvSpPr>
          <p:nvPr/>
        </p:nvSpPr>
        <p:spPr>
          <a:xfrm>
            <a:off x="4319515" y="2098548"/>
            <a:ext cx="4095821" cy="256320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erdana" pitchFamily="34" charset="0"/>
                <a:ea typeface="Verdana" pitchFamily="34" charset="0"/>
                <a:cs typeface="Verdana" pitchFamily="34" charset="0"/>
              </a:defRPr>
            </a:lvl1pPr>
            <a:lvl2pPr marL="134541" indent="-134541" algn="l" defTabSz="685800" rtl="0" eaLnBrk="1" latinLnBrk="0" hangingPunct="1">
              <a:lnSpc>
                <a:spcPct val="90000"/>
              </a:lnSpc>
              <a:spcBef>
                <a:spcPts val="375"/>
              </a:spcBef>
              <a:buFont typeface="Arial" pitchFamily="34" charset="0"/>
              <a:buChar char="•"/>
              <a:defRPr sz="1350" kern="1200">
                <a:solidFill>
                  <a:schemeClr val="tx1"/>
                </a:solidFill>
                <a:latin typeface="Verdana" pitchFamily="34" charset="0"/>
                <a:ea typeface="Verdana" pitchFamily="34" charset="0"/>
                <a:cs typeface="Verdana" pitchFamily="34" charset="0"/>
              </a:defRPr>
            </a:lvl2pPr>
            <a:lvl3pPr marL="297000" indent="-189000" algn="l" defTabSz="685800" rtl="0" eaLnBrk="1" latinLnBrk="0" hangingPunct="1">
              <a:lnSpc>
                <a:spcPct val="90000"/>
              </a:lnSpc>
              <a:spcBef>
                <a:spcPts val="375"/>
              </a:spcBef>
              <a:buFontTx/>
              <a:buBlip>
                <a:blip r:embed="rId4"/>
              </a:buBlip>
              <a:defRPr sz="1350" kern="1200">
                <a:solidFill>
                  <a:schemeClr val="tx1"/>
                </a:solidFill>
                <a:latin typeface="Verdana" pitchFamily="34" charset="0"/>
                <a:ea typeface="Verdana" pitchFamily="34" charset="0"/>
                <a:cs typeface="Verdana" pitchFamily="34" charset="0"/>
              </a:defRPr>
            </a:lvl3pPr>
            <a:lvl4pPr marL="404813" indent="-108000" algn="l" defTabSz="685800" rtl="0" eaLnBrk="1" latinLnBrk="0" hangingPunct="1">
              <a:lnSpc>
                <a:spcPct val="90000"/>
              </a:lnSpc>
              <a:spcBef>
                <a:spcPts val="375"/>
              </a:spcBef>
              <a:buSzPct val="100000"/>
              <a:buFontTx/>
              <a:buBlip>
                <a:blip r:embed="rId5"/>
              </a:buBlip>
              <a:defRPr sz="135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Locaties acute verloskunde</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Aantal geboortes</a:t>
            </a:r>
          </a:p>
          <a:p>
            <a:pPr marL="457200" indent="-342900" defTabSz="914400">
              <a:lnSpc>
                <a:spcPct val="120000"/>
              </a:lnSpc>
              <a:spcBef>
                <a:spcPts val="400"/>
              </a:spcBef>
              <a:buFont typeface="+mj-lt"/>
              <a:buAutoNum type="alphaUcPeriod"/>
            </a:pPr>
            <a:r>
              <a:rPr lang="nl-NL" sz="1000" i="1">
                <a:solidFill>
                  <a:srgbClr val="FF0000"/>
                </a:solidFill>
                <a:latin typeface="+mn-lt"/>
                <a:ea typeface="+mn-ea"/>
                <a:cs typeface="+mn-cs"/>
              </a:rPr>
              <a:t>Eventuele andere items – toe te voegen door de regio</a:t>
            </a: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Tree>
    <p:extLst>
      <p:ext uri="{BB962C8B-B14F-4D97-AF65-F5344CB8AC3E}">
        <p14:creationId xmlns:p14="http://schemas.microsoft.com/office/powerpoint/2010/main" val="3083964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10A. Geboortezorg – locaties acute verloskunde</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750" dirty="0">
                <a:solidFill>
                  <a:srgbClr val="00305B"/>
                </a:solidFill>
                <a:latin typeface="Verdana"/>
              </a:rPr>
              <a:t>In de regio Amsterdam zijn vier locaties voor acute verloskunde:</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err="1">
                <a:ln>
                  <a:noFill/>
                </a:ln>
                <a:solidFill>
                  <a:srgbClr val="00305B"/>
                </a:solidFill>
                <a:effectLst/>
                <a:uLnTx/>
                <a:uFillTx/>
                <a:latin typeface="Verdana"/>
                <a:ea typeface="+mn-ea"/>
                <a:cs typeface="+mn-cs"/>
              </a:rPr>
              <a:t>BovenIJ</a:t>
            </a:r>
            <a:r>
              <a:rPr kumimoji="0" lang="nl-NL" sz="750" b="0" i="0" u="none" strike="noStrike" kern="1200" cap="none" spc="0" normalizeH="0" baseline="0" noProof="0" dirty="0">
                <a:ln>
                  <a:noFill/>
                </a:ln>
                <a:solidFill>
                  <a:srgbClr val="00305B"/>
                </a:solidFill>
                <a:effectLst/>
                <a:uLnTx/>
                <a:uFillTx/>
                <a:latin typeface="Verdana"/>
                <a:ea typeface="+mn-ea"/>
                <a:cs typeface="+mn-cs"/>
              </a:rPr>
              <a:t> Ziekenhuis Amsterdam: </a:t>
            </a:r>
            <a:r>
              <a:rPr kumimoji="0" lang="nl-NL" sz="750" b="0" i="0" u="none" strike="noStrike" kern="1200" cap="none" spc="0" normalizeH="0" baseline="0" noProof="0" dirty="0">
                <a:ln>
                  <a:noFill/>
                </a:ln>
                <a:solidFill>
                  <a:srgbClr val="00305B"/>
                </a:solidFill>
                <a:effectLst/>
                <a:highlight>
                  <a:srgbClr val="FF0000"/>
                </a:highlight>
                <a:uLnTx/>
                <a:uFillTx/>
                <a:latin typeface="Verdana"/>
                <a:ea typeface="+mn-ea"/>
                <a:cs typeface="+mn-cs"/>
              </a:rPr>
              <a:t>X</a:t>
            </a:r>
            <a:r>
              <a:rPr kumimoji="0" lang="nl-NL" sz="750" b="0" i="0" u="none" strike="noStrike" kern="1200" cap="none" spc="0" normalizeH="0" baseline="0" noProof="0" dirty="0">
                <a:ln>
                  <a:noFill/>
                </a:ln>
                <a:solidFill>
                  <a:srgbClr val="00305B"/>
                </a:solidFill>
                <a:effectLst/>
                <a:uLnTx/>
                <a:uFillTx/>
                <a:latin typeface="Verdana"/>
                <a:ea typeface="+mn-ea"/>
                <a:cs typeface="+mn-cs"/>
              </a:rPr>
              <a:t> bevallingen per jaar</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a:solidFill>
                  <a:srgbClr val="00305B"/>
                </a:solidFill>
                <a:latin typeface="Verdana"/>
              </a:rPr>
              <a:t>OVLG locatie West Amsterdam: </a:t>
            </a:r>
            <a:r>
              <a:rPr lang="nl-NL" sz="750" dirty="0">
                <a:solidFill>
                  <a:srgbClr val="00305B"/>
                </a:solidFill>
                <a:highlight>
                  <a:srgbClr val="FF0000"/>
                </a:highlight>
                <a:latin typeface="Verdana"/>
              </a:rPr>
              <a:t>X</a:t>
            </a:r>
            <a:r>
              <a:rPr lang="nl-NL" sz="750" dirty="0">
                <a:solidFill>
                  <a:srgbClr val="00305B"/>
                </a:solidFill>
                <a:latin typeface="Verdana"/>
              </a:rPr>
              <a:t> bevallingen per jaar</a:t>
            </a:r>
          </a:p>
          <a:p>
            <a:pPr marL="228600" indent="-228600">
              <a:spcAft>
                <a:spcPts val="600"/>
              </a:spcAft>
              <a:buClr>
                <a:srgbClr val="E17000"/>
              </a:buClr>
              <a:buFont typeface="+mj-lt"/>
              <a:buAutoNum type="alphaUcPeriod"/>
              <a:defRPr/>
            </a:pPr>
            <a:r>
              <a:rPr lang="nl-NL" sz="750" dirty="0">
                <a:solidFill>
                  <a:srgbClr val="00305B"/>
                </a:solidFill>
                <a:latin typeface="Verdana"/>
              </a:rPr>
              <a:t>OVLG locatie Oost Amsterdam: </a:t>
            </a:r>
            <a:r>
              <a:rPr lang="nl-NL" sz="750" dirty="0">
                <a:solidFill>
                  <a:srgbClr val="00305B"/>
                </a:solidFill>
                <a:highlight>
                  <a:srgbClr val="FF0000"/>
                </a:highlight>
                <a:latin typeface="Verdana"/>
              </a:rPr>
              <a:t>X</a:t>
            </a:r>
            <a:r>
              <a:rPr lang="nl-NL" sz="750" dirty="0">
                <a:solidFill>
                  <a:srgbClr val="00305B"/>
                </a:solidFill>
                <a:latin typeface="Verdana"/>
              </a:rPr>
              <a:t> bevallingen per jaar</a:t>
            </a:r>
          </a:p>
          <a:p>
            <a:pPr marL="228600" indent="-228600">
              <a:spcAft>
                <a:spcPts val="600"/>
              </a:spcAft>
              <a:buClr>
                <a:srgbClr val="E17000"/>
              </a:buClr>
              <a:buFont typeface="+mj-lt"/>
              <a:buAutoNum type="alphaUcPeriod"/>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Amsterdam UMC locatie Amsterdam Zuidoost</a:t>
            </a:r>
            <a:r>
              <a:rPr lang="nl-NL" sz="750" dirty="0">
                <a:solidFill>
                  <a:srgbClr val="00305B"/>
                </a:solidFill>
                <a:latin typeface="Verdana"/>
              </a:rPr>
              <a:t>: </a:t>
            </a:r>
            <a:r>
              <a:rPr lang="nl-NL" sz="750" dirty="0">
                <a:solidFill>
                  <a:srgbClr val="00305B"/>
                </a:solidFill>
                <a:highlight>
                  <a:srgbClr val="FF0000"/>
                </a:highlight>
                <a:latin typeface="Verdana"/>
              </a:rPr>
              <a:t>X</a:t>
            </a:r>
            <a:r>
              <a:rPr lang="nl-NL" sz="750" dirty="0">
                <a:solidFill>
                  <a:srgbClr val="00305B"/>
                </a:solidFill>
                <a:latin typeface="Verdana"/>
              </a:rPr>
              <a:t> bevallingen per jaar</a:t>
            </a:r>
          </a:p>
          <a:p>
            <a:pPr marL="228600" indent="-228600">
              <a:spcAft>
                <a:spcPts val="600"/>
              </a:spcAft>
              <a:buClr>
                <a:srgbClr val="E17000"/>
              </a:buClr>
              <a:buFont typeface="+mj-lt"/>
              <a:buAutoNum type="alphaUcPeriod"/>
              <a:defRPr/>
            </a:pPr>
            <a:endParaRPr lang="nl-NL" sz="750" dirty="0">
              <a:solidFill>
                <a:srgbClr val="00305B"/>
              </a:solidFill>
              <a:latin typeface="Verdana"/>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1415468"/>
            <a:ext cx="2669563" cy="1768152"/>
          </a:xfrm>
          <a:prstGeom prst="rect">
            <a:avLst/>
          </a:prstGeom>
        </p:spPr>
      </p:pic>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1774150" y="1793784"/>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1673557" y="2007162"/>
            <a:ext cx="201185" cy="213378"/>
          </a:xfrm>
          <a:prstGeom prst="rect">
            <a:avLst/>
          </a:prstGeom>
        </p:spPr>
      </p:pic>
      <p:pic>
        <p:nvPicPr>
          <p:cNvPr id="12" name="Afbeelding 11">
            <a:extLst>
              <a:ext uri="{FF2B5EF4-FFF2-40B4-BE49-F238E27FC236}">
                <a16:creationId xmlns:a16="http://schemas.microsoft.com/office/drawing/2014/main" id="{EC7D57CC-0B33-A46D-E9FB-7B39E513D603}"/>
              </a:ext>
            </a:extLst>
          </p:cNvPr>
          <p:cNvPicPr>
            <a:picLocks noChangeAspect="1"/>
          </p:cNvPicPr>
          <p:nvPr/>
        </p:nvPicPr>
        <p:blipFill>
          <a:blip r:embed="rId5"/>
          <a:stretch>
            <a:fillRect/>
          </a:stretch>
        </p:blipFill>
        <p:spPr>
          <a:xfrm>
            <a:off x="2153377" y="2784483"/>
            <a:ext cx="207282" cy="213378"/>
          </a:xfrm>
          <a:prstGeom prst="rect">
            <a:avLst/>
          </a:prstGeom>
        </p:spPr>
      </p:pic>
      <p:pic>
        <p:nvPicPr>
          <p:cNvPr id="13" name="Afbeelding 12">
            <a:extLst>
              <a:ext uri="{FF2B5EF4-FFF2-40B4-BE49-F238E27FC236}">
                <a16:creationId xmlns:a16="http://schemas.microsoft.com/office/drawing/2014/main" id="{3DFD3801-87E4-9723-CF7D-6CFD0CC82755}"/>
              </a:ext>
            </a:extLst>
          </p:cNvPr>
          <p:cNvPicPr>
            <a:picLocks noChangeAspect="1"/>
          </p:cNvPicPr>
          <p:nvPr/>
        </p:nvPicPr>
        <p:blipFill>
          <a:blip r:embed="rId6"/>
          <a:stretch>
            <a:fillRect/>
          </a:stretch>
        </p:blipFill>
        <p:spPr>
          <a:xfrm>
            <a:off x="1952896" y="2007162"/>
            <a:ext cx="195089" cy="213378"/>
          </a:xfrm>
          <a:prstGeom prst="rect">
            <a:avLst/>
          </a:prstGeom>
        </p:spPr>
      </p:pic>
      <p:sp>
        <p:nvSpPr>
          <p:cNvPr id="3" name="Tekstvak 2">
            <a:extLst>
              <a:ext uri="{FF2B5EF4-FFF2-40B4-BE49-F238E27FC236}">
                <a16:creationId xmlns:a16="http://schemas.microsoft.com/office/drawing/2014/main" id="{996DBD2D-1F5F-2334-DE24-5E80AEAE4C46}"/>
              </a:ext>
            </a:extLst>
          </p:cNvPr>
          <p:cNvSpPr txBox="1"/>
          <p:nvPr/>
        </p:nvSpPr>
        <p:spPr>
          <a:xfrm rot="536780">
            <a:off x="4977189" y="2764959"/>
            <a:ext cx="2557083" cy="923330"/>
          </a:xfrm>
          <a:prstGeom prst="rect">
            <a:avLst/>
          </a:prstGeom>
          <a:noFill/>
          <a:ln w="31750">
            <a:solidFill>
              <a:srgbClr val="FF0000"/>
            </a:solidFill>
          </a:ln>
        </p:spPr>
        <p:txBody>
          <a:bodyPr wrap="square" rtlCol="0">
            <a:spAutoFit/>
          </a:bodyPr>
          <a:lstStyle/>
          <a:p>
            <a:pPr algn="ctr"/>
            <a:r>
              <a:rPr lang="nl-NL" b="1" dirty="0"/>
              <a:t>Verzoek aan regio om in te vullen hoeveel bevallingen (totaal) per locatie per jaar.</a:t>
            </a:r>
            <a:endParaRPr lang="nl-NL" sz="1100" b="1" dirty="0"/>
          </a:p>
        </p:txBody>
      </p:sp>
    </p:spTree>
    <p:extLst>
      <p:ext uri="{BB962C8B-B14F-4D97-AF65-F5344CB8AC3E}">
        <p14:creationId xmlns:p14="http://schemas.microsoft.com/office/powerpoint/2010/main" val="3426726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10B. Geboortezorg – aantal geboortes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751748"/>
            <a:ext cx="3240000" cy="106660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levend geboren kinderen in de regio Amsterdam per 10.000 is relatief hoog. Het hoogst scoort de gemeente Amsterdam (123,6).</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B0C91F88-C703-188C-A078-733BA702D8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1283" y="1010396"/>
            <a:ext cx="2735705" cy="2735705"/>
          </a:xfrm>
          <a:prstGeom prst="rect">
            <a:avLst/>
          </a:prstGeom>
        </p:spPr>
      </p:pic>
      <p:sp>
        <p:nvSpPr>
          <p:cNvPr id="3" name="Tijdelijke aanduiding voor tekst 4">
            <a:extLst>
              <a:ext uri="{FF2B5EF4-FFF2-40B4-BE49-F238E27FC236}">
                <a16:creationId xmlns:a16="http://schemas.microsoft.com/office/drawing/2014/main" id="{3E0507B6-A1B5-EFEA-F7F2-4F3D157C95A9}"/>
              </a:ext>
            </a:extLst>
          </p:cNvPr>
          <p:cNvSpPr txBox="1">
            <a:spLocks/>
          </p:cNvSpPr>
          <p:nvPr/>
        </p:nvSpPr>
        <p:spPr>
          <a:xfrm>
            <a:off x="616939"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aantal levend geboren kinderen laat in de regio Amsterdam in de periode 2002 – 2021 een licht stijgende trend zien. In tegenstelling tot de stijging in de regio Amsterdam, daalt het gemiddelde aantal levend geboren kinderen in Nederland. </a:t>
            </a:r>
          </a:p>
          <a:p>
            <a:pPr>
              <a:spcAft>
                <a:spcPts val="600"/>
              </a:spcAft>
            </a:pPr>
            <a:r>
              <a:rPr lang="nl-NL" sz="750" dirty="0"/>
              <a:t>Het aantal levend geboren kinderen in de regio Amsterdam bedroeg 11.400 in 2021.</a:t>
            </a:r>
          </a:p>
          <a:p>
            <a:pPr>
              <a:spcAft>
                <a:spcPts val="600"/>
              </a:spcAft>
            </a:pPr>
            <a:r>
              <a:rPr lang="nl-NL" sz="750" i="1" dirty="0">
                <a:solidFill>
                  <a:srgbClr val="FF0000"/>
                </a:solidFill>
              </a:rPr>
              <a:t>Verdere duiding/aanvulling door regio…</a:t>
            </a:r>
          </a:p>
        </p:txBody>
      </p:sp>
      <p:pic>
        <p:nvPicPr>
          <p:cNvPr id="9" name="Afbeelding 8">
            <a:extLst>
              <a:ext uri="{FF2B5EF4-FFF2-40B4-BE49-F238E27FC236}">
                <a16:creationId xmlns:a16="http://schemas.microsoft.com/office/drawing/2014/main" id="{DC963AFD-7728-1CC9-BDD7-E74469AEC513}"/>
              </a:ext>
            </a:extLst>
          </p:cNvPr>
          <p:cNvPicPr>
            <a:picLocks noChangeAspect="1"/>
          </p:cNvPicPr>
          <p:nvPr/>
        </p:nvPicPr>
        <p:blipFill>
          <a:blip r:embed="rId3"/>
          <a:srcRect/>
          <a:stretch/>
        </p:blipFill>
        <p:spPr>
          <a:xfrm>
            <a:off x="616939" y="869431"/>
            <a:ext cx="3239999" cy="2160000"/>
          </a:xfrm>
          <a:prstGeom prst="rect">
            <a:avLst/>
          </a:prstGeom>
        </p:spPr>
      </p:pic>
    </p:spTree>
    <p:extLst>
      <p:ext uri="{BB962C8B-B14F-4D97-AF65-F5344CB8AC3E}">
        <p14:creationId xmlns:p14="http://schemas.microsoft.com/office/powerpoint/2010/main" val="996449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3" y="342900"/>
            <a:ext cx="5259202"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11.</a:t>
            </a:r>
            <a:r>
              <a:rPr lang="nl-NL" sz="3000" dirty="0">
                <a:solidFill>
                  <a:srgbClr val="FFFFFF"/>
                </a:solidFill>
                <a:latin typeface="+mj-lt"/>
                <a:ea typeface="+mj-ea"/>
                <a:cs typeface="+mj-cs"/>
              </a:rPr>
              <a:t> Geestelijke gezondheidszorg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Locaties GGZ</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cliënten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Ernstig psychiatrische aandoeningen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 voor behandeling</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cliënten langdurige GGZ </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 langdurige GGZ</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49</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Vrouwelijk profiel silhouet">
            <a:extLst>
              <a:ext uri="{FF2B5EF4-FFF2-40B4-BE49-F238E27FC236}">
                <a16:creationId xmlns:a16="http://schemas.microsoft.com/office/drawing/2014/main" id="{EAD21031-4F67-52CE-7525-3CF6412ACD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131" y="1838832"/>
            <a:ext cx="1174116" cy="1174116"/>
          </a:xfrm>
          <a:prstGeom prst="rect">
            <a:avLst/>
          </a:prstGeom>
        </p:spPr>
      </p:pic>
      <p:pic>
        <p:nvPicPr>
          <p:cNvPr id="9" name="Graphic 8" descr="Mannelijk profiel silhouet">
            <a:extLst>
              <a:ext uri="{FF2B5EF4-FFF2-40B4-BE49-F238E27FC236}">
                <a16:creationId xmlns:a16="http://schemas.microsoft.com/office/drawing/2014/main" id="{ACF5FC05-1031-A761-D2E5-344C342A8C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1541" y="1838832"/>
            <a:ext cx="1174116" cy="1174116"/>
          </a:xfrm>
          <a:prstGeom prst="rect">
            <a:avLst/>
          </a:prstGeom>
        </p:spPr>
      </p:pic>
    </p:spTree>
    <p:extLst>
      <p:ext uri="{BB962C8B-B14F-4D97-AF65-F5344CB8AC3E}">
        <p14:creationId xmlns:p14="http://schemas.microsoft.com/office/powerpoint/2010/main" val="227497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solidFill>
                  <a:srgbClr val="FFFFFF"/>
                </a:solidFill>
                <a:latin typeface="+mj-lt"/>
                <a:ea typeface="+mj-ea"/>
                <a:cs typeface="+mj-cs"/>
              </a:rPr>
              <a:t>Samenvatting en belangrijkste conclusies</a:t>
            </a:r>
            <a:endParaRPr lang="nl-NL" sz="2600" dirty="0"/>
          </a:p>
        </p:txBody>
      </p:sp>
      <p:pic>
        <p:nvPicPr>
          <p:cNvPr id="8" name="Graphic 7" descr="Document silhouet">
            <a:extLst>
              <a:ext uri="{FF2B5EF4-FFF2-40B4-BE49-F238E27FC236}">
                <a16:creationId xmlns:a16="http://schemas.microsoft.com/office/drawing/2014/main" id="{73B59D66-BA37-5E23-8272-B81BE9997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0217" y="1463421"/>
            <a:ext cx="1608168" cy="1608168"/>
          </a:xfrm>
          <a:prstGeom prst="rect">
            <a:avLst/>
          </a:prstGeom>
        </p:spPr>
      </p:pic>
    </p:spTree>
    <p:extLst>
      <p:ext uri="{BB962C8B-B14F-4D97-AF65-F5344CB8AC3E}">
        <p14:creationId xmlns:p14="http://schemas.microsoft.com/office/powerpoint/2010/main" val="3874644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821868F-270F-E51C-5D8C-4BF6624632C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1415468"/>
            <a:ext cx="2669563" cy="1768152"/>
          </a:xfrm>
          <a:prstGeom prst="rect">
            <a:avLst/>
          </a:prstGeom>
        </p:spPr>
      </p:pic>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11A. GGZ – locaties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800" dirty="0">
                <a:solidFill>
                  <a:srgbClr val="00305B"/>
                </a:solidFill>
                <a:latin typeface="Verdana"/>
              </a:rPr>
              <a:t>In de regio Amsterdam zijn de belangrijkste GGZ-aanbieders: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800" b="0" i="0" u="none" strike="noStrike" kern="1200" cap="none" spc="0" normalizeH="0" baseline="0" noProof="0" dirty="0">
                <a:ln>
                  <a:noFill/>
                </a:ln>
                <a:solidFill>
                  <a:srgbClr val="00305B"/>
                </a:solidFill>
                <a:effectLst/>
                <a:uLnTx/>
                <a:uFillTx/>
                <a:latin typeface="Verdana"/>
                <a:ea typeface="+mn-ea"/>
                <a:cs typeface="+mn-cs"/>
              </a:rPr>
              <a:t>……</a:t>
            </a:r>
          </a:p>
          <a:p>
            <a:pPr marL="0" marR="0" lvl="0" indent="0" algn="l" defTabSz="685800" rtl="0" eaLnBrk="1" fontAlgn="auto" latinLnBrk="0" hangingPunct="1">
              <a:lnSpc>
                <a:spcPct val="120000"/>
              </a:lnSpc>
              <a:spcBef>
                <a:spcPts val="0"/>
              </a:spcBef>
              <a:spcAft>
                <a:spcPts val="600"/>
              </a:spcAft>
              <a:buClr>
                <a:srgbClr val="E17000"/>
              </a:buClr>
              <a:buSzTx/>
              <a:buNone/>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1926762" y="860857"/>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1916008" y="990806"/>
            <a:ext cx="201185" cy="213378"/>
          </a:xfrm>
          <a:prstGeom prst="rect">
            <a:avLst/>
          </a:prstGeom>
        </p:spPr>
      </p:pic>
      <p:pic>
        <p:nvPicPr>
          <p:cNvPr id="12" name="Afbeelding 11">
            <a:extLst>
              <a:ext uri="{FF2B5EF4-FFF2-40B4-BE49-F238E27FC236}">
                <a16:creationId xmlns:a16="http://schemas.microsoft.com/office/drawing/2014/main" id="{EC7D57CC-0B33-A46D-E9FB-7B39E513D603}"/>
              </a:ext>
            </a:extLst>
          </p:cNvPr>
          <p:cNvPicPr>
            <a:picLocks noChangeAspect="1"/>
          </p:cNvPicPr>
          <p:nvPr/>
        </p:nvPicPr>
        <p:blipFill>
          <a:blip r:embed="rId5"/>
          <a:stretch>
            <a:fillRect/>
          </a:stretch>
        </p:blipFill>
        <p:spPr>
          <a:xfrm>
            <a:off x="1913845" y="1279280"/>
            <a:ext cx="207282" cy="213378"/>
          </a:xfrm>
          <a:prstGeom prst="rect">
            <a:avLst/>
          </a:prstGeom>
        </p:spPr>
      </p:pic>
      <p:pic>
        <p:nvPicPr>
          <p:cNvPr id="13" name="Afbeelding 12">
            <a:extLst>
              <a:ext uri="{FF2B5EF4-FFF2-40B4-BE49-F238E27FC236}">
                <a16:creationId xmlns:a16="http://schemas.microsoft.com/office/drawing/2014/main" id="{3DFD3801-87E4-9723-CF7D-6CFD0CC82755}"/>
              </a:ext>
            </a:extLst>
          </p:cNvPr>
          <p:cNvPicPr>
            <a:picLocks noChangeAspect="1"/>
          </p:cNvPicPr>
          <p:nvPr/>
        </p:nvPicPr>
        <p:blipFill>
          <a:blip r:embed="rId6"/>
          <a:stretch>
            <a:fillRect/>
          </a:stretch>
        </p:blipFill>
        <p:spPr>
          <a:xfrm>
            <a:off x="1916008" y="1135043"/>
            <a:ext cx="195089" cy="213378"/>
          </a:xfrm>
          <a:prstGeom prst="rect">
            <a:avLst/>
          </a:prstGeom>
        </p:spPr>
      </p:pic>
      <p:sp>
        <p:nvSpPr>
          <p:cNvPr id="3" name="Tekstvak 2">
            <a:extLst>
              <a:ext uri="{FF2B5EF4-FFF2-40B4-BE49-F238E27FC236}">
                <a16:creationId xmlns:a16="http://schemas.microsoft.com/office/drawing/2014/main" id="{6B47D15A-0FD6-22D2-34E6-51F576259A47}"/>
              </a:ext>
            </a:extLst>
          </p:cNvPr>
          <p:cNvSpPr txBox="1"/>
          <p:nvPr/>
        </p:nvSpPr>
        <p:spPr>
          <a:xfrm rot="471942">
            <a:off x="4497990" y="2862650"/>
            <a:ext cx="3225319" cy="646331"/>
          </a:xfrm>
          <a:prstGeom prst="rect">
            <a:avLst/>
          </a:prstGeom>
          <a:noFill/>
          <a:ln w="31750">
            <a:solidFill>
              <a:srgbClr val="FF0000"/>
            </a:solidFill>
          </a:ln>
        </p:spPr>
        <p:txBody>
          <a:bodyPr wrap="square" rtlCol="0">
            <a:spAutoFit/>
          </a:bodyPr>
          <a:lstStyle/>
          <a:p>
            <a:pPr algn="ctr"/>
            <a:r>
              <a:rPr lang="nl-NL" sz="1200" b="1" dirty="0"/>
              <a:t>Verzoek aan de regio om dit in te vullen. Zie ook: </a:t>
            </a:r>
            <a:r>
              <a:rPr lang="nl-NL" sz="1200" b="1" dirty="0">
                <a:hlinkClick r:id="rId7"/>
              </a:rPr>
              <a:t>https://www.kiezenindeggz.nl/</a:t>
            </a:r>
            <a:r>
              <a:rPr lang="nl-NL" sz="1200" b="1" dirty="0"/>
              <a:t>  </a:t>
            </a:r>
          </a:p>
        </p:txBody>
      </p:sp>
    </p:spTree>
    <p:extLst>
      <p:ext uri="{BB962C8B-B14F-4D97-AF65-F5344CB8AC3E}">
        <p14:creationId xmlns:p14="http://schemas.microsoft.com/office/powerpoint/2010/main" val="2307771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11B</a:t>
            </a:r>
            <a:r>
              <a:rPr kumimoji="0" lang="nl-NL" sz="2000" b="1" i="0" u="none" strike="noStrike" kern="1200" cap="none" spc="0" normalizeH="0" baseline="0" noProof="0" dirty="0">
                <a:ln>
                  <a:noFill/>
                </a:ln>
                <a:solidFill>
                  <a:srgbClr val="00305B"/>
                </a:solidFill>
                <a:effectLst/>
                <a:uLnTx/>
                <a:uFillTx/>
                <a:latin typeface="Verdana"/>
                <a:ea typeface="+mj-ea"/>
                <a:cs typeface="+mj-cs"/>
              </a:rPr>
              <a:t>. GGZ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6" y="3757395"/>
            <a:ext cx="3240000" cy="84410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GGZ in de regio Amsterdam…</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757396"/>
            <a:ext cx="3240000" cy="84410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GGZ in de regio Amsterdam…</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2" name="Tekstvak 1">
            <a:extLst>
              <a:ext uri="{FF2B5EF4-FFF2-40B4-BE49-F238E27FC236}">
                <a16:creationId xmlns:a16="http://schemas.microsoft.com/office/drawing/2014/main" id="{CE093EA3-1DE5-ACF6-691B-97D6E8D6BD97}"/>
              </a:ext>
            </a:extLst>
          </p:cNvPr>
          <p:cNvSpPr txBox="1"/>
          <p:nvPr/>
        </p:nvSpPr>
        <p:spPr>
          <a:xfrm rot="1126478">
            <a:off x="958397" y="1726910"/>
            <a:ext cx="2557083" cy="507831"/>
          </a:xfrm>
          <a:prstGeom prst="rect">
            <a:avLst/>
          </a:prstGeom>
          <a:noFill/>
          <a:ln w="31750">
            <a:solidFill>
              <a:srgbClr val="00B050"/>
            </a:solidFill>
          </a:ln>
        </p:spPr>
        <p:txBody>
          <a:bodyPr wrap="square" rtlCol="0">
            <a:spAutoFit/>
          </a:bodyPr>
          <a:lstStyle/>
          <a:p>
            <a:pPr algn="ctr"/>
            <a:r>
              <a:rPr lang="nl-NL" b="1" dirty="0"/>
              <a:t>Aantal cliënten totaal volgt</a:t>
            </a:r>
            <a:endParaRPr lang="nl-NL" sz="1100" b="1" dirty="0"/>
          </a:p>
        </p:txBody>
      </p:sp>
      <p:sp>
        <p:nvSpPr>
          <p:cNvPr id="3" name="Tekstvak 2">
            <a:extLst>
              <a:ext uri="{FF2B5EF4-FFF2-40B4-BE49-F238E27FC236}">
                <a16:creationId xmlns:a16="http://schemas.microsoft.com/office/drawing/2014/main" id="{1C55D6AC-53D2-06F8-F191-5ECEC29FDD45}"/>
              </a:ext>
            </a:extLst>
          </p:cNvPr>
          <p:cNvSpPr txBox="1"/>
          <p:nvPr/>
        </p:nvSpPr>
        <p:spPr>
          <a:xfrm rot="1126478">
            <a:off x="5030725" y="1943857"/>
            <a:ext cx="2557083" cy="507831"/>
          </a:xfrm>
          <a:prstGeom prst="rect">
            <a:avLst/>
          </a:prstGeom>
          <a:noFill/>
          <a:ln w="31750">
            <a:solidFill>
              <a:srgbClr val="00B050"/>
            </a:solidFill>
          </a:ln>
        </p:spPr>
        <p:txBody>
          <a:bodyPr wrap="square" rtlCol="0">
            <a:spAutoFit/>
          </a:bodyPr>
          <a:lstStyle/>
          <a:p>
            <a:pPr algn="ctr"/>
            <a:r>
              <a:rPr lang="nl-NL" b="1" dirty="0"/>
              <a:t>Aantal cliënten per 10.000 inwoners volgt</a:t>
            </a:r>
            <a:endParaRPr lang="nl-NL" sz="1100" b="1" dirty="0"/>
          </a:p>
        </p:txBody>
      </p:sp>
    </p:spTree>
    <p:extLst>
      <p:ext uri="{BB962C8B-B14F-4D97-AF65-F5344CB8AC3E}">
        <p14:creationId xmlns:p14="http://schemas.microsoft.com/office/powerpoint/2010/main" val="2292420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11C. GGZ – Ernstig psychiatrische aandoeningen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5" y="3973768"/>
            <a:ext cx="3310485" cy="10929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met ernstige psychiatrische aandoeningen per 10.000 inwoners </a:t>
            </a:r>
            <a:r>
              <a:rPr lang="nl-NL" sz="750" dirty="0">
                <a:solidFill>
                  <a:srgbClr val="00305B"/>
                </a:solidFill>
                <a:latin typeface="Verdana"/>
              </a:rPr>
              <a:t>in de regio Amsterdam is relatief hoog</a:t>
            </a: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met ernstige psychiatrische aandoeningen per 10.000 inwoners </a:t>
            </a:r>
            <a:r>
              <a:rPr lang="nl-NL" sz="750" dirty="0">
                <a:solidFill>
                  <a:srgbClr val="00305B"/>
                </a:solidFill>
                <a:latin typeface="Verdana"/>
              </a:rPr>
              <a:t>in de gemeente Amsterdam (208) is hoger dan de gemeente Diemen (149).</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00" i="1" dirty="0">
                <a:solidFill>
                  <a:srgbClr val="FF0000"/>
                </a:solidFill>
              </a:rPr>
              <a:t>Verdere duiding/aanvulling door regio… (Aantal hangt ook samen met specifieke voorzieningen in de regio waar dergelijke cliënten wonen.)</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973768"/>
            <a:ext cx="3240000" cy="109290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 (Aantal hangt ook samen met specifieke voorzieningen in de regio waar dergelijke cliënten wonen.)</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3" name="Tekstvak 2">
            <a:extLst>
              <a:ext uri="{FF2B5EF4-FFF2-40B4-BE49-F238E27FC236}">
                <a16:creationId xmlns:a16="http://schemas.microsoft.com/office/drawing/2014/main" id="{197982DE-DCBA-4BD7-7631-7F87C6BD3C36}"/>
              </a:ext>
            </a:extLst>
          </p:cNvPr>
          <p:cNvSpPr txBox="1"/>
          <p:nvPr/>
        </p:nvSpPr>
        <p:spPr>
          <a:xfrm rot="1126478">
            <a:off x="958397" y="1726910"/>
            <a:ext cx="2557083" cy="507831"/>
          </a:xfrm>
          <a:prstGeom prst="rect">
            <a:avLst/>
          </a:prstGeom>
          <a:noFill/>
          <a:ln w="31750">
            <a:solidFill>
              <a:srgbClr val="00B050"/>
            </a:solidFill>
          </a:ln>
        </p:spPr>
        <p:txBody>
          <a:bodyPr wrap="square" rtlCol="0">
            <a:spAutoFit/>
          </a:bodyPr>
          <a:lstStyle/>
          <a:p>
            <a:pPr algn="ctr"/>
            <a:r>
              <a:rPr lang="nl-NL" b="1" dirty="0"/>
              <a:t>Aantal cliënten met EPA totaal volgt nog</a:t>
            </a:r>
            <a:endParaRPr lang="nl-NL" sz="1100" b="1" dirty="0"/>
          </a:p>
        </p:txBody>
      </p:sp>
      <p:pic>
        <p:nvPicPr>
          <p:cNvPr id="7" name="Afbeelding 6">
            <a:extLst>
              <a:ext uri="{FF2B5EF4-FFF2-40B4-BE49-F238E27FC236}">
                <a16:creationId xmlns:a16="http://schemas.microsoft.com/office/drawing/2014/main" id="{BB39353D-4AB2-5920-8CAC-E1A4C774D28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12754" y="786902"/>
            <a:ext cx="3186866" cy="3186866"/>
          </a:xfrm>
          <a:prstGeom prst="rect">
            <a:avLst/>
          </a:prstGeom>
        </p:spPr>
      </p:pic>
    </p:spTree>
    <p:extLst>
      <p:ext uri="{BB962C8B-B14F-4D97-AF65-F5344CB8AC3E}">
        <p14:creationId xmlns:p14="http://schemas.microsoft.com/office/powerpoint/2010/main" val="1252144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11D. GGZ – wachttijden voor behandelingen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6" name="Afbeelding 5">
            <a:extLst>
              <a:ext uri="{FF2B5EF4-FFF2-40B4-BE49-F238E27FC236}">
                <a16:creationId xmlns:a16="http://schemas.microsoft.com/office/drawing/2014/main" id="{933FF1CA-E2EE-9C2A-1689-8BAE75181D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79619"/>
            <a:ext cx="5040000" cy="2436556"/>
          </a:xfrm>
          <a:prstGeom prst="rect">
            <a:avLst/>
          </a:prstGeom>
        </p:spPr>
      </p:pic>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154903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wachttijden voor GGZ liggen in de regio Amsterdam lager dan</a:t>
            </a:r>
            <a:r>
              <a:rPr lang="nl-NL" sz="750" dirty="0">
                <a:solidFill>
                  <a:srgbClr val="00305B"/>
                </a:solidFill>
                <a:latin typeface="Verdana"/>
              </a:rPr>
              <a:t>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 met uitzondering van </a:t>
            </a:r>
            <a:r>
              <a:rPr lang="nl-NL" sz="750" dirty="0">
                <a:solidFill>
                  <a:srgbClr val="00305B"/>
                </a:solidFill>
                <a:latin typeface="Verdana"/>
              </a:rPr>
              <a:t>de gemiddelde wachttijden voor neurobiologische ontwikkelstoornissen, persoonlijkheid en depressie</a:t>
            </a: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540846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11E. GGZ – Aantal cliënten langdurige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6" y="865892"/>
            <a:ext cx="3240000" cy="373560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Regionale afspraken over instroom in langdurige GGZ:</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1" u="none" strike="noStrike" kern="1200" cap="none" spc="0" normalizeH="0" baseline="0" noProof="0" dirty="0">
                <a:ln>
                  <a:noFill/>
                </a:ln>
                <a:solidFill>
                  <a:srgbClr val="FF0000"/>
                </a:solidFill>
                <a:effectLst/>
                <a:uLnTx/>
                <a:uFillTx/>
                <a:latin typeface="Verdana"/>
                <a:ea typeface="+mn-ea"/>
                <a:cs typeface="+mn-cs"/>
              </a:rPr>
              <a:t>Kan de regio aangeven of hier momenteel afspraken over zijn gemaakt? (Er zijn landelijk bestuurlijke afspraken gemaakt over op te stellen regio inzichten -en plannen hiervoor, de komende jaren moeten we volgen of dit goed genoeg verloopt. Het doel is dat het ventiel naar de </a:t>
            </a:r>
            <a:r>
              <a:rPr kumimoji="0" lang="nl-NL" sz="750" b="0" i="1" u="none" strike="noStrike" kern="1200" cap="none" spc="0" normalizeH="0" baseline="0" noProof="0" dirty="0" err="1">
                <a:ln>
                  <a:noFill/>
                </a:ln>
                <a:solidFill>
                  <a:srgbClr val="FF0000"/>
                </a:solidFill>
                <a:effectLst/>
                <a:uLnTx/>
                <a:uFillTx/>
                <a:latin typeface="Verdana"/>
                <a:ea typeface="+mn-ea"/>
                <a:cs typeface="+mn-cs"/>
              </a:rPr>
              <a:t>Wlz</a:t>
            </a:r>
            <a:r>
              <a:rPr kumimoji="0" lang="nl-NL" sz="750" b="0" i="1" u="none" strike="noStrike" kern="1200" cap="none" spc="0" normalizeH="0" baseline="0" noProof="0" dirty="0">
                <a:ln>
                  <a:noFill/>
                </a:ln>
                <a:solidFill>
                  <a:srgbClr val="FF0000"/>
                </a:solidFill>
                <a:effectLst/>
                <a:uLnTx/>
                <a:uFillTx/>
                <a:latin typeface="Verdana"/>
                <a:ea typeface="+mn-ea"/>
                <a:cs typeface="+mn-cs"/>
              </a:rPr>
              <a:t> verder dicht gaat, 20% minder instroom met korte termijn maatregelen, naast pakket langere termijn maatregelen.</a:t>
            </a: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757396"/>
            <a:ext cx="3240000" cy="84410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p>
        </p:txBody>
      </p:sp>
      <p:sp>
        <p:nvSpPr>
          <p:cNvPr id="3" name="Tekstvak 2">
            <a:extLst>
              <a:ext uri="{FF2B5EF4-FFF2-40B4-BE49-F238E27FC236}">
                <a16:creationId xmlns:a16="http://schemas.microsoft.com/office/drawing/2014/main" id="{E07DAC59-C8C2-8246-0DF8-42FFEC908EED}"/>
              </a:ext>
            </a:extLst>
          </p:cNvPr>
          <p:cNvSpPr txBox="1"/>
          <p:nvPr/>
        </p:nvSpPr>
        <p:spPr>
          <a:xfrm rot="1126478">
            <a:off x="958397" y="1623035"/>
            <a:ext cx="2557083" cy="715581"/>
          </a:xfrm>
          <a:prstGeom prst="rect">
            <a:avLst/>
          </a:prstGeom>
          <a:noFill/>
          <a:ln w="31750">
            <a:solidFill>
              <a:srgbClr val="00B050"/>
            </a:solidFill>
          </a:ln>
        </p:spPr>
        <p:txBody>
          <a:bodyPr wrap="square" rtlCol="0">
            <a:spAutoFit/>
          </a:bodyPr>
          <a:lstStyle/>
          <a:p>
            <a:pPr algn="ctr"/>
            <a:r>
              <a:rPr lang="nl-NL" b="1" dirty="0"/>
              <a:t>Aantal cliënten langdurige GGZ totaal volgt nog</a:t>
            </a:r>
            <a:endParaRPr lang="nl-NL" sz="1100" b="1" dirty="0"/>
          </a:p>
        </p:txBody>
      </p:sp>
    </p:spTree>
    <p:extLst>
      <p:ext uri="{BB962C8B-B14F-4D97-AF65-F5344CB8AC3E}">
        <p14:creationId xmlns:p14="http://schemas.microsoft.com/office/powerpoint/2010/main" val="4267454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11F. GGZ – wachttijden langdurige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8"/>
            <a:ext cx="2361338" cy="318825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Amsterdam ligt h</a:t>
            </a:r>
            <a:r>
              <a:rPr lang="nl-NL" sz="750" dirty="0">
                <a:solidFill>
                  <a:srgbClr val="00305B"/>
                </a:solidFill>
              </a:rPr>
              <a:t>et aantal wachtenden per 100.000 inwoners voor actief plaatsen en wachten op voorkeur met zorg voor langdurige GGZ </a:t>
            </a:r>
            <a:r>
              <a:rPr lang="nl-NL" sz="750" dirty="0">
                <a:solidFill>
                  <a:srgbClr val="00305B"/>
                </a:solidFill>
                <a:latin typeface="Verdana"/>
              </a:rPr>
              <a:t>lager dan</a:t>
            </a:r>
            <a:r>
              <a:rPr kumimoji="0" lang="nl-NL" sz="750" b="0" i="0" u="none" strike="noStrike" kern="1200" cap="none" spc="0" normalizeH="0" baseline="0" noProof="0" dirty="0">
                <a:ln>
                  <a:noFill/>
                </a:ln>
                <a:solidFill>
                  <a:srgbClr val="00305B"/>
                </a:solidFill>
                <a:effectLst/>
                <a:uLnTx/>
                <a:uFillTx/>
                <a:latin typeface="Verdana"/>
                <a:ea typeface="+mn-ea"/>
                <a:cs typeface="+mn-cs"/>
              </a:rPr>
              <a:t> het landelijk gemiddelde.</a:t>
            </a:r>
          </a:p>
          <a:p>
            <a:pPr>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Amsterdam ligt h</a:t>
            </a:r>
            <a:r>
              <a:rPr lang="nl-NL" sz="750" dirty="0">
                <a:solidFill>
                  <a:srgbClr val="00305B"/>
                </a:solidFill>
              </a:rPr>
              <a:t>et aantal wachtenden per 100.000 inwoners voor urgent plaatsen en wachten op voorkeur zonder zorg voor langdurige GGZ </a:t>
            </a:r>
            <a:r>
              <a:rPr lang="nl-NL" sz="750" dirty="0">
                <a:solidFill>
                  <a:srgbClr val="00305B"/>
                </a:solidFill>
                <a:latin typeface="Verdana"/>
              </a:rPr>
              <a:t>boven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a:spcAft>
                <a:spcPts val="600"/>
              </a:spcAft>
              <a:buClr>
                <a:srgbClr val="E17000"/>
              </a:buClr>
              <a:defRPr/>
            </a:pPr>
            <a:r>
              <a:rPr lang="nl-NL" sz="750" dirty="0">
                <a:solidFill>
                  <a:srgbClr val="00305B"/>
                </a:solidFill>
                <a:latin typeface="Verdana"/>
              </a:rPr>
              <a:t>In de regio Amsterdam wachten patiënten gemiddeld langer op langdurig geestelijke gezondheidszorg ten opzichte van het gemiddelde in Nederland.</a:t>
            </a:r>
          </a:p>
          <a:p>
            <a:pPr>
              <a:spcAft>
                <a:spcPts val="600"/>
              </a:spcAft>
              <a:buClr>
                <a:srgbClr val="E17000"/>
              </a:buClr>
              <a:defRPr/>
            </a:pPr>
            <a:r>
              <a:rPr lang="nl-NL" sz="750" dirty="0">
                <a:solidFill>
                  <a:srgbClr val="00305B"/>
                </a:solidFill>
                <a:latin typeface="Verdana"/>
              </a:rPr>
              <a:t>In de regio Amsterdam wacht een kleiner deel van de patiënten 2 tot 4 weken en tussen 4 tot 6 weken ten opzichte van het gemiddelde in Nederland.</a:t>
            </a:r>
          </a:p>
          <a:p>
            <a:pPr>
              <a:spcAft>
                <a:spcPts val="600"/>
              </a:spcAft>
              <a:buClr>
                <a:srgbClr val="E17000"/>
              </a:buClr>
              <a:defRPr/>
            </a:pPr>
            <a:endParaRPr lang="nl-NL" sz="750" dirty="0">
              <a:solidFill>
                <a:srgbClr val="00305B"/>
              </a:solidFill>
              <a:latin typeface="Verdana"/>
            </a:endParaRPr>
          </a:p>
          <a:p>
            <a:pPr>
              <a:spcAft>
                <a:spcPts val="600"/>
              </a:spcAft>
              <a:buClr>
                <a:srgbClr val="E17000"/>
              </a:buClr>
              <a:defRPr/>
            </a:pPr>
            <a:r>
              <a:rPr lang="nl-NL" sz="750" i="1" dirty="0">
                <a:solidFill>
                  <a:srgbClr val="FF0000"/>
                </a:solidFill>
              </a:rPr>
              <a:t>Verdere duiding/aanvulling door regio…</a:t>
            </a:r>
            <a:r>
              <a:rPr lang="nl-NL" sz="750" dirty="0">
                <a:solidFill>
                  <a:srgbClr val="00305B"/>
                </a:solidFill>
                <a:latin typeface="Verdana"/>
              </a:rPr>
              <a:t>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29FC0935-59D2-298B-BEEC-9FF03F086A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8290" y="969309"/>
            <a:ext cx="4997298" cy="2789523"/>
          </a:xfrm>
          <a:prstGeom prst="rect">
            <a:avLst/>
          </a:prstGeom>
        </p:spPr>
      </p:pic>
    </p:spTree>
    <p:extLst>
      <p:ext uri="{BB962C8B-B14F-4D97-AF65-F5344CB8AC3E}">
        <p14:creationId xmlns:p14="http://schemas.microsoft.com/office/powerpoint/2010/main" val="2430258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11G. GGZ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a:srcRect/>
          <a:stretch/>
        </p:blipFill>
        <p:spPr>
          <a:xfrm>
            <a:off x="616939" y="974160"/>
            <a:ext cx="5040000" cy="2547424"/>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93128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GGZ liggen in de regio Amsterdam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2549082" y="1392130"/>
            <a:ext cx="1607575" cy="971351"/>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ekst 4">
            <a:extLst>
              <a:ext uri="{FF2B5EF4-FFF2-40B4-BE49-F238E27FC236}">
                <a16:creationId xmlns:a16="http://schemas.microsoft.com/office/drawing/2014/main" id="{FBC82E5C-D46A-8301-9942-D84FDB3D8D2C}"/>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NB. De kolom zorgkosten bij de categorie 0 t/m 17 leeg is bij de GGZ, omdat dat onder Jeugdwet valt.</a:t>
            </a:r>
          </a:p>
        </p:txBody>
      </p:sp>
    </p:spTree>
    <p:extLst>
      <p:ext uri="{BB962C8B-B14F-4D97-AF65-F5344CB8AC3E}">
        <p14:creationId xmlns:p14="http://schemas.microsoft.com/office/powerpoint/2010/main" val="1787595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12. </a:t>
            </a:r>
            <a:r>
              <a:rPr lang="nl-NL" sz="3000" dirty="0">
                <a:solidFill>
                  <a:srgbClr val="FFFFFF"/>
                </a:solidFill>
                <a:latin typeface="+mj-lt"/>
                <a:ea typeface="+mj-ea"/>
                <a:cs typeface="+mj-cs"/>
              </a:rPr>
              <a:t>VVT</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57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Slapen silhouet">
            <a:extLst>
              <a:ext uri="{FF2B5EF4-FFF2-40B4-BE49-F238E27FC236}">
                <a16:creationId xmlns:a16="http://schemas.microsoft.com/office/drawing/2014/main" id="{2259A9C7-C402-EECD-E36E-ABE227D4DD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586" y="1641348"/>
            <a:ext cx="1317752" cy="1317752"/>
          </a:xfrm>
          <a:prstGeom prst="rect">
            <a:avLst/>
          </a:prstGeom>
        </p:spPr>
      </p:pic>
      <p:sp>
        <p:nvSpPr>
          <p:cNvPr id="9" name="Tekstvak 8">
            <a:extLst>
              <a:ext uri="{FF2B5EF4-FFF2-40B4-BE49-F238E27FC236}">
                <a16:creationId xmlns:a16="http://schemas.microsoft.com/office/drawing/2014/main" id="{25315198-B2CA-5040-B952-A6A21D093F5C}"/>
              </a:ext>
            </a:extLst>
          </p:cNvPr>
          <p:cNvSpPr txBox="1"/>
          <p:nvPr/>
        </p:nvSpPr>
        <p:spPr>
          <a:xfrm>
            <a:off x="491900" y="3311862"/>
            <a:ext cx="2613250" cy="823302"/>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dit basisbeeld zijn de onderdelen wijkverpleging, ELV en Verpleeghuizen gekozen omdat we daar momenteel beschikken over landelijke data.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Het staat de regio’s uiteraard vrij om waar gewenst hier nog andere onderdelen aan toe te voegen. Denk aan o.a. aan GRZ en GZSP. </a:t>
            </a:r>
            <a:endParaRPr lang="nl-NL" sz="750" i="1" dirty="0">
              <a:solidFill>
                <a:srgbClr val="FF0000"/>
              </a:solidFill>
              <a:latin typeface="RO Sans"/>
            </a:endParaRPr>
          </a:p>
        </p:txBody>
      </p:sp>
      <p:sp>
        <p:nvSpPr>
          <p:cNvPr id="6" name="Tijdelijke aanduiding voor inhoud 5">
            <a:extLst>
              <a:ext uri="{FF2B5EF4-FFF2-40B4-BE49-F238E27FC236}">
                <a16:creationId xmlns:a16="http://schemas.microsoft.com/office/drawing/2014/main" id="{338DA477-906F-81D7-9B46-B92144016028}"/>
              </a:ext>
            </a:extLst>
          </p:cNvPr>
          <p:cNvSpPr>
            <a:spLocks noGrp="1"/>
          </p:cNvSpPr>
          <p:nvPr>
            <p:ph idx="1"/>
          </p:nvPr>
        </p:nvSpPr>
        <p:spPr/>
        <p:txBody>
          <a:bodyPr/>
          <a:lstStyle/>
          <a:p>
            <a:endParaRPr lang="nl-NL"/>
          </a:p>
        </p:txBody>
      </p:sp>
      <p:sp>
        <p:nvSpPr>
          <p:cNvPr id="8" name="Tijdelijke aanduiding voor inhoud 2">
            <a:extLst>
              <a:ext uri="{FF2B5EF4-FFF2-40B4-BE49-F238E27FC236}">
                <a16:creationId xmlns:a16="http://schemas.microsoft.com/office/drawing/2014/main" id="{A4E95E23-1685-22A6-AA14-870315C113A9}"/>
              </a:ext>
            </a:extLst>
          </p:cNvPr>
          <p:cNvSpPr txBox="1">
            <a:spLocks/>
          </p:cNvSpPr>
          <p:nvPr/>
        </p:nvSpPr>
        <p:spPr>
          <a:xfrm>
            <a:off x="4319515" y="2098548"/>
            <a:ext cx="4095821" cy="2563208"/>
          </a:xfrm>
          <a:prstGeom prst="rect">
            <a:avLst/>
          </a:prstGeom>
        </p:spPr>
        <p:txBody>
          <a:bodyPr vert="horz" lIns="91440" tIns="45720" rIns="91440" bIns="45720" rtlCol="0" anchor="t">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erdana" pitchFamily="34" charset="0"/>
                <a:ea typeface="Verdana" pitchFamily="34" charset="0"/>
                <a:cs typeface="Verdana" pitchFamily="34" charset="0"/>
              </a:defRPr>
            </a:lvl1pPr>
            <a:lvl2pPr marL="134541" indent="-134541" algn="l" defTabSz="685800" rtl="0" eaLnBrk="1" latinLnBrk="0" hangingPunct="1">
              <a:lnSpc>
                <a:spcPct val="90000"/>
              </a:lnSpc>
              <a:spcBef>
                <a:spcPts val="375"/>
              </a:spcBef>
              <a:buFont typeface="Arial" pitchFamily="34" charset="0"/>
              <a:buChar char="•"/>
              <a:defRPr sz="1350" kern="1200">
                <a:solidFill>
                  <a:schemeClr val="tx1"/>
                </a:solidFill>
                <a:latin typeface="Verdana" pitchFamily="34" charset="0"/>
                <a:ea typeface="Verdana" pitchFamily="34" charset="0"/>
                <a:cs typeface="Verdana" pitchFamily="34" charset="0"/>
              </a:defRPr>
            </a:lvl2pPr>
            <a:lvl3pPr marL="297000" indent="-189000" algn="l" defTabSz="685800" rtl="0" eaLnBrk="1" latinLnBrk="0" hangingPunct="1">
              <a:lnSpc>
                <a:spcPct val="90000"/>
              </a:lnSpc>
              <a:spcBef>
                <a:spcPts val="375"/>
              </a:spcBef>
              <a:buFontTx/>
              <a:buBlip>
                <a:blip r:embed="rId4"/>
              </a:buBlip>
              <a:defRPr sz="1350" kern="1200">
                <a:solidFill>
                  <a:schemeClr val="tx1"/>
                </a:solidFill>
                <a:latin typeface="Verdana" pitchFamily="34" charset="0"/>
                <a:ea typeface="Verdana" pitchFamily="34" charset="0"/>
                <a:cs typeface="Verdana" pitchFamily="34" charset="0"/>
              </a:defRPr>
            </a:lvl3pPr>
            <a:lvl4pPr marL="404813" indent="-108000" algn="l" defTabSz="685800" rtl="0" eaLnBrk="1" latinLnBrk="0" hangingPunct="1">
              <a:lnSpc>
                <a:spcPct val="90000"/>
              </a:lnSpc>
              <a:spcBef>
                <a:spcPts val="375"/>
              </a:spcBef>
              <a:buSzPct val="100000"/>
              <a:buFontTx/>
              <a:buBlip>
                <a:blip r:embed="rId5"/>
              </a:buBlip>
              <a:defRPr sz="135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Wijkverpleging – aantal cliënten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Wijkverpleging – zorgkosten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Wijkverpleging– capaciteit</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ELV – locaties</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ELV – aantal patiënten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ELV – uitstroom</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ELV – capaciteit</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Verpleeghuizen – aantal cliënten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Verpleeghuizen –  wachttijden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Verpleeghuizen – capaciteit</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Zorgkosten verpleging en verzorging</a:t>
            </a:r>
          </a:p>
          <a:p>
            <a:pPr marL="457200" indent="-342900" defTabSz="914400">
              <a:lnSpc>
                <a:spcPct val="120000"/>
              </a:lnSpc>
              <a:spcBef>
                <a:spcPts val="400"/>
              </a:spcBef>
              <a:buFont typeface="+mj-lt"/>
              <a:buAutoNum type="alphaUcPeriod"/>
            </a:pPr>
            <a:r>
              <a:rPr lang="nl-NL" sz="1000" i="1">
                <a:solidFill>
                  <a:srgbClr val="FF0000"/>
                </a:solidFill>
                <a:latin typeface="+mn-lt"/>
                <a:ea typeface="+mn-ea"/>
                <a:cs typeface="+mn-cs"/>
              </a:rPr>
              <a:t>Eventuele andere items – toe te voegen door de regio</a:t>
            </a: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Tree>
    <p:extLst>
      <p:ext uri="{BB962C8B-B14F-4D97-AF65-F5344CB8AC3E}">
        <p14:creationId xmlns:p14="http://schemas.microsoft.com/office/powerpoint/2010/main" val="2178341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12A.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9915F377-037F-6369-47F5-800C5B8568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4385"/>
            <a:ext cx="3239999" cy="2160000"/>
          </a:xfrm>
          <a:prstGeom prst="rect">
            <a:avLst/>
          </a:prstGeom>
        </p:spPr>
      </p:pic>
      <p:sp>
        <p:nvSpPr>
          <p:cNvPr id="6" name="Tijdelijke aanduiding voor tekst 4">
            <a:extLst>
              <a:ext uri="{FF2B5EF4-FFF2-40B4-BE49-F238E27FC236}">
                <a16:creationId xmlns:a16="http://schemas.microsoft.com/office/drawing/2014/main" id="{2827F298-7F33-34A8-027F-8C3C4A9AF21F}"/>
              </a:ext>
            </a:extLst>
          </p:cNvPr>
          <p:cNvSpPr txBox="1">
            <a:spLocks/>
          </p:cNvSpPr>
          <p:nvPr/>
        </p:nvSpPr>
        <p:spPr>
          <a:xfrm>
            <a:off x="616939" y="3156156"/>
            <a:ext cx="3240000" cy="137836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wijkverpleging in de regio Amsterdam stijgt van 20.640 in 2023 naar 33.890 in 2040; een stijging van 64,2%.</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regio Amsterdam is licht sterker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441157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12B.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a:srcRect/>
          <a:stretch/>
        </p:blipFill>
        <p:spPr>
          <a:xfrm>
            <a:off x="616939" y="974160"/>
            <a:ext cx="5040000" cy="2547424"/>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21261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wijkverpleging liggen in de regio Amsterdam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endParaRPr lang="nl-NL" sz="750" dirty="0">
              <a:solidFill>
                <a:srgbClr val="00305B"/>
              </a:solidFill>
              <a:latin typeface="Verdana"/>
            </a:endParaRP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2540116" y="2298360"/>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4616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1" y="971550"/>
            <a:ext cx="3676650" cy="3661172"/>
          </a:xfrm>
          <a:prstGeom prst="rect">
            <a:avLst/>
          </a:prstGeom>
        </p:spPr>
        <p:txBody>
          <a:bodyPr vert="horz" lIns="91440" tIns="45720" rIns="91440" bIns="45720" numCol="1"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1"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Samenvatting</a:t>
            </a: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900" dirty="0">
                <a:solidFill>
                  <a:srgbClr val="00305B"/>
                </a:solidFill>
                <a:latin typeface="Verdana"/>
                <a:cs typeface="Times New Roman" panose="02020603050405020304" pitchFamily="18" charset="0"/>
              </a:rPr>
              <a:t>…</a:t>
            </a:r>
            <a:endParaRPr kumimoji="0" lang="nl-NL" sz="9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9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meest belangrijke / opvallende zaken zijn die naar voren komen in het regiobeeld, waar de belangrijkste mismatch zit tussen zorgvraag en zorgaanbod en andere knelpunten.</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Samenvatting en belangrijkste conclusies</a:t>
            </a:r>
          </a:p>
        </p:txBody>
      </p:sp>
      <p:sp>
        <p:nvSpPr>
          <p:cNvPr id="2" name="Tijdelijke aanduiding voor inhoud 2">
            <a:extLst>
              <a:ext uri="{FF2B5EF4-FFF2-40B4-BE49-F238E27FC236}">
                <a16:creationId xmlns:a16="http://schemas.microsoft.com/office/drawing/2014/main" id="{23F98BB2-DB89-7699-44A8-20B70B56E72B}"/>
              </a:ext>
            </a:extLst>
          </p:cNvPr>
          <p:cNvSpPr txBox="1">
            <a:spLocks/>
          </p:cNvSpPr>
          <p:nvPr/>
        </p:nvSpPr>
        <p:spPr>
          <a:xfrm>
            <a:off x="4921249" y="971550"/>
            <a:ext cx="3676650" cy="3661172"/>
          </a:xfrm>
          <a:prstGeom prst="rect">
            <a:avLst/>
          </a:prstGeom>
        </p:spPr>
        <p:txBody>
          <a:bodyPr vert="horz" lIns="91440" tIns="45720" rIns="91440" bIns="45720" numCol="1"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1"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Belangrijkste conclusies</a:t>
            </a: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dirty="0">
                <a:solidFill>
                  <a:srgbClr val="00305B"/>
                </a:solidFill>
                <a:latin typeface="Verdana"/>
                <a:cs typeface="Times New Roman" panose="02020603050405020304" pitchFamily="18" charset="0"/>
              </a:rPr>
              <a:t>…</a:t>
            </a:r>
            <a:endParaRPr kumimoji="0" lang="nl-NL" sz="10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belangrijkste conclusies (knelpunten) zijn die kunnen worden verbonden aan de zaken genoemd in de samenvatting.</a:t>
            </a:r>
          </a:p>
        </p:txBody>
      </p:sp>
    </p:spTree>
    <p:extLst>
      <p:ext uri="{BB962C8B-B14F-4D97-AF65-F5344CB8AC3E}">
        <p14:creationId xmlns:p14="http://schemas.microsoft.com/office/powerpoint/2010/main" val="1061197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12C.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292961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12D.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locaties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750" dirty="0">
                <a:solidFill>
                  <a:srgbClr val="00305B"/>
                </a:solidFill>
                <a:latin typeface="Verdana"/>
              </a:rPr>
              <a:t>In de regio Amsterdam zijn de xxx locaties waar een ELV-faciliteit is: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endParaRPr lang="nl-NL" sz="750" dirty="0">
              <a:solidFill>
                <a:srgbClr val="00305B"/>
              </a:solidFill>
              <a:latin typeface="Verdana"/>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58197" y="1308845"/>
            <a:ext cx="2157482" cy="1428981"/>
          </a:xfrm>
          <a:prstGeom prst="rect">
            <a:avLst/>
          </a:prstGeom>
        </p:spPr>
      </p:pic>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1926762" y="860857"/>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1916008" y="990806"/>
            <a:ext cx="201185" cy="213378"/>
          </a:xfrm>
          <a:prstGeom prst="rect">
            <a:avLst/>
          </a:prstGeom>
        </p:spPr>
      </p:pic>
      <p:pic>
        <p:nvPicPr>
          <p:cNvPr id="12" name="Afbeelding 11">
            <a:extLst>
              <a:ext uri="{FF2B5EF4-FFF2-40B4-BE49-F238E27FC236}">
                <a16:creationId xmlns:a16="http://schemas.microsoft.com/office/drawing/2014/main" id="{EC7D57CC-0B33-A46D-E9FB-7B39E513D603}"/>
              </a:ext>
            </a:extLst>
          </p:cNvPr>
          <p:cNvPicPr>
            <a:picLocks noChangeAspect="1"/>
          </p:cNvPicPr>
          <p:nvPr/>
        </p:nvPicPr>
        <p:blipFill>
          <a:blip r:embed="rId5"/>
          <a:stretch>
            <a:fillRect/>
          </a:stretch>
        </p:blipFill>
        <p:spPr>
          <a:xfrm>
            <a:off x="1913845" y="1279280"/>
            <a:ext cx="207282" cy="213378"/>
          </a:xfrm>
          <a:prstGeom prst="rect">
            <a:avLst/>
          </a:prstGeom>
        </p:spPr>
      </p:pic>
      <p:pic>
        <p:nvPicPr>
          <p:cNvPr id="13" name="Afbeelding 12">
            <a:extLst>
              <a:ext uri="{FF2B5EF4-FFF2-40B4-BE49-F238E27FC236}">
                <a16:creationId xmlns:a16="http://schemas.microsoft.com/office/drawing/2014/main" id="{3DFD3801-87E4-9723-CF7D-6CFD0CC82755}"/>
              </a:ext>
            </a:extLst>
          </p:cNvPr>
          <p:cNvPicPr>
            <a:picLocks noChangeAspect="1"/>
          </p:cNvPicPr>
          <p:nvPr/>
        </p:nvPicPr>
        <p:blipFill>
          <a:blip r:embed="rId6"/>
          <a:stretch>
            <a:fillRect/>
          </a:stretch>
        </p:blipFill>
        <p:spPr>
          <a:xfrm>
            <a:off x="1916008" y="1135043"/>
            <a:ext cx="195089" cy="213378"/>
          </a:xfrm>
          <a:prstGeom prst="rect">
            <a:avLst/>
          </a:prstGeom>
        </p:spPr>
      </p:pic>
      <p:sp>
        <p:nvSpPr>
          <p:cNvPr id="3" name="Tekstvak 2">
            <a:extLst>
              <a:ext uri="{FF2B5EF4-FFF2-40B4-BE49-F238E27FC236}">
                <a16:creationId xmlns:a16="http://schemas.microsoft.com/office/drawing/2014/main" id="{7A95B0CC-3F4A-7B56-6DAE-57911A454398}"/>
              </a:ext>
            </a:extLst>
          </p:cNvPr>
          <p:cNvSpPr txBox="1"/>
          <p:nvPr/>
        </p:nvSpPr>
        <p:spPr>
          <a:xfrm rot="471942">
            <a:off x="4497990" y="2954983"/>
            <a:ext cx="3225319" cy="461665"/>
          </a:xfrm>
          <a:prstGeom prst="rect">
            <a:avLst/>
          </a:prstGeom>
          <a:noFill/>
          <a:ln w="31750">
            <a:solidFill>
              <a:srgbClr val="FF0000"/>
            </a:solidFill>
          </a:ln>
        </p:spPr>
        <p:txBody>
          <a:bodyPr wrap="square" rtlCol="0">
            <a:spAutoFit/>
          </a:bodyPr>
          <a:lstStyle/>
          <a:p>
            <a:pPr algn="ctr"/>
            <a:r>
              <a:rPr lang="nl-NL" sz="1200" b="1" dirty="0"/>
              <a:t>Verzoek aan de regio om dit in te vullen. </a:t>
            </a:r>
          </a:p>
        </p:txBody>
      </p:sp>
    </p:spTree>
    <p:extLst>
      <p:ext uri="{BB962C8B-B14F-4D97-AF65-F5344CB8AC3E}">
        <p14:creationId xmlns:p14="http://schemas.microsoft.com/office/powerpoint/2010/main" val="3264982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12E.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aantal patiënten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3" name="Tekstvak 2">
            <a:extLst>
              <a:ext uri="{FF2B5EF4-FFF2-40B4-BE49-F238E27FC236}">
                <a16:creationId xmlns:a16="http://schemas.microsoft.com/office/drawing/2014/main" id="{6C05AA84-E27D-F0F3-0077-E90AB7A870AF}"/>
              </a:ext>
            </a:extLst>
          </p:cNvPr>
          <p:cNvSpPr txBox="1"/>
          <p:nvPr/>
        </p:nvSpPr>
        <p:spPr>
          <a:xfrm rot="1126478">
            <a:off x="2841934" y="1947666"/>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Tree>
    <p:extLst>
      <p:ext uri="{BB962C8B-B14F-4D97-AF65-F5344CB8AC3E}">
        <p14:creationId xmlns:p14="http://schemas.microsoft.com/office/powerpoint/2010/main" val="721140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12F.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uitstroom</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6891853A-0C4F-6A4C-408A-CB57D442E47A}"/>
              </a:ext>
            </a:extLst>
          </p:cNvPr>
          <p:cNvSpPr txBox="1"/>
          <p:nvPr/>
        </p:nvSpPr>
        <p:spPr>
          <a:xfrm>
            <a:off x="556979" y="854439"/>
            <a:ext cx="2167561" cy="215444"/>
          </a:xfrm>
          <a:prstGeom prst="rect">
            <a:avLst/>
          </a:prstGeom>
          <a:noFill/>
        </p:spPr>
        <p:txBody>
          <a:bodyPr wrap="square" rtlCol="0">
            <a:spAutoFit/>
          </a:bodyPr>
          <a:lstStyle/>
          <a:p>
            <a:r>
              <a:rPr lang="nl-NL" sz="800" b="1" dirty="0"/>
              <a:t>Uitstroom: naar huis</a:t>
            </a:r>
          </a:p>
        </p:txBody>
      </p:sp>
      <p:pic>
        <p:nvPicPr>
          <p:cNvPr id="7" name="Picture 2">
            <a:extLst>
              <a:ext uri="{FF2B5EF4-FFF2-40B4-BE49-F238E27FC236}">
                <a16:creationId xmlns:a16="http://schemas.microsoft.com/office/drawing/2014/main" id="{B3A2DD56-CE6A-30A1-0EA8-865463B949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24540" y="1084042"/>
            <a:ext cx="2160000" cy="3036585"/>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6D94F2C0-5F2C-356E-F7AF-B2234C157142}"/>
              </a:ext>
            </a:extLst>
          </p:cNvPr>
          <p:cNvSpPr txBox="1"/>
          <p:nvPr/>
        </p:nvSpPr>
        <p:spPr>
          <a:xfrm>
            <a:off x="2837019" y="854439"/>
            <a:ext cx="2167561" cy="215444"/>
          </a:xfrm>
          <a:prstGeom prst="rect">
            <a:avLst/>
          </a:prstGeom>
          <a:noFill/>
        </p:spPr>
        <p:txBody>
          <a:bodyPr wrap="square" rtlCol="0">
            <a:spAutoFit/>
          </a:bodyPr>
          <a:lstStyle/>
          <a:p>
            <a:r>
              <a:rPr lang="nl-NL" sz="800" b="1" dirty="0"/>
              <a:t>Uitstroom: naar </a:t>
            </a:r>
            <a:r>
              <a:rPr lang="nl-NL" sz="800" b="1" dirty="0" err="1"/>
              <a:t>Wlz</a:t>
            </a:r>
            <a:r>
              <a:rPr lang="nl-NL" sz="800" b="1" dirty="0"/>
              <a:t>-instelling</a:t>
            </a:r>
          </a:p>
        </p:txBody>
      </p:sp>
      <p:sp>
        <p:nvSpPr>
          <p:cNvPr id="10" name="Tekstvak 9">
            <a:extLst>
              <a:ext uri="{FF2B5EF4-FFF2-40B4-BE49-F238E27FC236}">
                <a16:creationId xmlns:a16="http://schemas.microsoft.com/office/drawing/2014/main" id="{BB0662A5-94B5-01FA-157B-570524FCEBCB}"/>
              </a:ext>
            </a:extLst>
          </p:cNvPr>
          <p:cNvSpPr txBox="1"/>
          <p:nvPr/>
        </p:nvSpPr>
        <p:spPr>
          <a:xfrm>
            <a:off x="4997019" y="854439"/>
            <a:ext cx="2167561" cy="215444"/>
          </a:xfrm>
          <a:prstGeom prst="rect">
            <a:avLst/>
          </a:prstGeom>
          <a:noFill/>
        </p:spPr>
        <p:txBody>
          <a:bodyPr wrap="square" rtlCol="0">
            <a:spAutoFit/>
          </a:bodyPr>
          <a:lstStyle/>
          <a:p>
            <a:r>
              <a:rPr lang="nl-NL" sz="800" b="1" dirty="0"/>
              <a:t>Uitstroom: overleden</a:t>
            </a:r>
          </a:p>
        </p:txBody>
      </p:sp>
      <p:sp>
        <p:nvSpPr>
          <p:cNvPr id="11" name="Tijdelijke aanduiding voor tekst 4">
            <a:extLst>
              <a:ext uri="{FF2B5EF4-FFF2-40B4-BE49-F238E27FC236}">
                <a16:creationId xmlns:a16="http://schemas.microsoft.com/office/drawing/2014/main" id="{5A71974D-2296-F8A6-EFC7-B45257FB38BB}"/>
              </a:ext>
            </a:extLst>
          </p:cNvPr>
          <p:cNvSpPr txBox="1">
            <a:spLocks/>
          </p:cNvSpPr>
          <p:nvPr/>
        </p:nvSpPr>
        <p:spPr>
          <a:xfrm>
            <a:off x="7232754" y="969309"/>
            <a:ext cx="1678898" cy="217113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de regio Amsterdam stromen relatief veel mensen uit de ELV naar</a:t>
            </a:r>
            <a:r>
              <a:rPr lang="nl-NL" sz="750" dirty="0">
                <a:solidFill>
                  <a:srgbClr val="00305B"/>
                </a:solidFill>
                <a:latin typeface="Verdana"/>
              </a:rPr>
              <a:t> </a:t>
            </a:r>
            <a:r>
              <a:rPr kumimoji="0" lang="nl-NL" sz="750" b="0" i="0" u="none" strike="noStrike" kern="1200" cap="none" spc="0" normalizeH="0" baseline="0" noProof="0" dirty="0">
                <a:ln>
                  <a:noFill/>
                </a:ln>
                <a:solidFill>
                  <a:srgbClr val="00305B"/>
                </a:solidFill>
                <a:effectLst/>
                <a:uLnTx/>
                <a:uFillTx/>
                <a:latin typeface="Verdana"/>
                <a:ea typeface="+mn-ea"/>
                <a:cs typeface="+mn-cs"/>
              </a:rPr>
              <a:t>een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Wlz</a:t>
            </a:r>
            <a:r>
              <a:rPr kumimoji="0" lang="nl-NL" sz="750" b="0" i="0" u="none" strike="noStrike" kern="1200" cap="none" spc="0" normalizeH="0" baseline="0" noProof="0" dirty="0">
                <a:ln>
                  <a:noFill/>
                </a:ln>
                <a:solidFill>
                  <a:srgbClr val="00305B"/>
                </a:solidFill>
                <a:effectLst/>
                <a:uLnTx/>
                <a:uFillTx/>
                <a:latin typeface="Verdana"/>
                <a:ea typeface="+mn-ea"/>
                <a:cs typeface="+mn-cs"/>
              </a:rPr>
              <a:t>-instelling.</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2" name="Tekstvak 11">
            <a:extLst>
              <a:ext uri="{FF2B5EF4-FFF2-40B4-BE49-F238E27FC236}">
                <a16:creationId xmlns:a16="http://schemas.microsoft.com/office/drawing/2014/main" id="{C69B8025-8C7E-0710-0176-59BDD6018E16}"/>
              </a:ext>
            </a:extLst>
          </p:cNvPr>
          <p:cNvSpPr txBox="1"/>
          <p:nvPr/>
        </p:nvSpPr>
        <p:spPr>
          <a:xfrm rot="1126478">
            <a:off x="530143" y="2094705"/>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
        <p:nvSpPr>
          <p:cNvPr id="13" name="Tekstvak 12">
            <a:extLst>
              <a:ext uri="{FF2B5EF4-FFF2-40B4-BE49-F238E27FC236}">
                <a16:creationId xmlns:a16="http://schemas.microsoft.com/office/drawing/2014/main" id="{9A10F6C6-370B-EF88-DF46-3B5479603290}"/>
              </a:ext>
            </a:extLst>
          </p:cNvPr>
          <p:cNvSpPr txBox="1"/>
          <p:nvPr/>
        </p:nvSpPr>
        <p:spPr>
          <a:xfrm rot="1126478">
            <a:off x="5273418" y="2449472"/>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
        <p:nvSpPr>
          <p:cNvPr id="14" name="Pijl: rechts 13">
            <a:extLst>
              <a:ext uri="{FF2B5EF4-FFF2-40B4-BE49-F238E27FC236}">
                <a16:creationId xmlns:a16="http://schemas.microsoft.com/office/drawing/2014/main" id="{203B1A2A-F5C2-086E-FCB5-D02C0A78569C}"/>
              </a:ext>
            </a:extLst>
          </p:cNvPr>
          <p:cNvSpPr/>
          <p:nvPr/>
        </p:nvSpPr>
        <p:spPr>
          <a:xfrm>
            <a:off x="3050601" y="2739374"/>
            <a:ext cx="164893" cy="1124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39829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12G.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3062383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12H.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6F5304B5-2808-C740-CBB9-724C098F7F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65454" y="864385"/>
            <a:ext cx="2887363" cy="2887363"/>
          </a:xfrm>
          <a:prstGeom prst="rect">
            <a:avLst/>
          </a:prstGeom>
        </p:spPr>
      </p:pic>
      <p:pic>
        <p:nvPicPr>
          <p:cNvPr id="6" name="Afbeelding 5">
            <a:extLst>
              <a:ext uri="{FF2B5EF4-FFF2-40B4-BE49-F238E27FC236}">
                <a16:creationId xmlns:a16="http://schemas.microsoft.com/office/drawing/2014/main" id="{E00F10F7-129A-7310-A163-A7FFDC895E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9" name="Tijdelijke aanduiding voor tekst 4">
            <a:extLst>
              <a:ext uri="{FF2B5EF4-FFF2-40B4-BE49-F238E27FC236}">
                <a16:creationId xmlns:a16="http://schemas.microsoft.com/office/drawing/2014/main" id="{75407952-66F1-CDEC-7B2F-4FF0ED9396DB}"/>
              </a:ext>
            </a:extLst>
          </p:cNvPr>
          <p:cNvSpPr txBox="1">
            <a:spLocks/>
          </p:cNvSpPr>
          <p:nvPr/>
        </p:nvSpPr>
        <p:spPr>
          <a:xfrm>
            <a:off x="4889136" y="3757395"/>
            <a:ext cx="3240000" cy="106660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met V&amp;</a:t>
            </a:r>
            <a:r>
              <a:rPr lang="nl-NL" sz="750" dirty="0">
                <a:solidFill>
                  <a:srgbClr val="00305B"/>
                </a:solidFill>
              </a:rPr>
              <a:t>V per 10.000 inwoners is relatief hoog in de</a:t>
            </a:r>
            <a:r>
              <a:rPr kumimoji="0" lang="nl-NL" sz="750" b="0" i="0" u="none" strike="noStrike" kern="1200" cap="none" spc="0" normalizeH="0" baseline="0" noProof="0" dirty="0">
                <a:ln>
                  <a:noFill/>
                </a:ln>
                <a:solidFill>
                  <a:srgbClr val="00305B"/>
                </a:solidFill>
                <a:effectLst/>
                <a:uLnTx/>
                <a:uFillTx/>
                <a:latin typeface="Verdana"/>
                <a:ea typeface="+mn-ea"/>
                <a:cs typeface="+mn-cs"/>
              </a:rPr>
              <a:t> regio Amsterdam; de gemeente Diemen (67) scoort het hoogst.</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0" name="Tijdelijke aanduiding voor tekst 4">
            <a:extLst>
              <a:ext uri="{FF2B5EF4-FFF2-40B4-BE49-F238E27FC236}">
                <a16:creationId xmlns:a16="http://schemas.microsoft.com/office/drawing/2014/main" id="{635D4688-6A1F-6639-4303-E7FBBB1DE4E1}"/>
              </a:ext>
            </a:extLst>
          </p:cNvPr>
          <p:cNvSpPr txBox="1">
            <a:spLocks/>
          </p:cNvSpPr>
          <p:nvPr/>
        </p:nvSpPr>
        <p:spPr>
          <a:xfrm>
            <a:off x="616939" y="3156156"/>
            <a:ext cx="3240000" cy="15432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wijkverpleging in de regio Amsterdam stijgt van 5.110 in 2023 naar 9.680 in 2040; dit is bijna een verdubbeling.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regio Amsterdam is licht sterker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743594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12I.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279224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Amsterdam ligt h</a:t>
            </a:r>
            <a:r>
              <a:rPr lang="nl-NL" sz="750" dirty="0">
                <a:solidFill>
                  <a:srgbClr val="00305B"/>
                </a:solidFill>
              </a:rPr>
              <a:t>et aantal wachtenden per 100.000 inwoners voor actief plaatsen en wachten op voorkeur met zorg voor langdurige GGZ </a:t>
            </a:r>
            <a:r>
              <a:rPr lang="nl-NL" sz="750" dirty="0">
                <a:solidFill>
                  <a:srgbClr val="00305B"/>
                </a:solidFill>
                <a:latin typeface="Verdana"/>
              </a:rPr>
              <a:t>onder</a:t>
            </a:r>
            <a:r>
              <a:rPr kumimoji="0" lang="nl-NL" sz="750" b="0" i="0" u="none" strike="noStrike" kern="1200" cap="none" spc="0" normalizeH="0" baseline="0" noProof="0" dirty="0">
                <a:ln>
                  <a:noFill/>
                </a:ln>
                <a:solidFill>
                  <a:srgbClr val="00305B"/>
                </a:solidFill>
                <a:effectLst/>
                <a:uLnTx/>
                <a:uFillTx/>
                <a:latin typeface="Verdana"/>
                <a:ea typeface="+mn-ea"/>
                <a:cs typeface="+mn-cs"/>
              </a:rPr>
              <a:t> het landelijk gemiddelde. H</a:t>
            </a:r>
            <a:r>
              <a:rPr lang="nl-NL" sz="750" dirty="0">
                <a:solidFill>
                  <a:srgbClr val="00305B"/>
                </a:solidFill>
              </a:rPr>
              <a:t>et aantal wachtenden per 100.000 inwoners voor wachten op voorkeur zonder zorg ligt in de regio Amsterdam hoger dan het landelijk gemiddelde.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wachttijden voor verpleeghuiszorg liggen in de regio Amsterdam rondom het landelijk gemiddelde. </a:t>
            </a:r>
          </a:p>
          <a:p>
            <a:pPr lvl="0">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aandeel wachtenden dat langer dan 12 maanden moet wachten is relatief hoog in de regio Amsterdam ten opzichte van het landelijk gemiddelde. </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6992EF7E-9E4E-89B7-D705-B9578AA2A0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4180" y="969309"/>
            <a:ext cx="5027004" cy="2792246"/>
          </a:xfrm>
          <a:prstGeom prst="rect">
            <a:avLst/>
          </a:prstGeom>
        </p:spPr>
      </p:pic>
    </p:spTree>
    <p:extLst>
      <p:ext uri="{BB962C8B-B14F-4D97-AF65-F5344CB8AC3E}">
        <p14:creationId xmlns:p14="http://schemas.microsoft.com/office/powerpoint/2010/main" val="2390967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12J.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3580967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12K. VVT | Zorgkosten verpleging en verzorging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7" name="Afbeelding 6">
            <a:extLst>
              <a:ext uri="{FF2B5EF4-FFF2-40B4-BE49-F238E27FC236}">
                <a16:creationId xmlns:a16="http://schemas.microsoft.com/office/drawing/2014/main" id="{54851684-C301-C812-C9F7-9980994B25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75870"/>
            <a:ext cx="5040000" cy="2558254"/>
          </a:xfrm>
          <a:prstGeom prst="rect">
            <a:avLst/>
          </a:prstGeom>
        </p:spPr>
      </p:pic>
      <p:sp>
        <p:nvSpPr>
          <p:cNvPr id="12" name="Tijdelijke aanduiding voor tekst 4">
            <a:extLst>
              <a:ext uri="{FF2B5EF4-FFF2-40B4-BE49-F238E27FC236}">
                <a16:creationId xmlns:a16="http://schemas.microsoft.com/office/drawing/2014/main" id="{D488C8C6-16AE-6CB8-8F3B-2CC3471EA57D}"/>
              </a:ext>
            </a:extLst>
          </p:cNvPr>
          <p:cNvSpPr txBox="1">
            <a:spLocks/>
          </p:cNvSpPr>
          <p:nvPr/>
        </p:nvSpPr>
        <p:spPr>
          <a:xfrm>
            <a:off x="6134980" y="969309"/>
            <a:ext cx="2361338" cy="166863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verpleging en verzorging liggen in de regio Amsterdam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dirty="0">
                <a:solidFill>
                  <a:srgbClr val="00305B"/>
                </a:solidFill>
                <a:latin typeface="Verdana"/>
              </a:rPr>
              <a:t>Alleen d</a:t>
            </a:r>
            <a:r>
              <a:rPr lang="nl-NL" sz="750" dirty="0">
                <a:solidFill>
                  <a:srgbClr val="00305B"/>
                </a:solidFill>
              </a:rPr>
              <a:t>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verpleging en verzorging voor de leeftijdscategorie 85 jaar en ouder ligt in de regio Amsterdam onder het Nederlandse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718631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13. </a:t>
            </a:r>
            <a:r>
              <a:rPr lang="nl-NL" sz="3000" dirty="0">
                <a:solidFill>
                  <a:srgbClr val="FFFFFF"/>
                </a:solidFill>
                <a:latin typeface="+mj-lt"/>
                <a:ea typeface="+mj-ea"/>
                <a:cs typeface="+mj-cs"/>
              </a:rPr>
              <a:t>Gehandicaptenzorg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69</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Universele toegang silhouet">
            <a:extLst>
              <a:ext uri="{FF2B5EF4-FFF2-40B4-BE49-F238E27FC236}">
                <a16:creationId xmlns:a16="http://schemas.microsoft.com/office/drawing/2014/main" id="{E60B9E63-D9C9-9A9F-E20F-D3B812871F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
        <p:nvSpPr>
          <p:cNvPr id="7" name="Tijdelijke aanduiding voor inhoud 6">
            <a:extLst>
              <a:ext uri="{FF2B5EF4-FFF2-40B4-BE49-F238E27FC236}">
                <a16:creationId xmlns:a16="http://schemas.microsoft.com/office/drawing/2014/main" id="{C25898B1-6C1F-577C-90C6-163BF1BC291B}"/>
              </a:ext>
            </a:extLst>
          </p:cNvPr>
          <p:cNvSpPr>
            <a:spLocks noGrp="1"/>
          </p:cNvSpPr>
          <p:nvPr>
            <p:ph idx="1"/>
          </p:nvPr>
        </p:nvSpPr>
        <p:spPr/>
        <p:txBody>
          <a:bodyPr/>
          <a:lstStyle/>
          <a:p>
            <a:endParaRPr lang="nl-NL"/>
          </a:p>
        </p:txBody>
      </p:sp>
      <p:sp>
        <p:nvSpPr>
          <p:cNvPr id="8" name="Tijdelijke aanduiding voor inhoud 2">
            <a:extLst>
              <a:ext uri="{FF2B5EF4-FFF2-40B4-BE49-F238E27FC236}">
                <a16:creationId xmlns:a16="http://schemas.microsoft.com/office/drawing/2014/main" id="{E421245B-283B-DB0D-85C2-DC11EB2857D8}"/>
              </a:ext>
            </a:extLst>
          </p:cNvPr>
          <p:cNvSpPr txBox="1">
            <a:spLocks/>
          </p:cNvSpPr>
          <p:nvPr/>
        </p:nvSpPr>
        <p:spPr>
          <a:xfrm>
            <a:off x="4319515" y="2098548"/>
            <a:ext cx="4095821" cy="256320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erdana" pitchFamily="34" charset="0"/>
                <a:ea typeface="Verdana" pitchFamily="34" charset="0"/>
                <a:cs typeface="Verdana" pitchFamily="34" charset="0"/>
              </a:defRPr>
            </a:lvl1pPr>
            <a:lvl2pPr marL="134541" indent="-134541" algn="l" defTabSz="685800" rtl="0" eaLnBrk="1" latinLnBrk="0" hangingPunct="1">
              <a:lnSpc>
                <a:spcPct val="90000"/>
              </a:lnSpc>
              <a:spcBef>
                <a:spcPts val="375"/>
              </a:spcBef>
              <a:buFont typeface="Arial" pitchFamily="34" charset="0"/>
              <a:buChar char="•"/>
              <a:defRPr sz="1350" kern="1200">
                <a:solidFill>
                  <a:schemeClr val="tx1"/>
                </a:solidFill>
                <a:latin typeface="Verdana" pitchFamily="34" charset="0"/>
                <a:ea typeface="Verdana" pitchFamily="34" charset="0"/>
                <a:cs typeface="Verdana" pitchFamily="34" charset="0"/>
              </a:defRPr>
            </a:lvl2pPr>
            <a:lvl3pPr marL="297000" indent="-189000" algn="l" defTabSz="685800" rtl="0" eaLnBrk="1" latinLnBrk="0" hangingPunct="1">
              <a:lnSpc>
                <a:spcPct val="90000"/>
              </a:lnSpc>
              <a:spcBef>
                <a:spcPts val="375"/>
              </a:spcBef>
              <a:buFontTx/>
              <a:buBlip>
                <a:blip r:embed="rId4"/>
              </a:buBlip>
              <a:defRPr sz="1350" kern="1200">
                <a:solidFill>
                  <a:schemeClr val="tx1"/>
                </a:solidFill>
                <a:latin typeface="Verdana" pitchFamily="34" charset="0"/>
                <a:ea typeface="Verdana" pitchFamily="34" charset="0"/>
                <a:cs typeface="Verdana" pitchFamily="34" charset="0"/>
              </a:defRPr>
            </a:lvl3pPr>
            <a:lvl4pPr marL="404813" indent="-108000" algn="l" defTabSz="685800" rtl="0" eaLnBrk="1" latinLnBrk="0" hangingPunct="1">
              <a:lnSpc>
                <a:spcPct val="90000"/>
              </a:lnSpc>
              <a:spcBef>
                <a:spcPts val="375"/>
              </a:spcBef>
              <a:buSzPct val="100000"/>
              <a:buFontTx/>
              <a:buBlip>
                <a:blip r:embed="rId5"/>
              </a:buBlip>
              <a:defRPr sz="135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Aantal cliënten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Wachttijden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Capaciteit</a:t>
            </a:r>
          </a:p>
          <a:p>
            <a:pPr marL="457200" indent="-342900" defTabSz="914400">
              <a:lnSpc>
                <a:spcPct val="120000"/>
              </a:lnSpc>
              <a:spcBef>
                <a:spcPts val="400"/>
              </a:spcBef>
              <a:buFont typeface="+mj-lt"/>
              <a:buAutoNum type="alphaUcPeriod"/>
            </a:pPr>
            <a:r>
              <a:rPr lang="nl-NL" sz="1000" i="1">
                <a:solidFill>
                  <a:srgbClr val="FF0000"/>
                </a:solidFill>
                <a:latin typeface="+mn-lt"/>
                <a:ea typeface="+mn-ea"/>
                <a:cs typeface="+mn-cs"/>
              </a:rPr>
              <a:t>Eventuele andere items – toe te voegen door de regio</a:t>
            </a: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Tree>
    <p:extLst>
      <p:ext uri="{BB962C8B-B14F-4D97-AF65-F5344CB8AC3E}">
        <p14:creationId xmlns:p14="http://schemas.microsoft.com/office/powerpoint/2010/main" val="153839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solidFill>
                  <a:srgbClr val="FFFFFF"/>
                </a:solidFill>
                <a:latin typeface="+mj-lt"/>
                <a:ea typeface="+mj-ea"/>
                <a:cs typeface="+mj-cs"/>
              </a:rPr>
              <a:t>A. Kenmerken van de regio</a:t>
            </a:r>
            <a:endParaRPr lang="nl-NL" sz="2600" dirty="0"/>
          </a:p>
        </p:txBody>
      </p:sp>
      <p:pic>
        <p:nvPicPr>
          <p:cNvPr id="2" name="Graphic 1" descr="Vrouw met wandelstok silhouet">
            <a:extLst>
              <a:ext uri="{FF2B5EF4-FFF2-40B4-BE49-F238E27FC236}">
                <a16:creationId xmlns:a16="http://schemas.microsoft.com/office/drawing/2014/main" id="{1CC62E1D-4943-FDB9-F782-B849123C64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4374" y="1922850"/>
            <a:ext cx="934720" cy="934720"/>
          </a:xfrm>
          <a:prstGeom prst="rect">
            <a:avLst/>
          </a:prstGeom>
        </p:spPr>
      </p:pic>
      <p:pic>
        <p:nvPicPr>
          <p:cNvPr id="4" name="Graphic 3" descr="Man met baby silhouet">
            <a:extLst>
              <a:ext uri="{FF2B5EF4-FFF2-40B4-BE49-F238E27FC236}">
                <a16:creationId xmlns:a16="http://schemas.microsoft.com/office/drawing/2014/main" id="{FC06C38F-88D4-64CE-B2FC-E33ED19641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0552" y="1922850"/>
            <a:ext cx="934720" cy="934720"/>
          </a:xfrm>
          <a:prstGeom prst="rect">
            <a:avLst/>
          </a:prstGeom>
        </p:spPr>
      </p:pic>
      <p:pic>
        <p:nvPicPr>
          <p:cNvPr id="6" name="Graphic 5" descr="Persoon in rolstoel silhouet">
            <a:extLst>
              <a:ext uri="{FF2B5EF4-FFF2-40B4-BE49-F238E27FC236}">
                <a16:creationId xmlns:a16="http://schemas.microsoft.com/office/drawing/2014/main" id="{E94F4EB1-DEC3-E5CA-B89D-82DD77B86B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375272" y="1995152"/>
            <a:ext cx="836029" cy="887818"/>
          </a:xfrm>
          <a:prstGeom prst="rect">
            <a:avLst/>
          </a:prstGeom>
        </p:spPr>
      </p:pic>
      <p:pic>
        <p:nvPicPr>
          <p:cNvPr id="8" name="Graphic 7" descr="Buurt silhouet">
            <a:extLst>
              <a:ext uri="{FF2B5EF4-FFF2-40B4-BE49-F238E27FC236}">
                <a16:creationId xmlns:a16="http://schemas.microsoft.com/office/drawing/2014/main" id="{A5FB3BCE-BF78-EA80-C048-D1DE61269C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5209" y="1629147"/>
            <a:ext cx="1328790" cy="1328790"/>
          </a:xfrm>
          <a:prstGeom prst="rect">
            <a:avLst/>
          </a:prstGeom>
        </p:spPr>
      </p:pic>
    </p:spTree>
    <p:extLst>
      <p:ext uri="{BB962C8B-B14F-4D97-AF65-F5344CB8AC3E}">
        <p14:creationId xmlns:p14="http://schemas.microsoft.com/office/powerpoint/2010/main" val="3896877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13A. Gehandicaptenzorg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EC899D20-5851-0372-E477-F0E8A32B5F0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6" name="Tijdelijke aanduiding voor tekst 4">
            <a:extLst>
              <a:ext uri="{FF2B5EF4-FFF2-40B4-BE49-F238E27FC236}">
                <a16:creationId xmlns:a16="http://schemas.microsoft.com/office/drawing/2014/main" id="{6BDCC692-F5D8-F6E4-3877-8FFC8DCE8AB8}"/>
              </a:ext>
            </a:extLst>
          </p:cNvPr>
          <p:cNvSpPr txBox="1">
            <a:spLocks/>
          </p:cNvSpPr>
          <p:nvPr/>
        </p:nvSpPr>
        <p:spPr>
          <a:xfrm>
            <a:off x="616939" y="3156156"/>
            <a:ext cx="3240000" cy="137836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gehandicaptenzorg in de regio Amsterdam stijgt van 3.290 in 2023 naar 3.850 in 2040; een stijging van 17,0</a:t>
            </a:r>
            <a:r>
              <a:rPr lang="nl-NL" sz="750" dirty="0">
                <a:solidFill>
                  <a:srgbClr val="00305B"/>
                </a:solidFill>
                <a:latin typeface="Verdana"/>
              </a:rPr>
              <a:t>%</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gehandicaptenzorg in de regio Amsterdam is sterker dan de stijging van het gemiddelde aantal cliënten in de gehandicaptenzorg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4270480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13B. Gehandicaptenzorg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322044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Amsterdam ligt h</a:t>
            </a:r>
            <a:r>
              <a:rPr lang="nl-NL" sz="750" dirty="0">
                <a:solidFill>
                  <a:srgbClr val="00305B"/>
                </a:solidFill>
              </a:rPr>
              <a:t>et aantal wachtenden per 100.000 inwoners voor urgent plaatsen en voor wachten op voorkeur zonder zorg voor gehandicaptenzorg </a:t>
            </a:r>
            <a:r>
              <a:rPr kumimoji="0" lang="nl-NL" sz="750" b="0" i="0" u="none" strike="noStrike" kern="1200" cap="none" spc="0" normalizeH="0" baseline="0" noProof="0" dirty="0">
                <a:ln>
                  <a:noFill/>
                </a:ln>
                <a:solidFill>
                  <a:srgbClr val="00305B"/>
                </a:solidFill>
                <a:effectLst/>
                <a:uLnTx/>
                <a:uFillTx/>
                <a:latin typeface="Verdana"/>
                <a:ea typeface="+mn-ea"/>
                <a:cs typeface="+mn-cs"/>
              </a:rPr>
              <a:t>op het landelijk gemiddelde.</a:t>
            </a:r>
          </a:p>
          <a:p>
            <a:pPr>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Amsterdam ligt h</a:t>
            </a:r>
            <a:r>
              <a:rPr lang="nl-NL" sz="750" dirty="0">
                <a:solidFill>
                  <a:srgbClr val="00305B"/>
                </a:solidFill>
              </a:rPr>
              <a:t>et aantal wachtenden per 100.000 inwoners voor actief plaatsen en voor wachten op voorkeur met zorg onder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a:spcAft>
                <a:spcPts val="600"/>
              </a:spcAft>
              <a:buClr>
                <a:srgbClr val="E17000"/>
              </a:buClr>
              <a:defRPr/>
            </a:pPr>
            <a:r>
              <a:rPr lang="nl-NL" sz="750" dirty="0">
                <a:solidFill>
                  <a:srgbClr val="00305B"/>
                </a:solidFill>
                <a:latin typeface="Verdana"/>
              </a:rPr>
              <a:t>In de regio Amsterdam wachten meer mensen dan gemiddeld in Nederland korter dan 2 weken en langer dan een jaar op gehandicaptenzorgzorg. </a:t>
            </a:r>
          </a:p>
          <a:p>
            <a:pPr>
              <a:spcAft>
                <a:spcPts val="600"/>
              </a:spcAft>
              <a:buClr>
                <a:srgbClr val="E17000"/>
              </a:buClr>
              <a:defRPr/>
            </a:pPr>
            <a:r>
              <a:rPr lang="nl-NL" sz="750" dirty="0">
                <a:solidFill>
                  <a:srgbClr val="00305B"/>
                </a:solidFill>
                <a:latin typeface="Verdana"/>
              </a:rPr>
              <a:t>In de regio Amsterdam wachten minder mensen dan gemiddeld in Nederland 4 tot 6 weken, 3 tot 6 maanden en 6 tot 12 maanden op gehandicaptenzorgzorg. </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6" name="Afbeelding 5">
            <a:extLst>
              <a:ext uri="{FF2B5EF4-FFF2-40B4-BE49-F238E27FC236}">
                <a16:creationId xmlns:a16="http://schemas.microsoft.com/office/drawing/2014/main" id="{1D2329A7-3646-E2BB-8296-212809C346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6921" y="969309"/>
            <a:ext cx="5020035" cy="2680555"/>
          </a:xfrm>
          <a:prstGeom prst="rect">
            <a:avLst/>
          </a:prstGeom>
        </p:spPr>
      </p:pic>
    </p:spTree>
    <p:extLst>
      <p:ext uri="{BB962C8B-B14F-4D97-AF65-F5344CB8AC3E}">
        <p14:creationId xmlns:p14="http://schemas.microsoft.com/office/powerpoint/2010/main" val="1014874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13C. Gehandicaptenzorg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6BDCC692-F5D8-F6E4-3877-8FFC8DCE8AB8}"/>
              </a:ext>
            </a:extLst>
          </p:cNvPr>
          <p:cNvSpPr txBox="1">
            <a:spLocks/>
          </p:cNvSpPr>
          <p:nvPr/>
        </p:nvSpPr>
        <p:spPr>
          <a:xfrm>
            <a:off x="6134980" y="969309"/>
            <a:ext cx="2361338" cy="256886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rgbClr val="E17000"/>
              </a:buClr>
              <a:defRPr/>
            </a:pPr>
            <a:r>
              <a:rPr lang="nl-NL" sz="750" dirty="0">
                <a:solidFill>
                  <a:srgbClr val="00305B"/>
                </a:solidFill>
              </a:rPr>
              <a:t>Voor de leeftijdsgroep 0 t/m 17 jaar liggen 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gehandicaptenzorg in de regio Amsterdam </a:t>
            </a:r>
            <a:r>
              <a:rPr lang="nl-NL" sz="750" dirty="0">
                <a:solidFill>
                  <a:srgbClr val="00305B"/>
                </a:solidFill>
                <a:latin typeface="Verdana"/>
              </a:rPr>
              <a:t>op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endParaRPr lang="nl-NL" sz="750" dirty="0">
              <a:solidFill>
                <a:srgbClr val="00305B"/>
              </a:solidFill>
            </a:endParaRPr>
          </a:p>
          <a:p>
            <a:pPr lvl="0">
              <a:spcAft>
                <a:spcPts val="600"/>
              </a:spcAft>
              <a:buClr>
                <a:srgbClr val="E17000"/>
              </a:buClr>
              <a:defRPr/>
            </a:pPr>
            <a:r>
              <a:rPr lang="nl-NL" sz="750" dirty="0">
                <a:solidFill>
                  <a:srgbClr val="00305B"/>
                </a:solidFill>
              </a:rPr>
              <a:t>Voor de leeftijdsgroepen 18 t/m 54, 55 t/m 64, 65 t/m 74 en 75 t/m 84 jaar liggen 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gehandicaptenzorg in de regio Amsterdam </a:t>
            </a:r>
            <a:r>
              <a:rPr lang="nl-NL" sz="750" dirty="0">
                <a:solidFill>
                  <a:srgbClr val="00305B"/>
                </a:solidFill>
                <a:latin typeface="Verdana"/>
              </a:rPr>
              <a:t>lager</a:t>
            </a:r>
            <a:r>
              <a:rPr kumimoji="0" lang="nl-NL" sz="750" b="0" i="0" u="none" strike="noStrike" kern="1200" cap="none" spc="0" normalizeH="0" baseline="0" noProof="0" dirty="0">
                <a:ln>
                  <a:noFill/>
                </a:ln>
                <a:solidFill>
                  <a:srgbClr val="00305B"/>
                </a:solidFill>
                <a:effectLst/>
                <a:uLnTx/>
                <a:uFillTx/>
                <a:latin typeface="Verdana"/>
                <a:ea typeface="+mn-ea"/>
                <a:cs typeface="+mn-cs"/>
              </a:rPr>
              <a:t> dan het landelijk gemiddelde. </a:t>
            </a:r>
          </a:p>
          <a:p>
            <a:pPr lvl="0">
              <a:spcAft>
                <a:spcPts val="600"/>
              </a:spcAft>
              <a:buClr>
                <a:srgbClr val="E17000"/>
              </a:buClr>
              <a:defRPr/>
            </a:pPr>
            <a:r>
              <a:rPr lang="nl-NL" sz="750" dirty="0">
                <a:solidFill>
                  <a:srgbClr val="00305B"/>
                </a:solidFill>
                <a:latin typeface="Verdana"/>
              </a:rPr>
              <a:t>Voor de leeftijdsgroep 85 jaar en ouder is te weinig data beschikbaar.</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5377AACA-43CC-9ABD-2118-F3803352FC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7682" y="984404"/>
            <a:ext cx="5040000" cy="2550934"/>
          </a:xfrm>
          <a:prstGeom prst="rect">
            <a:avLst/>
          </a:prstGeom>
        </p:spPr>
      </p:pic>
    </p:spTree>
    <p:extLst>
      <p:ext uri="{BB962C8B-B14F-4D97-AF65-F5344CB8AC3E}">
        <p14:creationId xmlns:p14="http://schemas.microsoft.com/office/powerpoint/2010/main" val="2844937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13D. Gehandicaptenzorg|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ekstvak 5">
            <a:extLst>
              <a:ext uri="{FF2B5EF4-FFF2-40B4-BE49-F238E27FC236}">
                <a16:creationId xmlns:a16="http://schemas.microsoft.com/office/drawing/2014/main" id="{4F24774B-87F6-2AFD-A7D1-D374BADE2153}"/>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855532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14. </a:t>
            </a:r>
            <a:r>
              <a:rPr lang="nl-NL" sz="3000" dirty="0">
                <a:solidFill>
                  <a:srgbClr val="FFFFFF"/>
                </a:solidFill>
                <a:latin typeface="+mj-lt"/>
                <a:ea typeface="+mj-ea"/>
                <a:cs typeface="+mj-cs"/>
              </a:rPr>
              <a:t>Jeugdwet en </a:t>
            </a:r>
            <a:r>
              <a:rPr lang="nl-NL" sz="3000" dirty="0" err="1">
                <a:solidFill>
                  <a:srgbClr val="FFFFFF"/>
                </a:solidFill>
                <a:latin typeface="+mj-lt"/>
                <a:ea typeface="+mj-ea"/>
                <a:cs typeface="+mj-cs"/>
              </a:rPr>
              <a:t>Wmo</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74</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Schoolmeisje silhouet">
            <a:extLst>
              <a:ext uri="{FF2B5EF4-FFF2-40B4-BE49-F238E27FC236}">
                <a16:creationId xmlns:a16="http://schemas.microsoft.com/office/drawing/2014/main" id="{72AD3EE8-CB6A-F50F-D48D-05CE27B682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949115"/>
            <a:ext cx="1041348" cy="1041348"/>
          </a:xfrm>
          <a:prstGeom prst="rect">
            <a:avLst/>
          </a:prstGeom>
        </p:spPr>
      </p:pic>
      <p:pic>
        <p:nvPicPr>
          <p:cNvPr id="9" name="Graphic 8" descr="Mannelijk profiel silhouet">
            <a:extLst>
              <a:ext uri="{FF2B5EF4-FFF2-40B4-BE49-F238E27FC236}">
                <a16:creationId xmlns:a16="http://schemas.microsoft.com/office/drawing/2014/main" id="{7DFB203E-0008-5763-180C-985C1C1354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1541" y="1838832"/>
            <a:ext cx="1174116" cy="1174116"/>
          </a:xfrm>
          <a:prstGeom prst="rect">
            <a:avLst/>
          </a:prstGeom>
        </p:spPr>
      </p:pic>
      <p:sp>
        <p:nvSpPr>
          <p:cNvPr id="7" name="Tijdelijke aanduiding voor inhoud 6">
            <a:extLst>
              <a:ext uri="{FF2B5EF4-FFF2-40B4-BE49-F238E27FC236}">
                <a16:creationId xmlns:a16="http://schemas.microsoft.com/office/drawing/2014/main" id="{CDB170CC-56F5-A96F-11D5-01FF462CA460}"/>
              </a:ext>
            </a:extLst>
          </p:cNvPr>
          <p:cNvSpPr>
            <a:spLocks noGrp="1"/>
          </p:cNvSpPr>
          <p:nvPr>
            <p:ph idx="1"/>
          </p:nvPr>
        </p:nvSpPr>
        <p:spPr/>
        <p:txBody>
          <a:bodyPr/>
          <a:lstStyle/>
          <a:p>
            <a:endParaRPr lang="nl-NL"/>
          </a:p>
        </p:txBody>
      </p:sp>
      <p:sp>
        <p:nvSpPr>
          <p:cNvPr id="8" name="Tijdelijke aanduiding voor inhoud 2">
            <a:extLst>
              <a:ext uri="{FF2B5EF4-FFF2-40B4-BE49-F238E27FC236}">
                <a16:creationId xmlns:a16="http://schemas.microsoft.com/office/drawing/2014/main" id="{943AAB40-7E0E-7385-7C78-65A4DB96E2D7}"/>
              </a:ext>
            </a:extLst>
          </p:cNvPr>
          <p:cNvSpPr txBox="1">
            <a:spLocks/>
          </p:cNvSpPr>
          <p:nvPr/>
        </p:nvSpPr>
        <p:spPr>
          <a:xfrm>
            <a:off x="4319515" y="2098548"/>
            <a:ext cx="4095821" cy="256320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erdana" pitchFamily="34" charset="0"/>
                <a:ea typeface="Verdana" pitchFamily="34" charset="0"/>
                <a:cs typeface="Verdana" pitchFamily="34" charset="0"/>
              </a:defRPr>
            </a:lvl1pPr>
            <a:lvl2pPr marL="134541" indent="-134541" algn="l" defTabSz="685800" rtl="0" eaLnBrk="1" latinLnBrk="0" hangingPunct="1">
              <a:lnSpc>
                <a:spcPct val="90000"/>
              </a:lnSpc>
              <a:spcBef>
                <a:spcPts val="375"/>
              </a:spcBef>
              <a:buFont typeface="Arial" pitchFamily="34" charset="0"/>
              <a:buChar char="•"/>
              <a:defRPr sz="1350" kern="1200">
                <a:solidFill>
                  <a:schemeClr val="tx1"/>
                </a:solidFill>
                <a:latin typeface="Verdana" pitchFamily="34" charset="0"/>
                <a:ea typeface="Verdana" pitchFamily="34" charset="0"/>
                <a:cs typeface="Verdana" pitchFamily="34" charset="0"/>
              </a:defRPr>
            </a:lvl2pPr>
            <a:lvl3pPr marL="297000" indent="-189000" algn="l" defTabSz="685800" rtl="0" eaLnBrk="1" latinLnBrk="0" hangingPunct="1">
              <a:lnSpc>
                <a:spcPct val="90000"/>
              </a:lnSpc>
              <a:spcBef>
                <a:spcPts val="375"/>
              </a:spcBef>
              <a:buFontTx/>
              <a:buBlip>
                <a:blip r:embed="rId6"/>
              </a:buBlip>
              <a:defRPr sz="1350" kern="1200">
                <a:solidFill>
                  <a:schemeClr val="tx1"/>
                </a:solidFill>
                <a:latin typeface="Verdana" pitchFamily="34" charset="0"/>
                <a:ea typeface="Verdana" pitchFamily="34" charset="0"/>
                <a:cs typeface="Verdana" pitchFamily="34" charset="0"/>
              </a:defRPr>
            </a:lvl3pPr>
            <a:lvl4pPr marL="404813" indent="-108000" algn="l" defTabSz="685800" rtl="0" eaLnBrk="1" latinLnBrk="0" hangingPunct="1">
              <a:lnSpc>
                <a:spcPct val="90000"/>
              </a:lnSpc>
              <a:spcBef>
                <a:spcPts val="375"/>
              </a:spcBef>
              <a:buSzPct val="100000"/>
              <a:buFontTx/>
              <a:buBlip>
                <a:blip r:embed="rId7"/>
              </a:buBlip>
              <a:defRPr sz="135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Jeugdwet | Voorzieningen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Jeugdwet | Aantal jeugdhulptrajecten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Wmo</a:t>
            </a:r>
          </a:p>
          <a:p>
            <a:pPr marL="457200" indent="-342900" defTabSz="914400">
              <a:lnSpc>
                <a:spcPct val="120000"/>
              </a:lnSpc>
              <a:spcBef>
                <a:spcPts val="400"/>
              </a:spcBef>
              <a:buFont typeface="+mj-lt"/>
              <a:buAutoNum type="alphaUcPeriod"/>
            </a:pPr>
            <a:r>
              <a:rPr lang="nl-NL" sz="1000" i="1">
                <a:solidFill>
                  <a:srgbClr val="FF0000"/>
                </a:solidFill>
                <a:latin typeface="+mn-lt"/>
                <a:ea typeface="+mn-ea"/>
                <a:cs typeface="+mn-cs"/>
              </a:rPr>
              <a:t>Eventuele andere items – toe te voegen door de regio</a:t>
            </a: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Tree>
    <p:extLst>
      <p:ext uri="{BB962C8B-B14F-4D97-AF65-F5344CB8AC3E}">
        <p14:creationId xmlns:p14="http://schemas.microsoft.com/office/powerpoint/2010/main" val="4149757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defTabSz="685783">
              <a:defRPr/>
            </a:pPr>
            <a:fld id="{DEA49D5D-94F6-A14E-9B1F-41E0B8197FAE}" type="slidenum">
              <a:rPr lang="nl-NL">
                <a:solidFill>
                  <a:srgbClr val="00305B"/>
                </a:solidFill>
                <a:latin typeface="Verdana"/>
              </a:rPr>
              <a:pPr defTabSz="685783">
                <a:defRPr/>
              </a:pPr>
              <a:t>75</a:t>
            </a:fld>
            <a:endParaRPr lang="nl-NL">
              <a:solidFill>
                <a:srgbClr val="00305B"/>
              </a:solidFill>
              <a:latin typeface="Verdana"/>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40" y="325148"/>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14A. Jeugdwet | Voorzieningen</a:t>
            </a:r>
            <a:endParaRPr lang="nl-NL" dirty="0">
              <a:solidFill>
                <a:srgbClr val="00305B"/>
              </a:solidFill>
              <a:latin typeface="Verdana"/>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4" y="860856"/>
            <a:ext cx="4140097" cy="131084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spcAft>
                <a:spcPts val="600"/>
              </a:spcAft>
              <a:buClr>
                <a:srgbClr val="E17000"/>
              </a:buClr>
              <a:buNone/>
              <a:defRPr/>
            </a:pPr>
            <a:r>
              <a:rPr lang="nl-NL" sz="800" b="1" dirty="0">
                <a:solidFill>
                  <a:srgbClr val="00305B"/>
                </a:solidFill>
                <a:latin typeface="Verdana"/>
              </a:rPr>
              <a:t>Jeugdwet</a:t>
            </a:r>
          </a:p>
          <a:p>
            <a:pPr marL="0" indent="0" defTabSz="685783">
              <a:spcAft>
                <a:spcPts val="600"/>
              </a:spcAft>
              <a:buClr>
                <a:srgbClr val="E17000"/>
              </a:buClr>
              <a:buNone/>
              <a:defRPr/>
            </a:pPr>
            <a:r>
              <a:rPr lang="nl-NL" sz="825" dirty="0">
                <a:solidFill>
                  <a:srgbClr val="00305B"/>
                </a:solidFill>
                <a:latin typeface="Verdana"/>
              </a:rPr>
              <a:t>Aantal maatwerkvoorzieningen op gemeente- en wijkniveau: </a:t>
            </a:r>
            <a:r>
              <a:rPr lang="nl-NL" sz="825" u="sng" dirty="0">
                <a:solidFill>
                  <a:srgbClr val="154273"/>
                </a:solidFill>
                <a:latin typeface="RO Sans"/>
                <a:hlinkClick r:id="rId3"/>
              </a:rPr>
              <a:t>Gemeentelijke Monitor Sociaal Domein | Waarstaatjegemeente.nl(opent in een nieuw venster)</a:t>
            </a:r>
            <a:r>
              <a:rPr lang="nl-NL" sz="825" dirty="0">
                <a:solidFill>
                  <a:srgbClr val="000000"/>
                </a:solidFill>
                <a:latin typeface="RO Sans"/>
              </a:rPr>
              <a:t>)</a:t>
            </a:r>
            <a:endParaRPr lang="nl-NL" sz="825" dirty="0">
              <a:solidFill>
                <a:srgbClr val="00305B"/>
              </a:solidFill>
              <a:latin typeface="Verdana"/>
            </a:endParaRPr>
          </a:p>
          <a:p>
            <a:pPr marL="0" indent="0" defTabSz="685783">
              <a:spcAft>
                <a:spcPts val="600"/>
              </a:spcAft>
              <a:buClr>
                <a:srgbClr val="E17000"/>
              </a:buClr>
              <a:buNone/>
              <a:defRPr/>
            </a:pPr>
            <a:r>
              <a:rPr lang="nl-NL" sz="800" dirty="0">
                <a:solidFill>
                  <a:srgbClr val="00305B"/>
                </a:solidFill>
                <a:latin typeface="Verdana"/>
              </a:rPr>
              <a:t>Kosten</a:t>
            </a:r>
            <a:r>
              <a:rPr lang="nl-NL" sz="750" dirty="0">
                <a:solidFill>
                  <a:srgbClr val="00305B"/>
                </a:solidFill>
                <a:latin typeface="Verdana"/>
              </a:rPr>
              <a:t>: </a:t>
            </a:r>
            <a:r>
              <a:rPr lang="nl-NL" sz="750" u="sng" dirty="0">
                <a:solidFill>
                  <a:srgbClr val="002C64"/>
                </a:solidFill>
                <a:latin typeface="Arial" panose="020B0604020202020204" pitchFamily="34" charset="0"/>
                <a:ea typeface="Times New Roman" panose="02020603050405020304" pitchFamily="18" charset="0"/>
                <a:cs typeface="Times New Roman" panose="02020603050405020304" pitchFamily="18" charset="0"/>
                <a:hlinkClick r:id="rId4"/>
              </a:rPr>
              <a:t>https://www.waarstaatjegemeente.nl/jive?workspace_guid=a9c5c49d-02f2-4d2e-ae89-15dc1cbc7f21</a:t>
            </a:r>
            <a:endParaRPr lang="nl-NL" sz="750" dirty="0">
              <a:solidFill>
                <a:srgbClr val="00305B"/>
              </a:solidFill>
              <a:latin typeface="Verdana"/>
            </a:endParaRPr>
          </a:p>
          <a:p>
            <a:pPr marL="0" indent="0" defTabSz="685783">
              <a:spcAft>
                <a:spcPts val="600"/>
              </a:spcAft>
              <a:buClr>
                <a:srgbClr val="E17000"/>
              </a:buClr>
              <a:buNone/>
              <a:defRPr/>
            </a:pPr>
            <a:endParaRPr lang="nl-NL" sz="800" b="1" dirty="0">
              <a:solidFill>
                <a:srgbClr val="F3700D"/>
              </a:solidFill>
              <a:latin typeface="Verdana"/>
            </a:endParaRPr>
          </a:p>
        </p:txBody>
      </p:sp>
      <p:sp>
        <p:nvSpPr>
          <p:cNvPr id="2" name="Tekstvak 1">
            <a:extLst>
              <a:ext uri="{FF2B5EF4-FFF2-40B4-BE49-F238E27FC236}">
                <a16:creationId xmlns:a16="http://schemas.microsoft.com/office/drawing/2014/main" id="{9B5FD883-5A85-F3AF-130F-9150E7DFF456}"/>
              </a:ext>
            </a:extLst>
          </p:cNvPr>
          <p:cNvSpPr txBox="1"/>
          <p:nvPr/>
        </p:nvSpPr>
        <p:spPr>
          <a:xfrm>
            <a:off x="616939" y="1771650"/>
            <a:ext cx="2412011" cy="404085"/>
          </a:xfrm>
          <a:prstGeom prst="rect">
            <a:avLst/>
          </a:prstGeom>
          <a:noFill/>
        </p:spPr>
        <p:txBody>
          <a:bodyPr wrap="square" rtlCol="0">
            <a:spAutoFit/>
          </a:bodyPr>
          <a:lstStyle/>
          <a:p>
            <a:r>
              <a:rPr lang="nl-NL" sz="1013" dirty="0"/>
              <a:t>Plaatje wordt toegevoegd indien RIVM data uit microdata CBS heeft</a:t>
            </a:r>
          </a:p>
        </p:txBody>
      </p:sp>
    </p:spTree>
    <p:extLst>
      <p:ext uri="{BB962C8B-B14F-4D97-AF65-F5344CB8AC3E}">
        <p14:creationId xmlns:p14="http://schemas.microsoft.com/office/powerpoint/2010/main" val="14049936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14B. Jeugdwet | Aantal jeugdhulptrajecten</a:t>
            </a:r>
            <a:endParaRPr lang="nl-NL" sz="1050" dirty="0">
              <a:solidFill>
                <a:srgbClr val="00305B"/>
              </a:solidFill>
              <a:latin typeface="Verdana"/>
            </a:endParaRPr>
          </a:p>
        </p:txBody>
      </p:sp>
      <p:sp>
        <p:nvSpPr>
          <p:cNvPr id="3" name="Tijdelijke aanduiding voor tekst 4">
            <a:extLst>
              <a:ext uri="{FF2B5EF4-FFF2-40B4-BE49-F238E27FC236}">
                <a16:creationId xmlns:a16="http://schemas.microsoft.com/office/drawing/2014/main" id="{67DC35C5-F498-2A3C-1D3F-893DB90A41A5}"/>
              </a:ext>
            </a:extLst>
          </p:cNvPr>
          <p:cNvSpPr txBox="1">
            <a:spLocks/>
          </p:cNvSpPr>
          <p:nvPr/>
        </p:nvSpPr>
        <p:spPr>
          <a:xfrm>
            <a:off x="527248" y="3589865"/>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grafiek toont het aantal jongeren met jeugdhulp in natura. Met ingang van 2021 is er een forse toename van jeugdhulpaanbieders, die jeugdhulptrajecten rapporteren. Hierdoor zijn de cijfers voor het jaar 2021 niet goed te vergelijken met de cijfers van 2020. Ook over de eerdere jaren (2015 t/m 2020) is de trend niet volledig veroorzaakt door groei in het aantal jeugdhulptrajecten maar ook door bijvoorbeeld betere aanlevering van data vanuit gemeenten en een verandering in de berekenwijze.</a:t>
            </a:r>
          </a:p>
        </p:txBody>
      </p:sp>
      <p:pic>
        <p:nvPicPr>
          <p:cNvPr id="5" name="Afbeelding 4">
            <a:extLst>
              <a:ext uri="{FF2B5EF4-FFF2-40B4-BE49-F238E27FC236}">
                <a16:creationId xmlns:a16="http://schemas.microsoft.com/office/drawing/2014/main" id="{C222C57C-D326-E68D-C8B1-632E13374E3F}"/>
              </a:ext>
            </a:extLst>
          </p:cNvPr>
          <p:cNvPicPr>
            <a:picLocks noChangeAspect="1"/>
          </p:cNvPicPr>
          <p:nvPr/>
        </p:nvPicPr>
        <p:blipFill>
          <a:blip r:embed="rId2"/>
          <a:srcRect/>
          <a:stretch/>
        </p:blipFill>
        <p:spPr>
          <a:xfrm>
            <a:off x="616939" y="863351"/>
            <a:ext cx="3239999" cy="2160000"/>
          </a:xfrm>
          <a:prstGeom prst="rect">
            <a:avLst/>
          </a:prstGeom>
        </p:spPr>
      </p:pic>
      <p:sp>
        <p:nvSpPr>
          <p:cNvPr id="2" name="Tijdelijke aanduiding voor tekst 4">
            <a:extLst>
              <a:ext uri="{FF2B5EF4-FFF2-40B4-BE49-F238E27FC236}">
                <a16:creationId xmlns:a16="http://schemas.microsoft.com/office/drawing/2014/main" id="{096EAD3A-5E4B-FABD-C331-ACE02FC278E6}"/>
              </a:ext>
            </a:extLst>
          </p:cNvPr>
          <p:cNvSpPr txBox="1">
            <a:spLocks/>
          </p:cNvSpPr>
          <p:nvPr/>
        </p:nvSpPr>
        <p:spPr>
          <a:xfrm>
            <a:off x="4889136" y="869430"/>
            <a:ext cx="3240000" cy="123668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jeugdhulptrajecten in de regio Amsterdam stijgt in de periode 2021-2040 met 22,5%.</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trend in de regio Amsterdam is sterker dan de gemiddelde trend in Nederland.</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884517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defTabSz="685783">
              <a:defRPr/>
            </a:pPr>
            <a:fld id="{DEA49D5D-94F6-A14E-9B1F-41E0B8197FAE}" type="slidenum">
              <a:rPr lang="nl-NL">
                <a:solidFill>
                  <a:srgbClr val="00305B"/>
                </a:solidFill>
                <a:latin typeface="Verdana"/>
              </a:rPr>
              <a:pPr defTabSz="685783">
                <a:defRPr/>
              </a:pPr>
              <a:t>77</a:t>
            </a:fld>
            <a:endParaRPr lang="nl-NL">
              <a:solidFill>
                <a:srgbClr val="00305B"/>
              </a:solidFill>
              <a:latin typeface="Verdana"/>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40" y="325148"/>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14B. </a:t>
            </a:r>
            <a:r>
              <a:rPr lang="nl-NL" sz="2000" dirty="0" err="1">
                <a:solidFill>
                  <a:srgbClr val="00305B"/>
                </a:solidFill>
                <a:latin typeface="Verdana"/>
              </a:rPr>
              <a:t>Wmo</a:t>
            </a:r>
            <a:endParaRPr lang="nl-NL" dirty="0">
              <a:solidFill>
                <a:srgbClr val="00305B"/>
              </a:solidFill>
              <a:latin typeface="Verdana"/>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4" y="860856"/>
            <a:ext cx="4140097" cy="158026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spcAft>
                <a:spcPts val="600"/>
              </a:spcAft>
              <a:buClr>
                <a:srgbClr val="E17000"/>
              </a:buClr>
              <a:buNone/>
              <a:defRPr/>
            </a:pPr>
            <a:r>
              <a:rPr lang="nl-NL" sz="800" dirty="0">
                <a:solidFill>
                  <a:srgbClr val="00305B"/>
                </a:solidFill>
                <a:latin typeface="Verdana"/>
              </a:rPr>
              <a:t>NB Niet alle gemeenten leveren de data over de </a:t>
            </a:r>
            <a:r>
              <a:rPr lang="nl-NL" sz="800" dirty="0" err="1">
                <a:solidFill>
                  <a:srgbClr val="00305B"/>
                </a:solidFill>
                <a:latin typeface="Verdana"/>
              </a:rPr>
              <a:t>Wmo</a:t>
            </a:r>
            <a:r>
              <a:rPr lang="nl-NL" sz="800" dirty="0">
                <a:solidFill>
                  <a:srgbClr val="00305B"/>
                </a:solidFill>
                <a:latin typeface="Verdana"/>
              </a:rPr>
              <a:t> aan, waardoor geen betrouwbare cumulatie op zorgkantoorregio is te geven.</a:t>
            </a:r>
          </a:p>
          <a:p>
            <a:pPr marL="0" indent="0" defTabSz="685783">
              <a:spcAft>
                <a:spcPts val="600"/>
              </a:spcAft>
              <a:buClr>
                <a:srgbClr val="E17000"/>
              </a:buClr>
              <a:buNone/>
              <a:defRPr/>
            </a:pPr>
            <a:endParaRPr lang="nl-NL" sz="800" b="1" dirty="0">
              <a:solidFill>
                <a:srgbClr val="00305B"/>
              </a:solidFill>
              <a:latin typeface="Verdana"/>
            </a:endParaRPr>
          </a:p>
          <a:p>
            <a:pPr marL="0" indent="0" defTabSz="685783">
              <a:spcAft>
                <a:spcPts val="600"/>
              </a:spcAft>
              <a:buClr>
                <a:srgbClr val="E17000"/>
              </a:buClr>
              <a:buNone/>
              <a:defRPr/>
            </a:pPr>
            <a:r>
              <a:rPr lang="nl-NL" sz="800" b="1" dirty="0" err="1">
                <a:solidFill>
                  <a:srgbClr val="00305B"/>
                </a:solidFill>
                <a:latin typeface="Verdana"/>
              </a:rPr>
              <a:t>Wmo</a:t>
            </a:r>
            <a:endParaRPr lang="nl-NL" sz="800" b="1" dirty="0">
              <a:solidFill>
                <a:srgbClr val="00305B"/>
              </a:solidFill>
              <a:latin typeface="Verdana"/>
            </a:endParaRPr>
          </a:p>
          <a:p>
            <a:pPr marL="0" indent="0" defTabSz="685783">
              <a:spcAft>
                <a:spcPts val="600"/>
              </a:spcAft>
              <a:buClr>
                <a:srgbClr val="E17000"/>
              </a:buClr>
              <a:buNone/>
              <a:defRPr/>
            </a:pPr>
            <a:r>
              <a:rPr lang="nl-NL" sz="750" dirty="0">
                <a:solidFill>
                  <a:srgbClr val="00305B"/>
                </a:solidFill>
                <a:latin typeface="Verdana"/>
              </a:rPr>
              <a:t>Aantal maatwerkvoorzieningen op gemeente- en wijkniveau: </a:t>
            </a:r>
            <a:r>
              <a:rPr lang="nl-NL" sz="750" u="sng" dirty="0">
                <a:solidFill>
                  <a:srgbClr val="154273"/>
                </a:solidFill>
                <a:latin typeface="RO Sans"/>
                <a:hlinkClick r:id="rId3"/>
              </a:rPr>
              <a:t>Gemeentelijke Monitor Sociaal Domein | Waarstaatjegemeente.nl(opent in een nieuw venster)</a:t>
            </a:r>
            <a:r>
              <a:rPr lang="nl-NL" sz="750" dirty="0">
                <a:solidFill>
                  <a:srgbClr val="000000"/>
                </a:solidFill>
                <a:latin typeface="RO Sans"/>
              </a:rPr>
              <a:t>)</a:t>
            </a:r>
            <a:endParaRPr lang="nl-NL" sz="750" dirty="0">
              <a:solidFill>
                <a:srgbClr val="00305B"/>
              </a:solidFill>
              <a:latin typeface="Verdana"/>
            </a:endParaRPr>
          </a:p>
          <a:p>
            <a:pPr marL="0" indent="0" defTabSz="685783">
              <a:spcAft>
                <a:spcPts val="600"/>
              </a:spcAft>
              <a:buClr>
                <a:srgbClr val="E17000"/>
              </a:buClr>
              <a:buNone/>
              <a:defRPr/>
            </a:pPr>
            <a:r>
              <a:rPr lang="nl-NL" sz="800" dirty="0">
                <a:solidFill>
                  <a:srgbClr val="00305B"/>
                </a:solidFill>
                <a:latin typeface="Verdana"/>
              </a:rPr>
              <a:t>Kosten</a:t>
            </a:r>
            <a:r>
              <a:rPr lang="nl-NL" sz="750" dirty="0">
                <a:solidFill>
                  <a:srgbClr val="00305B"/>
                </a:solidFill>
                <a:latin typeface="Verdana"/>
              </a:rPr>
              <a:t>: </a:t>
            </a:r>
            <a:r>
              <a:rPr lang="nl-NL" sz="750" u="sng" dirty="0">
                <a:solidFill>
                  <a:srgbClr val="002C64"/>
                </a:solidFill>
                <a:latin typeface="Arial" panose="020B0604020202020204" pitchFamily="34" charset="0"/>
                <a:ea typeface="Times New Roman" panose="02020603050405020304" pitchFamily="18" charset="0"/>
                <a:cs typeface="Times New Roman" panose="02020603050405020304" pitchFamily="18" charset="0"/>
                <a:hlinkClick r:id="rId4"/>
              </a:rPr>
              <a:t>https://www.waarstaatjegemeente.nl/jive?workspace_guid=8ce130c7-c202-4b7d-9f31-357799a3d051</a:t>
            </a:r>
            <a:endParaRPr lang="nl-NL" sz="750" dirty="0">
              <a:solidFill>
                <a:srgbClr val="00305B"/>
              </a:solidFill>
              <a:latin typeface="Verdana"/>
            </a:endParaRPr>
          </a:p>
          <a:p>
            <a:pPr marL="0" indent="0" defTabSz="685783">
              <a:spcAft>
                <a:spcPts val="600"/>
              </a:spcAft>
              <a:buClr>
                <a:srgbClr val="E17000"/>
              </a:buClr>
              <a:buNone/>
              <a:defRPr/>
            </a:pPr>
            <a:endParaRPr lang="nl-NL" sz="800" b="1" dirty="0">
              <a:solidFill>
                <a:srgbClr val="F3700D"/>
              </a:solidFill>
              <a:latin typeface="Verdana"/>
            </a:endParaRPr>
          </a:p>
        </p:txBody>
      </p:sp>
    </p:spTree>
    <p:extLst>
      <p:ext uri="{BB962C8B-B14F-4D97-AF65-F5344CB8AC3E}">
        <p14:creationId xmlns:p14="http://schemas.microsoft.com/office/powerpoint/2010/main" val="1996347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15. </a:t>
            </a:r>
            <a:r>
              <a:rPr lang="nl-NL" sz="3000" dirty="0">
                <a:solidFill>
                  <a:srgbClr val="FFFFFF"/>
                </a:solidFill>
                <a:latin typeface="+mj-lt"/>
                <a:ea typeface="+mj-ea"/>
                <a:cs typeface="+mj-cs"/>
              </a:rPr>
              <a:t>Preventie</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t>
            </a: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78</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Graphic 8" descr="Klaslokaal silhouet">
            <a:extLst>
              <a:ext uri="{FF2B5EF4-FFF2-40B4-BE49-F238E27FC236}">
                <a16:creationId xmlns:a16="http://schemas.microsoft.com/office/drawing/2014/main" id="{DD1BBB9D-86C6-CED2-DFF0-7E8A768E39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975" y="2024495"/>
            <a:ext cx="1042074" cy="1042074"/>
          </a:xfrm>
          <a:prstGeom prst="rect">
            <a:avLst/>
          </a:prstGeom>
        </p:spPr>
      </p:pic>
      <p:pic>
        <p:nvPicPr>
          <p:cNvPr id="10" name="Graphic 9" descr="Lopen silhouet">
            <a:extLst>
              <a:ext uri="{FF2B5EF4-FFF2-40B4-BE49-F238E27FC236}">
                <a16:creationId xmlns:a16="http://schemas.microsoft.com/office/drawing/2014/main" id="{B67C1B5C-2263-F8A2-9C2A-6327485154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539" y="2181800"/>
            <a:ext cx="855139" cy="855139"/>
          </a:xfrm>
          <a:prstGeom prst="rect">
            <a:avLst/>
          </a:prstGeom>
        </p:spPr>
      </p:pic>
      <p:pic>
        <p:nvPicPr>
          <p:cNvPr id="12" name="Graphic 11" descr="Appel silhouet">
            <a:extLst>
              <a:ext uri="{FF2B5EF4-FFF2-40B4-BE49-F238E27FC236}">
                <a16:creationId xmlns:a16="http://schemas.microsoft.com/office/drawing/2014/main" id="{01EA3EC9-93F7-310B-E451-5F3727F7EE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24114" y="2088332"/>
            <a:ext cx="914400" cy="914400"/>
          </a:xfrm>
          <a:prstGeom prst="rect">
            <a:avLst/>
          </a:prstGeom>
        </p:spPr>
      </p:pic>
    </p:spTree>
    <p:extLst>
      <p:ext uri="{BB962C8B-B14F-4D97-AF65-F5344CB8AC3E}">
        <p14:creationId xmlns:p14="http://schemas.microsoft.com/office/powerpoint/2010/main" val="669967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15A. </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93AF2FDD-DEA3-946F-A98C-4E3218FEF6DA}"/>
              </a:ext>
            </a:extLst>
          </p:cNvPr>
          <p:cNvSpPr txBox="1"/>
          <p:nvPr/>
        </p:nvSpPr>
        <p:spPr>
          <a:xfrm rot="237325">
            <a:off x="3440482" y="1065906"/>
            <a:ext cx="2557083" cy="2446824"/>
          </a:xfrm>
          <a:prstGeom prst="rect">
            <a:avLst/>
          </a:prstGeom>
          <a:noFill/>
          <a:ln w="31750">
            <a:solidFill>
              <a:srgbClr val="FF0000"/>
            </a:solidFill>
          </a:ln>
        </p:spPr>
        <p:txBody>
          <a:bodyPr wrap="square" rtlCol="0">
            <a:spAutoFit/>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Verdana"/>
                <a:ea typeface="+mn-ea"/>
                <a:cs typeface="+mn-cs"/>
              </a:rPr>
              <a:t>In het GALA is afgesproken dat het regiobeeld inzicht geeft in het aanbod van gezondheidsbevordering, zorg, welzijn en ondersteuning in de regio. </a:t>
            </a:r>
          </a:p>
          <a:p>
            <a:pPr marL="0" marR="0" lvl="0" indent="0" algn="ctr" defTabSz="685800" rtl="0" eaLnBrk="1" fontAlgn="auto" latinLnBrk="0" hangingPunct="1">
              <a:lnSpc>
                <a:spcPct val="100000"/>
              </a:lnSpc>
              <a:spcBef>
                <a:spcPts val="60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Verdana"/>
                <a:ea typeface="+mn-ea"/>
                <a:cs typeface="+mn-cs"/>
              </a:rPr>
              <a:t>Hierbij wordt aandacht besteed aan universele, selectieve, geïndiceerde en zorggerelateerde preventie.</a:t>
            </a:r>
          </a:p>
          <a:p>
            <a:pPr marL="0" marR="0" lvl="0" indent="0" algn="ctr" defTabSz="685800" rtl="0" eaLnBrk="1" fontAlgn="auto" latinLnBrk="0" hangingPunct="1">
              <a:lnSpc>
                <a:spcPct val="100000"/>
              </a:lnSpc>
              <a:spcBef>
                <a:spcPts val="600"/>
              </a:spcBef>
              <a:spcAft>
                <a:spcPts val="0"/>
              </a:spcAft>
              <a:buClrTx/>
              <a:buSzTx/>
              <a:buFontTx/>
              <a:buNone/>
              <a:tabLst/>
              <a:defRPr/>
            </a:pPr>
            <a:r>
              <a:rPr lang="nl-NL" sz="1100" b="1" dirty="0">
                <a:solidFill>
                  <a:prstClr val="black"/>
                </a:solidFill>
                <a:latin typeface="Verdana"/>
              </a:rPr>
              <a:t>Het is aan de regio om daar in dit regiobeeld invulling aan te geven.</a:t>
            </a:r>
            <a:endParaRPr kumimoji="0" lang="nl-NL" sz="1000" b="1"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66139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F70317CD-E1CE-4C00-9DA2-C67EE3D8327F}"/>
              </a:ext>
            </a:extLst>
          </p:cNvPr>
          <p:cNvSpPr>
            <a:spLocks noGrp="1"/>
          </p:cNvSpPr>
          <p:nvPr>
            <p:ph idx="1"/>
          </p:nvPr>
        </p:nvSpPr>
        <p:spPr>
          <a:xfrm>
            <a:off x="3335481" y="876300"/>
            <a:ext cx="5179868" cy="3534172"/>
          </a:xfrm>
        </p:spPr>
        <p:txBody>
          <a:bodyPr vert="horz" lIns="91440" tIns="45720" rIns="91440" bIns="45720" rtlCol="0" anchor="t">
            <a:normAutofit/>
          </a:bodyPr>
          <a:lstStyle/>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zorgkantoorregio Amsterdam is gelegen in het noordwesten van Nederland en bestaat uit de gemeenten Amsterdam en Diemen. De regio heeft 935.220 inwoners. </a:t>
            </a:r>
          </a:p>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zorgkantoorregio overlapt grotendeels met de Provincie Noord-Holland, de GGD-regio Amsterdam en de ROAZ-regio Noord-Holland/Flevoland. </a:t>
            </a:r>
            <a:r>
              <a:rPr lang="nl-NL" sz="900" i="1" dirty="0">
                <a:solidFill>
                  <a:srgbClr val="FF0000"/>
                </a:solidFill>
                <a:cs typeface="Times New Roman" panose="02020603050405020304" pitchFamily="18" charset="0"/>
              </a:rPr>
              <a:t>aanvullen door regio</a:t>
            </a:r>
            <a:endParaRPr lang="nl-NL" sz="900" dirty="0">
              <a:solidFill>
                <a:schemeClr val="tx2"/>
              </a:solidFill>
              <a:cs typeface="Times New Roman" panose="02020603050405020304" pitchFamily="18" charset="0"/>
            </a:endParaRPr>
          </a:p>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regio kenmerkt zich door ___. </a:t>
            </a:r>
            <a:r>
              <a:rPr lang="nl-NL" sz="900" i="1" dirty="0">
                <a:solidFill>
                  <a:srgbClr val="FF0000"/>
                </a:solidFill>
                <a:cs typeface="Times New Roman" panose="02020603050405020304" pitchFamily="18" charset="0"/>
              </a:rPr>
              <a:t>Verder aanvullen door regio</a:t>
            </a:r>
          </a:p>
        </p:txBody>
      </p:sp>
      <p:sp>
        <p:nvSpPr>
          <p:cNvPr id="4" name="Tijdelijke aanduiding voor dianummer 3">
            <a:extLst>
              <a:ext uri="{FF2B5EF4-FFF2-40B4-BE49-F238E27FC236}">
                <a16:creationId xmlns:a16="http://schemas.microsoft.com/office/drawing/2014/main" id="{1BE5C2C2-F0BB-4E48-B51C-99C749EFF8E5}"/>
              </a:ext>
            </a:extLst>
          </p:cNvPr>
          <p:cNvSpPr>
            <a:spLocks noGrp="1"/>
          </p:cNvSpPr>
          <p:nvPr>
            <p:ph type="sldNum" sz="quarter" idx="11"/>
          </p:nvPr>
        </p:nvSpPr>
        <p:spPr>
          <a:xfrm>
            <a:off x="7156173" y="4767262"/>
            <a:ext cx="1359176"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DEA49D5D-94F6-A14E-9B1F-41E0B8197F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D0D97A9-A368-435E-1DF0-E3FD1AB15BBF}"/>
              </a:ext>
            </a:extLst>
          </p:cNvPr>
          <p:cNvSpPr txBox="1">
            <a:spLocks/>
          </p:cNvSpPr>
          <p:nvPr/>
        </p:nvSpPr>
        <p:spPr>
          <a:xfrm>
            <a:off x="3335481" y="325147"/>
            <a:ext cx="4985457"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Beknopte omschrijving van de regio</a:t>
            </a:r>
            <a:endParaRPr lang="nl-NL" dirty="0"/>
          </a:p>
        </p:txBody>
      </p:sp>
      <p:pic>
        <p:nvPicPr>
          <p:cNvPr id="7" name="Afbeelding 6">
            <a:extLst>
              <a:ext uri="{FF2B5EF4-FFF2-40B4-BE49-F238E27FC236}">
                <a16:creationId xmlns:a16="http://schemas.microsoft.com/office/drawing/2014/main" id="{23E46203-6F71-32AB-4493-3C687BBFD8F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8624" y="1896618"/>
            <a:ext cx="2038635" cy="1350264"/>
          </a:xfrm>
          <a:prstGeom prst="rect">
            <a:avLst/>
          </a:prstGeom>
        </p:spPr>
      </p:pic>
    </p:spTree>
    <p:extLst>
      <p:ext uri="{BB962C8B-B14F-4D97-AF65-F5344CB8AC3E}">
        <p14:creationId xmlns:p14="http://schemas.microsoft.com/office/powerpoint/2010/main" val="482150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80</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b="1" dirty="0">
                <a:latin typeface="Verdana" panose="020B0604030504040204" pitchFamily="34" charset="0"/>
                <a:ea typeface="Calibri" panose="020F0502020204030204" pitchFamily="34" charset="0"/>
                <a:cs typeface="Times New Roman" panose="02020603050405020304" pitchFamily="18" charset="0"/>
              </a:rPr>
              <a:t>C. Regionale samenwerking</a:t>
            </a:r>
            <a:endParaRPr lang="nl-NL" sz="2600" dirty="0"/>
          </a:p>
        </p:txBody>
      </p:sp>
      <p:pic>
        <p:nvPicPr>
          <p:cNvPr id="2" name="Graphic 1" descr="Puzzelstukjes silhouet">
            <a:extLst>
              <a:ext uri="{FF2B5EF4-FFF2-40B4-BE49-F238E27FC236}">
                <a16:creationId xmlns:a16="http://schemas.microsoft.com/office/drawing/2014/main" id="{5D751544-CFC6-0F2F-7C54-A237032D25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5637" y="1262278"/>
            <a:ext cx="1882343" cy="1882343"/>
          </a:xfrm>
          <a:prstGeom prst="rect">
            <a:avLst/>
          </a:prstGeom>
        </p:spPr>
      </p:pic>
    </p:spTree>
    <p:extLst>
      <p:ext uri="{BB962C8B-B14F-4D97-AF65-F5344CB8AC3E}">
        <p14:creationId xmlns:p14="http://schemas.microsoft.com/office/powerpoint/2010/main" val="2084319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l">
              <a:spcAft>
                <a:spcPts val="800"/>
              </a:spcAft>
              <a:buClr>
                <a:schemeClr val="accent2"/>
              </a:buClr>
              <a:tabLst>
                <a:tab pos="914400" algn="l"/>
              </a:tabLst>
            </a:pPr>
            <a:r>
              <a:rPr lang="nl-NL" sz="1000" dirty="0">
                <a:cs typeface="Times New Roman" panose="02020603050405020304" pitchFamily="18" charset="0"/>
              </a:rPr>
              <a:t>…</a:t>
            </a:r>
          </a:p>
          <a:p>
            <a:pPr marL="0" lvl="1" algn="l">
              <a:spcAft>
                <a:spcPts val="800"/>
              </a:spcAft>
              <a:buClr>
                <a:schemeClr val="accent2"/>
              </a:buClr>
              <a:tabLst>
                <a:tab pos="914400" algn="l"/>
              </a:tabLst>
            </a:pPr>
            <a:r>
              <a:rPr lang="nl-NL" sz="1000" i="1" dirty="0">
                <a:solidFill>
                  <a:srgbClr val="FF0000"/>
                </a:solidFill>
                <a:cs typeface="Times New Roman" panose="02020603050405020304" pitchFamily="18" charset="0"/>
              </a:rPr>
              <a:t>Hier kan de regio beschrijven hoe de regionale samenwerking binnen de regio is georganiseerd.</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Organisatie regionale samenwerking</a:t>
            </a:r>
          </a:p>
        </p:txBody>
      </p:sp>
    </p:spTree>
    <p:extLst>
      <p:ext uri="{BB962C8B-B14F-4D97-AF65-F5344CB8AC3E}">
        <p14:creationId xmlns:p14="http://schemas.microsoft.com/office/powerpoint/2010/main" val="2100747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a:t>
            </a: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goed gaat en wat de knelpunten / verbeterwensen zijn die in de regio dan wel landelijk moeten worden opgepakt.</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Knelpunten regionale samenwerking</a:t>
            </a:r>
          </a:p>
        </p:txBody>
      </p:sp>
    </p:spTree>
    <p:extLst>
      <p:ext uri="{BB962C8B-B14F-4D97-AF65-F5344CB8AC3E}">
        <p14:creationId xmlns:p14="http://schemas.microsoft.com/office/powerpoint/2010/main" val="3627694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latin typeface="Verdana" panose="020B0604030504040204" pitchFamily="34" charset="0"/>
                <a:cs typeface="Times New Roman" panose="02020603050405020304" pitchFamily="18" charset="0"/>
              </a:rPr>
              <a:t>D. Conclusies</a:t>
            </a:r>
            <a:endParaRPr lang="nl-NL" sz="2600" dirty="0"/>
          </a:p>
        </p:txBody>
      </p:sp>
      <p:pic>
        <p:nvPicPr>
          <p:cNvPr id="4" name="Graphic 3" descr="Controlelijst met effen opvulling">
            <a:extLst>
              <a:ext uri="{FF2B5EF4-FFF2-40B4-BE49-F238E27FC236}">
                <a16:creationId xmlns:a16="http://schemas.microsoft.com/office/drawing/2014/main" id="{3F24BF35-D979-05C7-93DE-6ECDE2D8E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7746" y="1345625"/>
            <a:ext cx="2061444" cy="2061444"/>
          </a:xfrm>
          <a:prstGeom prst="rect">
            <a:avLst/>
          </a:prstGeom>
        </p:spPr>
      </p:pic>
    </p:spTree>
    <p:extLst>
      <p:ext uri="{BB962C8B-B14F-4D97-AF65-F5344CB8AC3E}">
        <p14:creationId xmlns:p14="http://schemas.microsoft.com/office/powerpoint/2010/main" val="14569461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numCol="2" spcCol="36000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a:t>
            </a:r>
          </a:p>
          <a:p>
            <a:pPr marL="0" marR="0" lvl="1" algn="l" defTabSz="682625"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meest belangrijke / opvallende zaken zijn die naar voren komen in het regiobeeld</a:t>
            </a:r>
            <a: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t>.</a:t>
            </a:r>
            <a:r>
              <a:rPr lang="nl-NL" sz="1000" i="1" dirty="0">
                <a:solidFill>
                  <a:srgbClr val="FF0000"/>
                </a:solidFill>
                <a:latin typeface="+mj-lt"/>
              </a:rPr>
              <a:t> In het regioplan worden deze conclusies omgezet in regionale opgaven en worden voor deze opgaven afspraken gemaakt.</a:t>
            </a:r>
            <a:b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br>
            <a:b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br>
            <a: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t>Conform de criteria die voor de regiobeelden zijn opgesteld dienen de conclusies in ieder geval in te gaan op: </a:t>
            </a:r>
            <a:endParaRPr lang="nl-NL" sz="1000" i="1" dirty="0">
              <a:solidFill>
                <a:srgbClr val="FF0000"/>
              </a:solidFill>
              <a:latin typeface="+mj-lt"/>
            </a:endParaRP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rPr>
              <a:t>De belangrijkste knelpunten in het zorgaanbod en de toenemende druk op de toegankelijkheid van zorg, blijkend uit het verschil tussen de (verwachte) zorgvraag en het (verwachte) zorgaanbod en prognoses van de arbeidsmarkt. </a:t>
            </a:r>
          </a:p>
          <a:p>
            <a:pPr marL="171450" marR="0" lvl="1" indent="-171450" algn="l" defTabSz="685800" rtl="0" eaLnBrk="1" fontAlgn="auto" latinLnBrk="0" hangingPunct="1">
              <a:lnSpc>
                <a:spcPct val="120000"/>
              </a:lnSpc>
              <a:spcBef>
                <a:spcPts val="0"/>
              </a:spcBef>
              <a:spcAft>
                <a:spcPts val="3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cs typeface="Times New Roman" panose="02020603050405020304" pitchFamily="18" charset="0"/>
              </a:rPr>
              <a:t>De doelgroepen zoals benoemd in het IZA*</a:t>
            </a:r>
          </a:p>
          <a:p>
            <a:pPr marL="514350" lvl="2" indent="-171450" algn="l">
              <a:spcAft>
                <a:spcPts val="300"/>
              </a:spcAft>
              <a:buClr>
                <a:srgbClr val="A90061"/>
              </a:buClr>
              <a:buFontTx/>
              <a:buChar char="-"/>
              <a:tabLst>
                <a:tab pos="914400" algn="l"/>
              </a:tabLst>
              <a:defRPr/>
            </a:pPr>
            <a:r>
              <a:rPr lang="nl-NL" sz="1000" i="1" dirty="0">
                <a:solidFill>
                  <a:srgbClr val="FF0000"/>
                </a:solidFill>
                <a:latin typeface="+mj-lt"/>
                <a:cs typeface="Times New Roman" panose="02020603050405020304" pitchFamily="18" charset="0"/>
              </a:rPr>
              <a:t>Mensen met beperkte gezondheidsvaardigheden</a:t>
            </a:r>
          </a:p>
          <a:p>
            <a:pPr marL="514350" lvl="2" indent="-171450" algn="l">
              <a:spcAft>
                <a:spcPts val="300"/>
              </a:spcAft>
              <a:buClr>
                <a:srgbClr val="A90061"/>
              </a:buClr>
              <a:buFontTx/>
              <a:buChar char="-"/>
              <a:tabLst>
                <a:tab pos="914400" algn="l"/>
              </a:tabLst>
              <a:defRPr/>
            </a:pPr>
            <a:r>
              <a:rPr lang="nl-NL" sz="1000" i="1" dirty="0">
                <a:solidFill>
                  <a:srgbClr val="FF0000"/>
                </a:solidFill>
                <a:latin typeface="+mj-lt"/>
                <a:cs typeface="Times New Roman" panose="02020603050405020304" pitchFamily="18" charset="0"/>
              </a:rPr>
              <a:t>Ouderen met een kwetsbare gezondheid </a:t>
            </a:r>
          </a:p>
          <a:p>
            <a:pPr marL="514350" lvl="2" indent="-171450" algn="l">
              <a:spcAft>
                <a:spcPts val="800"/>
              </a:spcAft>
              <a:buClr>
                <a:srgbClr val="A90061"/>
              </a:buClr>
              <a:buFontTx/>
              <a:buChar char="-"/>
              <a:tabLst>
                <a:tab pos="914400" algn="l"/>
              </a:tabLst>
              <a:defRPr/>
            </a:pPr>
            <a:r>
              <a:rPr lang="nl-NL" sz="1000" i="1" dirty="0">
                <a:solidFill>
                  <a:srgbClr val="FF0000"/>
                </a:solidFill>
                <a:latin typeface="+mj-lt"/>
              </a:rPr>
              <a:t>Patiëntengroepen die veel zorg vragen, zoals mensen met psychische klachten, (risico op) kanker en mensen met (risico op) hart- en vaatziekten.</a:t>
            </a:r>
            <a:endParaRPr lang="nl-NL" sz="1000" i="1" dirty="0">
              <a:solidFill>
                <a:srgbClr val="FF0000"/>
              </a:solidFill>
              <a:latin typeface="+mj-lt"/>
              <a:cs typeface="Times New Roman" panose="02020603050405020304" pitchFamily="18" charset="0"/>
            </a:endParaRP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cs typeface="Times New Roman" panose="02020603050405020304" pitchFamily="18" charset="0"/>
              </a:rPr>
              <a:t>Een kwalitatieve duiding van de feitelijke situatie zoals in het regiobeeld beschreven. </a:t>
            </a:r>
          </a:p>
          <a:p>
            <a:pPr marL="0" marR="0" lvl="1" algn="l" defTabSz="685800" rtl="0" eaLnBrk="1" fontAlgn="auto" latinLnBrk="0" hangingPunct="1">
              <a:lnSpc>
                <a:spcPct val="120000"/>
              </a:lnSpc>
              <a:spcBef>
                <a:spcPts val="0"/>
              </a:spcBef>
              <a:spcAft>
                <a:spcPts val="800"/>
              </a:spcAft>
              <a:buClr>
                <a:srgbClr val="A90061"/>
              </a:buClr>
              <a:buSzTx/>
              <a:tabLst>
                <a:tab pos="914400" algn="l"/>
              </a:tabLst>
              <a:defRPr/>
            </a:pPr>
            <a:r>
              <a:rPr lang="nl-NL" sz="1000" i="1" dirty="0">
                <a:solidFill>
                  <a:srgbClr val="FF0000"/>
                </a:solidFill>
                <a:latin typeface="+mj-lt"/>
                <a:cs typeface="Times New Roman" panose="02020603050405020304" pitchFamily="18" charset="0"/>
              </a:rPr>
              <a:t>* Zie onderdeel L van het IZA voor de doelgroepen en een toelichting per doelgroep. </a:t>
            </a:r>
          </a:p>
          <a:p>
            <a:pPr marL="0" marR="0" lvl="1" algn="l" defTabSz="685800" rtl="0" eaLnBrk="1" fontAlgn="auto" latinLnBrk="0" hangingPunct="1">
              <a:lnSpc>
                <a:spcPct val="120000"/>
              </a:lnSpc>
              <a:spcBef>
                <a:spcPts val="0"/>
              </a:spcBef>
              <a:spcAft>
                <a:spcPts val="800"/>
              </a:spcAft>
              <a:buClr>
                <a:srgbClr val="A90061"/>
              </a:buClr>
              <a:buSzTx/>
              <a:tabLst>
                <a:tab pos="914400" algn="l"/>
              </a:tabLst>
              <a:defRPr/>
            </a:pPr>
            <a:endParaRPr lang="nl-NL" sz="1000" i="1" dirty="0">
              <a:solidFill>
                <a:srgbClr val="FF0000"/>
              </a:solidFill>
              <a:latin typeface="+mj-lt"/>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endPar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endParaRP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9A. Conclusies</a:t>
            </a:r>
          </a:p>
        </p:txBody>
      </p:sp>
    </p:spTree>
    <p:extLst>
      <p:ext uri="{BB962C8B-B14F-4D97-AF65-F5344CB8AC3E}">
        <p14:creationId xmlns:p14="http://schemas.microsoft.com/office/powerpoint/2010/main" val="296699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	Demografie</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Bevolkingsontwikkeling en leeftijdsopbouw</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Vergrijzing en geboortes</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Demografische druk</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i="1" dirty="0">
              <a:solidFill>
                <a:srgbClr val="FF0000"/>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defTabSz="914400">
              <a:lnSpc>
                <a:spcPct val="90000"/>
              </a:lnSpc>
              <a:spcAft>
                <a:spcPts val="450"/>
              </a:spcAft>
              <a:defRPr/>
            </a:pPr>
            <a:fld id="{DEA49D5D-94F6-A14E-9B1F-41E0B8197FAE}" type="slidenum">
              <a:rPr lang="en-US" sz="700">
                <a:solidFill>
                  <a:srgbClr val="FFFFFF"/>
                </a:solidFill>
              </a:rPr>
              <a:pPr defTabSz="914400">
                <a:lnSpc>
                  <a:spcPct val="90000"/>
                </a:lnSpc>
                <a:spcAft>
                  <a:spcPts val="450"/>
                </a:spcAft>
                <a:defRPr/>
              </a:pPr>
              <a:t>9</a:t>
            </a:fld>
            <a:endParaRPr lang="en-US" sz="700">
              <a:solidFill>
                <a:srgbClr val="FFFFFF"/>
              </a:solidFill>
            </a:endParaRPr>
          </a:p>
        </p:txBody>
      </p:sp>
      <p:pic>
        <p:nvPicPr>
          <p:cNvPr id="9" name="Graphic 8" descr="Vrouw met wandelstok silhouet">
            <a:extLst>
              <a:ext uri="{FF2B5EF4-FFF2-40B4-BE49-F238E27FC236}">
                <a16:creationId xmlns:a16="http://schemas.microsoft.com/office/drawing/2014/main" id="{98B3BE9A-31D1-2897-2C54-61D3B9BC49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2360" y="1592808"/>
            <a:ext cx="1478052" cy="1478052"/>
          </a:xfrm>
          <a:prstGeom prst="rect">
            <a:avLst/>
          </a:prstGeom>
        </p:spPr>
      </p:pic>
      <p:pic>
        <p:nvPicPr>
          <p:cNvPr id="11" name="Graphic 10" descr="Man met baby silhouet">
            <a:extLst>
              <a:ext uri="{FF2B5EF4-FFF2-40B4-BE49-F238E27FC236}">
                <a16:creationId xmlns:a16="http://schemas.microsoft.com/office/drawing/2014/main" id="{CE4EFBD0-1A1E-9464-7036-03452F2351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119" y="1592808"/>
            <a:ext cx="1386612" cy="1386612"/>
          </a:xfrm>
          <a:prstGeom prst="rect">
            <a:avLst/>
          </a:prstGeom>
        </p:spPr>
      </p:pic>
    </p:spTree>
    <p:extLst>
      <p:ext uri="{BB962C8B-B14F-4D97-AF65-F5344CB8AC3E}">
        <p14:creationId xmlns:p14="http://schemas.microsoft.com/office/powerpoint/2010/main" val="2909961438"/>
      </p:ext>
    </p:extLst>
  </p:cSld>
  <p:clrMapOvr>
    <a:masterClrMapping/>
  </p:clrMapOvr>
</p:sld>
</file>

<file path=ppt/theme/theme1.xml><?xml version="1.0" encoding="utf-8"?>
<a:theme xmlns:a="http://schemas.openxmlformats.org/drawingml/2006/main" name="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WS 2022 Extern presentatie_Verdana_v1c [Alleen-lezen]" id="{9BECA2F9-710A-42D6-B811-0E4197F67082}" vid="{49217A09-15EB-434C-BC5D-7689BBCEB86B}"/>
    </a:ext>
  </a:extLst>
</a:theme>
</file>

<file path=ppt/theme/theme2.xml><?xml version="1.0" encoding="utf-8"?>
<a:theme xmlns:a="http://schemas.openxmlformats.org/drawingml/2006/main" name="1_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500" b="1" dirty="0" smtClean="0">
            <a:solidFill>
              <a:schemeClr val="tx2"/>
            </a:solidFill>
          </a:defRPr>
        </a:defPPr>
      </a:lstStyle>
    </a:txDef>
  </a:objectDefaults>
  <a:extraClrSchemeLst/>
  <a:extLst>
    <a:ext uri="{05A4C25C-085E-4340-85A3-A5531E510DB2}">
      <thm15:themeFamily xmlns:thm15="http://schemas.microsoft.com/office/thememl/2012/main" name="VWS 2022 Extern presentatie_Verdana_v1c" id="{DC664002-4811-9E4B-8FEB-79AABA230E01}" vid="{2F89B789-AC6F-3446-B5D7-96D6002C93C2}"/>
    </a:ext>
  </a:extLst>
</a:theme>
</file>

<file path=ppt/theme/theme3.xml><?xml version="1.0" encoding="utf-8"?>
<a:theme xmlns:a="http://schemas.openxmlformats.org/drawingml/2006/main" name="2_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WS 2022 Extern presentatie_Verdana_v1c [Alleen-lezen]" id="{9BECA2F9-710A-42D6-B811-0E4197F67082}" vid="{49217A09-15EB-434C-BC5D-7689BBCEB86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38B4B45E9C1C48A56DB8722C1927BE" ma:contentTypeVersion="19" ma:contentTypeDescription="Een nieuw document maken." ma:contentTypeScope="" ma:versionID="9cbad4f8dbe1748f98912b4a794958b6">
  <xsd:schema xmlns:xsd="http://www.w3.org/2001/XMLSchema" xmlns:xs="http://www.w3.org/2001/XMLSchema" xmlns:p="http://schemas.microsoft.com/office/2006/metadata/properties" xmlns:ns2="e2ebfdd6-9cd3-473f-884e-38783fd8c993" xmlns:ns3="631f1818-b8cb-4820-bfdb-fadbaf792ada" targetNamespace="http://schemas.microsoft.com/office/2006/metadata/properties" ma:root="true" ma:fieldsID="b160c9504b38e0e2331c17ac23105793" ns2:_="" ns3:_="">
    <xsd:import namespace="e2ebfdd6-9cd3-473f-884e-38783fd8c993"/>
    <xsd:import namespace="631f1818-b8cb-4820-bfdb-fadbaf792a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bfdd6-9cd3-473f-884e-38783fd8c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e825c23e-dd67-47de-a8d0-9968326c9a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1f1818-b8cb-4820-bfdb-fadbaf792ad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c62ce2d9-1a89-48e3-95ae-6f6c69c4f937}" ma:internalName="TaxCatchAll" ma:showField="CatchAllData" ma:web="631f1818-b8cb-4820-bfdb-fadbaf792a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31f1818-b8cb-4820-bfdb-fadbaf792ada" xsi:nil="true"/>
    <lcf76f155ced4ddcb4097134ff3c332f xmlns="e2ebfdd6-9cd3-473f-884e-38783fd8c9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B7F406-E646-41B9-A7FA-C3A17762B280}"/>
</file>

<file path=customXml/itemProps2.xml><?xml version="1.0" encoding="utf-8"?>
<ds:datastoreItem xmlns:ds="http://schemas.openxmlformats.org/officeDocument/2006/customXml" ds:itemID="{C1EDDCC2-BD6C-4857-9784-9426803CAB24}">
  <ds:schemaRefs>
    <ds:schemaRef ds:uri="http://schemas.microsoft.com/sharepoint/v3/contenttype/forms"/>
  </ds:schemaRefs>
</ds:datastoreItem>
</file>

<file path=customXml/itemProps3.xml><?xml version="1.0" encoding="utf-8"?>
<ds:datastoreItem xmlns:ds="http://schemas.openxmlformats.org/officeDocument/2006/customXml" ds:itemID="{EB8BD56E-B874-432B-AABC-1ED1DF68BF8B}">
  <ds:schemaRefs>
    <ds:schemaRef ds:uri="http://www.w3.org/XML/1998/namespace"/>
    <ds:schemaRef ds:uri="http://purl.org/dc/dcmitype/"/>
    <ds:schemaRef ds:uri="2292bc2d-ac7a-4dda-bd0d-83461526c4ca"/>
    <ds:schemaRef ds:uri="68e5a1e4-57fe-471e-b6ac-e3195e730e7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VWS Externe presentatie Nederlands (2)</Template>
  <TotalTime>5441</TotalTime>
  <Words>5658</Words>
  <Application>Microsoft Office PowerPoint</Application>
  <PresentationFormat>Diavoorstelling (16:9)</PresentationFormat>
  <Paragraphs>589</Paragraphs>
  <Slides>84</Slides>
  <Notes>3</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84</vt:i4>
      </vt:variant>
    </vt:vector>
  </HeadingPairs>
  <TitlesOfParts>
    <vt:vector size="93" baseType="lpstr">
      <vt:lpstr>Arial</vt:lpstr>
      <vt:lpstr>Calibri</vt:lpstr>
      <vt:lpstr>Calibri Light</vt:lpstr>
      <vt:lpstr>RO Sans</vt:lpstr>
      <vt:lpstr>Verdana</vt:lpstr>
      <vt:lpstr>VWS Extern wit thema</vt:lpstr>
      <vt:lpstr>1_VWS Extern wit thema</vt:lpstr>
      <vt:lpstr>2_VWS Extern wit thema</vt:lpstr>
      <vt:lpstr>Kantoorthema</vt:lpstr>
      <vt:lpstr>Regiobeeld Amsterdam 2023</vt:lpstr>
      <vt:lpstr>PowerPoint-presentatie</vt:lpstr>
      <vt:lpstr>PowerPoint-presentatie</vt:lpstr>
      <vt:lpstr>PowerPoint-presentatie</vt:lpstr>
      <vt:lpstr>PowerPoint-presentatie</vt:lpstr>
      <vt:lpstr>PowerPoint-presentatie</vt:lpstr>
      <vt:lpstr>PowerPoint-presentatie</vt:lpstr>
      <vt:lpstr>PowerPoint-presentatie</vt:lpstr>
      <vt:lpstr>1. Demografie</vt:lpstr>
      <vt:lpstr>PowerPoint-presentatie</vt:lpstr>
      <vt:lpstr>PowerPoint-presentatie</vt:lpstr>
      <vt:lpstr>PowerPoint-presentatie</vt:lpstr>
      <vt:lpstr>2. Sociale determinanten</vt:lpstr>
      <vt:lpstr>PowerPoint-presentatie</vt:lpstr>
      <vt:lpstr>PowerPoint-presentatie</vt:lpstr>
      <vt:lpstr>PowerPoint-presentatie</vt:lpstr>
      <vt:lpstr>PowerPoint-presentatie</vt:lpstr>
      <vt:lpstr>3. Gezondheid en leefstijl</vt:lpstr>
      <vt:lpstr>PowerPoint-presentatie</vt:lpstr>
      <vt:lpstr>PowerPoint-presentatie</vt:lpstr>
      <vt:lpstr>PowerPoint-presentatie</vt:lpstr>
      <vt:lpstr>PowerPoint-presentatie</vt:lpstr>
      <vt:lpstr>PowerPoint-presentatie</vt:lpstr>
      <vt:lpstr>4. IZA-doelgroepen</vt:lpstr>
      <vt:lpstr>5. Fysieke omgeving</vt:lpstr>
      <vt:lpstr>PowerPoint-presentatie</vt:lpstr>
      <vt:lpstr>6. Arbeidsmarkt</vt:lpstr>
      <vt:lpstr>PowerPoint-presentatie</vt:lpstr>
      <vt:lpstr>PowerPoint-presentatie</vt:lpstr>
      <vt:lpstr>PowerPoint-presentatie</vt:lpstr>
      <vt:lpstr>PowerPoint-presentatie</vt:lpstr>
      <vt:lpstr>7. Huisartsenzorg</vt:lpstr>
      <vt:lpstr>PowerPoint-presentatie</vt:lpstr>
      <vt:lpstr>PowerPoint-presentatie</vt:lpstr>
      <vt:lpstr>PowerPoint-presentatie</vt:lpstr>
      <vt:lpstr>PowerPoint-presentatie</vt:lpstr>
      <vt:lpstr>8. Medisch specialistische zorg</vt:lpstr>
      <vt:lpstr>PowerPoint-presentatie</vt:lpstr>
      <vt:lpstr>PowerPoint-presentatie</vt:lpstr>
      <vt:lpstr>PowerPoint-presentatie</vt:lpstr>
      <vt:lpstr>PowerPoint-presentatie</vt:lpstr>
      <vt:lpstr>PowerPoint-presentatie</vt:lpstr>
      <vt:lpstr>9. Acute zorg</vt:lpstr>
      <vt:lpstr>PowerPoint-presentatie</vt:lpstr>
      <vt:lpstr>PowerPoint-presentatie</vt:lpstr>
      <vt:lpstr>10. Geboortezorg</vt:lpstr>
      <vt:lpstr>PowerPoint-presentatie</vt:lpstr>
      <vt:lpstr>PowerPoint-presentatie</vt:lpstr>
      <vt:lpstr>11. Geestelijke gezondheidszorg</vt:lpstr>
      <vt:lpstr>PowerPoint-presentatie</vt:lpstr>
      <vt:lpstr>PowerPoint-presentatie</vt:lpstr>
      <vt:lpstr>PowerPoint-presentatie</vt:lpstr>
      <vt:lpstr>PowerPoint-presentatie</vt:lpstr>
      <vt:lpstr>PowerPoint-presentatie</vt:lpstr>
      <vt:lpstr>PowerPoint-presentatie</vt:lpstr>
      <vt:lpstr>PowerPoint-presentatie</vt:lpstr>
      <vt:lpstr>12. VVT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13. Gehandicaptenzorg</vt:lpstr>
      <vt:lpstr>PowerPoint-presentatie</vt:lpstr>
      <vt:lpstr>PowerPoint-presentatie</vt:lpstr>
      <vt:lpstr>PowerPoint-presentatie</vt:lpstr>
      <vt:lpstr>PowerPoint-presentatie</vt:lpstr>
      <vt:lpstr>14. Jeugdwet en Wmo</vt:lpstr>
      <vt:lpstr>PowerPoint-presentatie</vt:lpstr>
      <vt:lpstr>PowerPoint-presentatie</vt:lpstr>
      <vt:lpstr>PowerPoint-presentatie</vt:lpstr>
      <vt:lpstr>15. Preventie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Opmaak instructie  PowerPoint presentatie</dc:title>
  <dc:subject/>
  <dc:creator>Inge Bruggers</dc:creator>
  <cp:keywords/>
  <dc:description>VWS presentatie - Verdana versie 1c - januari 2022
Ontwerp: Things To Make And Do
Template: Ton Persoon</dc:description>
  <cp:lastModifiedBy>Yasha Hankel</cp:lastModifiedBy>
  <cp:revision>226</cp:revision>
  <cp:lastPrinted>2022-09-08T10:00:15Z</cp:lastPrinted>
  <dcterms:created xsi:type="dcterms:W3CDTF">2022-09-07T10:45:22Z</dcterms:created>
  <dcterms:modified xsi:type="dcterms:W3CDTF">2023-03-31T14:06:07Z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0x0101008B38B4B45E9C1C48A56DB8722C1927BE</vt:lpwstr>
  </property>
  <property fmtid="{D5CDD505-2E9C-101B-9397-08002B2CF9AE}" pid="3" name="MediaServiceImageTags">
    <vt:lpwstr/>
  </property>
</Properties>
</file>